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2" r:id="rId2"/>
  </p:sldIdLst>
  <p:sldSz cx="32004000" cy="41148000"/>
  <p:notesSz cx="6858000" cy="9144000"/>
  <p:defaultTextStyle>
    <a:defPPr>
      <a:defRPr lang="en-US"/>
    </a:defPPr>
    <a:lvl1pPr algn="l" rtl="0" fontAlgn="base">
      <a:spcBef>
        <a:spcPct val="0"/>
      </a:spcBef>
      <a:spcAft>
        <a:spcPct val="0"/>
      </a:spcAft>
      <a:defRPr sz="8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86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86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86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8600" kern="1200">
        <a:solidFill>
          <a:schemeClr val="tx1"/>
        </a:solidFill>
        <a:latin typeface="Arial" pitchFamily="34" charset="0"/>
        <a:ea typeface="+mn-ea"/>
        <a:cs typeface="Arial" pitchFamily="34" charset="0"/>
      </a:defRPr>
    </a:lvl5pPr>
    <a:lvl6pPr marL="2286000" algn="l" defTabSz="914400" rtl="0" eaLnBrk="1" latinLnBrk="0" hangingPunct="1">
      <a:defRPr sz="8600" kern="1200">
        <a:solidFill>
          <a:schemeClr val="tx1"/>
        </a:solidFill>
        <a:latin typeface="Arial" pitchFamily="34" charset="0"/>
        <a:ea typeface="+mn-ea"/>
        <a:cs typeface="Arial" pitchFamily="34" charset="0"/>
      </a:defRPr>
    </a:lvl6pPr>
    <a:lvl7pPr marL="2743200" algn="l" defTabSz="914400" rtl="0" eaLnBrk="1" latinLnBrk="0" hangingPunct="1">
      <a:defRPr sz="8600" kern="1200">
        <a:solidFill>
          <a:schemeClr val="tx1"/>
        </a:solidFill>
        <a:latin typeface="Arial" pitchFamily="34" charset="0"/>
        <a:ea typeface="+mn-ea"/>
        <a:cs typeface="Arial" pitchFamily="34" charset="0"/>
      </a:defRPr>
    </a:lvl7pPr>
    <a:lvl8pPr marL="3200400" algn="l" defTabSz="914400" rtl="0" eaLnBrk="1" latinLnBrk="0" hangingPunct="1">
      <a:defRPr sz="8600" kern="1200">
        <a:solidFill>
          <a:schemeClr val="tx1"/>
        </a:solidFill>
        <a:latin typeface="Arial" pitchFamily="34" charset="0"/>
        <a:ea typeface="+mn-ea"/>
        <a:cs typeface="Arial" pitchFamily="34" charset="0"/>
      </a:defRPr>
    </a:lvl8pPr>
    <a:lvl9pPr marL="3657600" algn="l" defTabSz="914400" rtl="0" eaLnBrk="1" latinLnBrk="0" hangingPunct="1">
      <a:defRPr sz="86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2395">
          <p15:clr>
            <a:srgbClr val="A4A3A4"/>
          </p15:clr>
        </p15:guide>
        <p15:guide id="2" orient="horz" pos="25661">
          <p15:clr>
            <a:srgbClr val="A4A3A4"/>
          </p15:clr>
        </p15:guide>
        <p15:guide id="3" orient="horz" pos="19378">
          <p15:clr>
            <a:srgbClr val="A4A3A4"/>
          </p15:clr>
        </p15:guide>
        <p15:guide id="4" orient="horz" pos="8379">
          <p15:clr>
            <a:srgbClr val="A4A3A4"/>
          </p15:clr>
        </p15:guide>
        <p15:guide id="5" orient="horz" pos="4160">
          <p15:clr>
            <a:srgbClr val="A4A3A4"/>
          </p15:clr>
        </p15:guide>
        <p15:guide id="6" pos="9974">
          <p15:clr>
            <a:srgbClr val="A4A3A4"/>
          </p15:clr>
        </p15:guide>
        <p15:guide id="7" pos="219">
          <p15:clr>
            <a:srgbClr val="A4A3A4"/>
          </p15:clr>
        </p15:guide>
        <p15:guide id="8" pos="19941">
          <p15:clr>
            <a:srgbClr val="A4A3A4"/>
          </p15:clr>
        </p15:guide>
        <p15:guide id="9" pos="10186">
          <p15:clr>
            <a:srgbClr val="A4A3A4"/>
          </p15:clr>
        </p15:guide>
        <p15:guide id="10" pos="645">
          <p15:clr>
            <a:srgbClr val="A4A3A4"/>
          </p15:clr>
        </p15:guide>
        <p15:guide id="11" pos="10627">
          <p15:clr>
            <a:srgbClr val="A4A3A4"/>
          </p15:clr>
        </p15:guide>
        <p15:guide id="12" pos="15248">
          <p15:clr>
            <a:srgbClr val="A4A3A4"/>
          </p15:clr>
        </p15:guide>
        <p15:guide id="13" pos="199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BA6"/>
    <a:srgbClr val="E4CE98"/>
    <a:srgbClr val="EDDFBB"/>
    <a:srgbClr val="990033"/>
    <a:srgbClr val="9966FF"/>
    <a:srgbClr val="F4EBDE"/>
    <a:srgbClr val="FF99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916" autoAdjust="0"/>
    <p:restoredTop sz="99655" autoAdjust="0"/>
  </p:normalViewPr>
  <p:slideViewPr>
    <p:cSldViewPr>
      <p:cViewPr>
        <p:scale>
          <a:sx n="33" d="100"/>
          <a:sy n="33" d="100"/>
        </p:scale>
        <p:origin x="1200" y="-816"/>
      </p:cViewPr>
      <p:guideLst>
        <p:guide orient="horz" pos="22395"/>
        <p:guide orient="horz" pos="25661"/>
        <p:guide orient="horz" pos="19378"/>
        <p:guide orient="horz" pos="8379"/>
        <p:guide orient="horz" pos="4160"/>
        <p:guide pos="9974"/>
        <p:guide pos="219"/>
        <p:guide pos="19941"/>
        <p:guide pos="10186"/>
        <p:guide pos="645"/>
        <p:guide pos="10627"/>
        <p:guide pos="15248"/>
        <p:guide pos="19968"/>
      </p:guideLst>
    </p:cSldViewPr>
  </p:slideViewPr>
  <p:outlineViewPr>
    <p:cViewPr>
      <p:scale>
        <a:sx n="33" d="100"/>
        <a:sy n="33" d="100"/>
      </p:scale>
      <p:origin x="0" y="0"/>
    </p:cViewPr>
  </p:outlin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2095500" y="685800"/>
            <a:ext cx="2667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34AB1981-972E-4DF2-887C-20512C02F292}" type="slidenum">
              <a:rPr lang="en-US"/>
              <a:pPr>
                <a:defRPr/>
              </a:pPr>
              <a:t>‹#›</a:t>
            </a:fld>
            <a:endParaRPr lang="en-US"/>
          </a:p>
        </p:txBody>
      </p:sp>
    </p:spTree>
    <p:extLst>
      <p:ext uri="{BB962C8B-B14F-4D97-AF65-F5344CB8AC3E}">
        <p14:creationId xmlns:p14="http://schemas.microsoft.com/office/powerpoint/2010/main" val="1353868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A3F70498-AFE4-4648-9D1C-B906744781CF}" type="slidenum">
              <a:rPr lang="en-US" smtClean="0">
                <a:latin typeface="Arial" pitchFamily="34" charset="0"/>
              </a:rPr>
              <a:pPr>
                <a:defRPr/>
              </a:pPr>
              <a:t>1</a:t>
            </a:fld>
            <a:endParaRPr lang="en-US" smtClean="0">
              <a:latin typeface="Arial" pitchFamily="34"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1534557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9992" y="12782157"/>
            <a:ext cx="27204018" cy="8819954"/>
          </a:xfrm>
        </p:spPr>
        <p:txBody>
          <a:bodyPr/>
          <a:lstStyle/>
          <a:p>
            <a:r>
              <a:rPr lang="en-US" smtClean="0"/>
              <a:t>Click to edit Master title style</a:t>
            </a:r>
            <a:endParaRPr lang="en-US"/>
          </a:p>
        </p:txBody>
      </p:sp>
      <p:sp>
        <p:nvSpPr>
          <p:cNvPr id="3" name="Subtitle 2"/>
          <p:cNvSpPr>
            <a:spLocks noGrp="1"/>
          </p:cNvSpPr>
          <p:nvPr>
            <p:ph type="subTitle" idx="1"/>
          </p:nvPr>
        </p:nvSpPr>
        <p:spPr>
          <a:xfrm>
            <a:off x="4799983" y="23316611"/>
            <a:ext cx="22404035" cy="1051677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E241C6-A7B7-4692-AEB6-0893A50A7AA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3E65C5-AF7F-43D9-8F70-06EE483BEAE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203518" y="1646747"/>
            <a:ext cx="7199974" cy="3511189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510" y="1646747"/>
            <a:ext cx="21454841" cy="351118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57E10C-32AE-4FB3-B814-DD5AA3686CB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313574-099A-4C91-89E3-D883C8AF12F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28094" y="26440715"/>
            <a:ext cx="27204018" cy="817333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528094" y="17439589"/>
            <a:ext cx="27204018" cy="90011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AE32D9-97FF-4C08-B805-13DB49D5993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509" y="9600611"/>
            <a:ext cx="14327408" cy="271580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076084" y="9600611"/>
            <a:ext cx="14327409" cy="271580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028FE0-B3E3-458B-A3C2-63384F8CA72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00510" y="1648218"/>
            <a:ext cx="28802982" cy="6858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00510" y="9210284"/>
            <a:ext cx="14140656" cy="38384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0510" y="13048760"/>
            <a:ext cx="14140656" cy="237084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258205" y="9210284"/>
            <a:ext cx="14145287" cy="38384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6258205" y="13048760"/>
            <a:ext cx="14145287" cy="237084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89B146E-F7CE-4213-B2EC-FF970308124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C23FC07-4849-4BEA-984A-2D7AFEA06A6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695D2B-7B29-431E-AA76-67009DF1F6B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509" y="1637909"/>
            <a:ext cx="10529094" cy="697288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2512367" y="1637909"/>
            <a:ext cx="17891125" cy="351192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00509" y="8610798"/>
            <a:ext cx="10529094" cy="281463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99716C-0E8D-4CD5-9D12-212DD7DE874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2389" y="28803306"/>
            <a:ext cx="19203018" cy="340101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272389" y="3676455"/>
            <a:ext cx="19203018" cy="246893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272389" y="32204321"/>
            <a:ext cx="19203018" cy="48282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8C4E9D-0793-4257-A8D7-F76E9245E42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00200" y="1646238"/>
            <a:ext cx="28803600" cy="6858000"/>
          </a:xfrm>
          <a:prstGeom prst="rect">
            <a:avLst/>
          </a:prstGeom>
          <a:noFill/>
          <a:ln w="9525">
            <a:noFill/>
            <a:miter lim="800000"/>
            <a:headEnd/>
            <a:tailEnd/>
          </a:ln>
        </p:spPr>
        <p:txBody>
          <a:bodyPr vert="horz" wrap="square" lIns="438912" tIns="219456" rIns="438912" bIns="219456"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600200" y="9601200"/>
            <a:ext cx="28803600" cy="27157363"/>
          </a:xfrm>
          <a:prstGeom prst="rect">
            <a:avLst/>
          </a:prstGeom>
          <a:noFill/>
          <a:ln w="9525">
            <a:noFill/>
            <a:miter lim="800000"/>
            <a:headEnd/>
            <a:tailEnd/>
          </a:ln>
        </p:spPr>
        <p:txBody>
          <a:bodyPr vert="horz" wrap="square" lIns="438912" tIns="219456" rIns="438912" bIns="21945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600200" y="37472938"/>
            <a:ext cx="7467600" cy="28575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defRPr sz="67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10934700" y="37472938"/>
            <a:ext cx="10134600" cy="28575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ctr">
              <a:defRPr sz="67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22936200" y="37472938"/>
            <a:ext cx="7467600" cy="28575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r">
              <a:defRPr sz="6700">
                <a:latin typeface="Arial" charset="0"/>
                <a:cs typeface="+mn-cs"/>
              </a:defRPr>
            </a:lvl1pPr>
          </a:lstStyle>
          <a:p>
            <a:pPr>
              <a:defRPr/>
            </a:pPr>
            <a:fld id="{84FA44FB-AE1C-4120-BD0E-9147B56855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Arial" charset="0"/>
        </a:defRPr>
      </a:lvl2pPr>
      <a:lvl3pPr algn="ctr" defTabSz="4389438" rtl="0" eaLnBrk="0" fontAlgn="base" hangingPunct="0">
        <a:spcBef>
          <a:spcPct val="0"/>
        </a:spcBef>
        <a:spcAft>
          <a:spcPct val="0"/>
        </a:spcAft>
        <a:defRPr sz="21100">
          <a:solidFill>
            <a:schemeClr val="tx2"/>
          </a:solidFill>
          <a:latin typeface="Arial" charset="0"/>
        </a:defRPr>
      </a:lvl3pPr>
      <a:lvl4pPr algn="ctr" defTabSz="4389438" rtl="0" eaLnBrk="0" fontAlgn="base" hangingPunct="0">
        <a:spcBef>
          <a:spcPct val="0"/>
        </a:spcBef>
        <a:spcAft>
          <a:spcPct val="0"/>
        </a:spcAft>
        <a:defRPr sz="21100">
          <a:solidFill>
            <a:schemeClr val="tx2"/>
          </a:solidFill>
          <a:latin typeface="Arial" charset="0"/>
        </a:defRPr>
      </a:lvl4pPr>
      <a:lvl5pPr algn="ctr" defTabSz="4389438" rtl="0" eaLnBrk="0" fontAlgn="base" hangingPunct="0">
        <a:spcBef>
          <a:spcPct val="0"/>
        </a:spcBef>
        <a:spcAft>
          <a:spcPct val="0"/>
        </a:spcAft>
        <a:defRPr sz="21100">
          <a:solidFill>
            <a:schemeClr val="tx2"/>
          </a:solidFill>
          <a:latin typeface="Arial" charset="0"/>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eaLnBrk="0" fontAlgn="base" hangingPunct="0">
        <a:spcBef>
          <a:spcPct val="20000"/>
        </a:spcBef>
        <a:spcAft>
          <a:spcPct val="0"/>
        </a:spcAft>
        <a:buChar char="•"/>
        <a:defRPr sz="154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a:solidFill>
            <a:schemeClr val="tx1"/>
          </a:solidFill>
          <a:latin typeface="+mn-lt"/>
        </a:defRPr>
      </a:lvl2pPr>
      <a:lvl3pPr marL="5486400" indent="-1096963" algn="l" defTabSz="4389438" rtl="0" eaLnBrk="0" fontAlgn="base" hangingPunct="0">
        <a:spcBef>
          <a:spcPct val="20000"/>
        </a:spcBef>
        <a:spcAft>
          <a:spcPct val="0"/>
        </a:spcAft>
        <a:buChar char="•"/>
        <a:defRPr sz="11500">
          <a:solidFill>
            <a:schemeClr val="tx1"/>
          </a:solidFill>
          <a:latin typeface="+mn-lt"/>
        </a:defRPr>
      </a:lvl3pPr>
      <a:lvl4pPr marL="7680325" indent="-1096963" algn="l" defTabSz="4389438" rtl="0" eaLnBrk="0" fontAlgn="base" hangingPunct="0">
        <a:spcBef>
          <a:spcPct val="20000"/>
        </a:spcBef>
        <a:spcAft>
          <a:spcPct val="0"/>
        </a:spcAft>
        <a:buChar char="–"/>
        <a:defRPr sz="9600">
          <a:solidFill>
            <a:schemeClr val="tx1"/>
          </a:solidFill>
          <a:latin typeface="+mn-lt"/>
        </a:defRPr>
      </a:lvl4pPr>
      <a:lvl5pPr marL="9875838" indent="-1096963" algn="l" defTabSz="4389438" rtl="0" eaLnBrk="0" fontAlgn="base" hangingPunct="0">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g"/><Relationship Id="rId5" Type="http://schemas.openxmlformats.org/officeDocument/2006/relationships/image" Target="../media/image3.jpe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92075" y="0"/>
            <a:ext cx="32004000" cy="41140062"/>
          </a:xfrm>
          <a:prstGeom prst="rect">
            <a:avLst/>
          </a:prstGeom>
          <a:solidFill>
            <a:srgbClr val="FBEBCD"/>
          </a:solidFill>
          <a:ln w="9525">
            <a:solidFill>
              <a:schemeClr val="bg1"/>
            </a:solidFill>
            <a:miter lim="800000"/>
            <a:headEnd/>
            <a:tailEnd/>
          </a:ln>
        </p:spPr>
        <p:txBody>
          <a:bodyPr wrap="none" anchor="ctr"/>
          <a:lstStyle/>
          <a:p>
            <a:pPr algn="ctr" defTabSz="5016500"/>
            <a:endParaRPr lang="en-CA" sz="9900">
              <a:latin typeface="Bookman"/>
            </a:endParaRPr>
          </a:p>
        </p:txBody>
      </p:sp>
      <p:sp>
        <p:nvSpPr>
          <p:cNvPr id="106" name="Rectangle 9"/>
          <p:cNvSpPr>
            <a:spLocks noChangeArrowheads="1"/>
          </p:cNvSpPr>
          <p:nvPr/>
        </p:nvSpPr>
        <p:spPr bwMode="auto">
          <a:xfrm>
            <a:off x="340260" y="19565888"/>
            <a:ext cx="15486062" cy="18686076"/>
          </a:xfrm>
          <a:prstGeom prst="rect">
            <a:avLst/>
          </a:prstGeom>
          <a:solidFill>
            <a:srgbClr val="990033"/>
          </a:solidFill>
          <a:ln w="9525">
            <a:solidFill>
              <a:schemeClr val="tx1"/>
            </a:solidFill>
            <a:miter lim="800000"/>
            <a:headEnd/>
            <a:tailEnd/>
          </a:ln>
        </p:spPr>
        <p:txBody>
          <a:bodyPr wrap="none"/>
          <a:lstStyle/>
          <a:p>
            <a:pPr>
              <a:defRPr/>
            </a:pPr>
            <a:r>
              <a:rPr lang="en-CA" sz="7200" b="1" dirty="0" smtClean="0">
                <a:solidFill>
                  <a:srgbClr val="FBEBCD"/>
                </a:solidFill>
                <a:latin typeface="+mj-lt"/>
              </a:rPr>
              <a:t>Methodology</a:t>
            </a:r>
            <a:endParaRPr lang="en-CA" sz="7200" b="1" dirty="0">
              <a:solidFill>
                <a:srgbClr val="FBEBCD"/>
              </a:solidFill>
              <a:latin typeface="+mj-lt"/>
            </a:endParaRPr>
          </a:p>
        </p:txBody>
      </p:sp>
      <p:sp>
        <p:nvSpPr>
          <p:cNvPr id="117" name="Rectangle 25"/>
          <p:cNvSpPr>
            <a:spLocks noChangeArrowheads="1"/>
          </p:cNvSpPr>
          <p:nvPr/>
        </p:nvSpPr>
        <p:spPr bwMode="auto">
          <a:xfrm>
            <a:off x="1016535" y="20706806"/>
            <a:ext cx="14817190" cy="11021823"/>
          </a:xfrm>
          <a:prstGeom prst="rect">
            <a:avLst/>
          </a:prstGeom>
          <a:solidFill>
            <a:srgbClr val="F8DBA6"/>
          </a:solidFill>
          <a:ln w="9525">
            <a:solidFill>
              <a:schemeClr val="tx1"/>
            </a:solidFill>
            <a:miter lim="800000"/>
            <a:headEnd/>
            <a:tailEnd/>
          </a:ln>
        </p:spPr>
        <p:txBody>
          <a:bodyPr lIns="182880" rIns="365760"/>
          <a:lstStyle/>
          <a:p>
            <a:pPr>
              <a:defRPr/>
            </a:pPr>
            <a:r>
              <a:rPr lang="en-CA" sz="5000" b="1" dirty="0" smtClean="0"/>
              <a:t>Performance Estimate and Noise </a:t>
            </a:r>
            <a:r>
              <a:rPr lang="en-CA" sz="5000" b="1" dirty="0" smtClean="0"/>
              <a:t>Modelling</a:t>
            </a:r>
          </a:p>
          <a:p>
            <a:pPr marL="457200" indent="-457200" algn="just">
              <a:buFont typeface="Arial" panose="020B0604020202020204" pitchFamily="34" charset="0"/>
              <a:buChar char="•"/>
              <a:defRPr/>
            </a:pPr>
            <a:r>
              <a:rPr lang="en-US" sz="3200" dirty="0" smtClean="0"/>
              <a:t>A baseline performance estimate was determined for a very low cost commercial MEMS-based IMU, the Phidget Spatial 3/3/3 [2].  </a:t>
            </a:r>
          </a:p>
          <a:p>
            <a:pPr marL="457200" indent="-457200" algn="just">
              <a:buFont typeface="Arial" panose="020B0604020202020204" pitchFamily="34" charset="0"/>
              <a:buChar char="•"/>
              <a:defRPr/>
            </a:pPr>
            <a:r>
              <a:rPr lang="en-US" sz="3200" dirty="0" smtClean="0"/>
              <a:t>Sensor noise was measured by collecting static data over 100 seconds.</a:t>
            </a:r>
          </a:p>
          <a:p>
            <a:pPr marL="457200" indent="-457200" algn="just">
              <a:buFont typeface="Arial" panose="020B0604020202020204" pitchFamily="34" charset="0"/>
              <a:buChar char="•"/>
              <a:defRPr/>
            </a:pPr>
            <a:r>
              <a:rPr lang="en-US" sz="3200" dirty="0" smtClean="0"/>
              <a:t>Sensor noise was modelled as Gaussian noise, as a Gauss-Markov model, and as an autocorrelation (AR) sequence.  </a:t>
            </a:r>
          </a:p>
          <a:p>
            <a:pPr marL="457200" indent="-457200" algn="just">
              <a:buFont typeface="Arial" panose="020B0604020202020204" pitchFamily="34" charset="0"/>
              <a:buChar char="•"/>
              <a:defRPr/>
            </a:pPr>
            <a:r>
              <a:rPr lang="en-US" sz="3150" dirty="0" smtClean="0"/>
              <a:t>The Gauss-Markov model is a function of variance and the parameter </a:t>
            </a:r>
            <a:r>
              <a:rPr lang="el-GR" sz="3150" dirty="0" smtClean="0"/>
              <a:t>β</a:t>
            </a:r>
            <a:r>
              <a:rPr lang="en-US" sz="3150" dirty="0" smtClean="0"/>
              <a:t>, which is determined from the autocorrelation sequence as shown in Figure 2.</a:t>
            </a:r>
          </a:p>
          <a:p>
            <a:pPr marL="457200" indent="-457200" algn="just">
              <a:buFont typeface="Arial" panose="020B0604020202020204" pitchFamily="34" charset="0"/>
              <a:buChar char="•"/>
              <a:defRPr/>
            </a:pPr>
            <a:r>
              <a:rPr lang="en-US" sz="3150" dirty="0" smtClean="0"/>
              <a:t>Measured error accumulation and estimated was determined by integrating static acceleration data.</a:t>
            </a:r>
            <a:endParaRPr lang="en-US" sz="3150" dirty="0" smtClean="0"/>
          </a:p>
          <a:p>
            <a:pPr algn="just">
              <a:defRPr/>
            </a:pPr>
            <a:endParaRPr lang="en-US" sz="3200" dirty="0" smtClean="0"/>
          </a:p>
        </p:txBody>
      </p:sp>
      <p:sp>
        <p:nvSpPr>
          <p:cNvPr id="2053" name="Rectangle 25"/>
          <p:cNvSpPr>
            <a:spLocks noChangeArrowheads="1"/>
          </p:cNvSpPr>
          <p:nvPr/>
        </p:nvSpPr>
        <p:spPr bwMode="auto">
          <a:xfrm>
            <a:off x="1016535" y="31685789"/>
            <a:ext cx="14809787" cy="6566175"/>
          </a:xfrm>
          <a:prstGeom prst="rect">
            <a:avLst/>
          </a:prstGeom>
          <a:solidFill>
            <a:srgbClr val="F8DBA6"/>
          </a:solidFill>
          <a:ln w="9525">
            <a:solidFill>
              <a:schemeClr val="tx1"/>
            </a:solidFill>
            <a:miter lim="800000"/>
            <a:headEnd/>
            <a:tailEnd/>
          </a:ln>
        </p:spPr>
        <p:txBody>
          <a:bodyPr lIns="182880" rIns="365760"/>
          <a:lstStyle/>
          <a:p>
            <a:pPr>
              <a:defRPr/>
            </a:pPr>
            <a:r>
              <a:rPr lang="en-CA" sz="5000" b="1" dirty="0" smtClean="0"/>
              <a:t>Freehand Motion Collection</a:t>
            </a:r>
          </a:p>
        </p:txBody>
      </p:sp>
      <p:sp>
        <p:nvSpPr>
          <p:cNvPr id="108" name="Rectangle 9"/>
          <p:cNvSpPr>
            <a:spLocks noChangeArrowheads="1"/>
          </p:cNvSpPr>
          <p:nvPr/>
        </p:nvSpPr>
        <p:spPr bwMode="auto">
          <a:xfrm>
            <a:off x="16170276" y="27054720"/>
            <a:ext cx="15497808" cy="5454606"/>
          </a:xfrm>
          <a:prstGeom prst="rect">
            <a:avLst/>
          </a:prstGeom>
          <a:solidFill>
            <a:srgbClr val="990033"/>
          </a:solidFill>
          <a:ln w="9525">
            <a:solidFill>
              <a:schemeClr val="tx1"/>
            </a:solidFill>
            <a:miter lim="800000"/>
            <a:headEnd/>
            <a:tailEnd/>
          </a:ln>
        </p:spPr>
        <p:txBody>
          <a:bodyPr wrap="none"/>
          <a:lstStyle/>
          <a:p>
            <a:pPr>
              <a:defRPr/>
            </a:pPr>
            <a:r>
              <a:rPr lang="en-CA" sz="7200" b="1" dirty="0" smtClean="0">
                <a:solidFill>
                  <a:srgbClr val="FBEBCD"/>
                </a:solidFill>
                <a:latin typeface="+mj-lt"/>
              </a:rPr>
              <a:t>Conclusions</a:t>
            </a:r>
            <a:endParaRPr lang="en-CA" sz="7200" b="1" dirty="0">
              <a:solidFill>
                <a:srgbClr val="FBEBCD"/>
              </a:solidFill>
              <a:latin typeface="+mj-lt"/>
            </a:endParaRPr>
          </a:p>
        </p:txBody>
      </p:sp>
      <p:sp>
        <p:nvSpPr>
          <p:cNvPr id="109" name="Rectangle 9"/>
          <p:cNvSpPr>
            <a:spLocks noChangeArrowheads="1"/>
          </p:cNvSpPr>
          <p:nvPr/>
        </p:nvSpPr>
        <p:spPr bwMode="auto">
          <a:xfrm>
            <a:off x="16170276" y="32941374"/>
            <a:ext cx="15497808" cy="5310590"/>
          </a:xfrm>
          <a:prstGeom prst="rect">
            <a:avLst/>
          </a:prstGeom>
          <a:solidFill>
            <a:srgbClr val="990033"/>
          </a:solidFill>
          <a:ln w="9525">
            <a:solidFill>
              <a:schemeClr val="tx1"/>
            </a:solidFill>
            <a:miter lim="800000"/>
            <a:headEnd/>
            <a:tailEnd/>
          </a:ln>
        </p:spPr>
        <p:txBody>
          <a:bodyPr wrap="none"/>
          <a:lstStyle/>
          <a:p>
            <a:pPr>
              <a:defRPr/>
            </a:pPr>
            <a:r>
              <a:rPr lang="en-CA" sz="7200" b="1" dirty="0" smtClean="0">
                <a:solidFill>
                  <a:srgbClr val="FBEBCD"/>
                </a:solidFill>
                <a:latin typeface="+mj-lt"/>
              </a:rPr>
              <a:t>References &amp; Acknowledgements</a:t>
            </a:r>
            <a:endParaRPr lang="en-CA" sz="7200" b="1" dirty="0">
              <a:solidFill>
                <a:srgbClr val="FBEBCD"/>
              </a:solidFill>
              <a:latin typeface="+mj-lt"/>
            </a:endParaRPr>
          </a:p>
        </p:txBody>
      </p:sp>
      <p:sp>
        <p:nvSpPr>
          <p:cNvPr id="110" name="Rectangle 9"/>
          <p:cNvSpPr>
            <a:spLocks noChangeArrowheads="1"/>
          </p:cNvSpPr>
          <p:nvPr/>
        </p:nvSpPr>
        <p:spPr bwMode="auto">
          <a:xfrm>
            <a:off x="16170275" y="4444208"/>
            <a:ext cx="15486063" cy="22178464"/>
          </a:xfrm>
          <a:prstGeom prst="rect">
            <a:avLst/>
          </a:prstGeom>
          <a:solidFill>
            <a:srgbClr val="990033"/>
          </a:solidFill>
          <a:ln w="9525">
            <a:solidFill>
              <a:schemeClr val="tx1"/>
            </a:solidFill>
            <a:miter lim="800000"/>
            <a:headEnd/>
            <a:tailEnd/>
          </a:ln>
        </p:spPr>
        <p:txBody>
          <a:bodyPr wrap="none"/>
          <a:lstStyle/>
          <a:p>
            <a:pPr>
              <a:defRPr/>
            </a:pPr>
            <a:r>
              <a:rPr lang="en-CA" sz="7200" b="1" smtClean="0">
                <a:solidFill>
                  <a:srgbClr val="FBEBCD"/>
                </a:solidFill>
                <a:latin typeface="+mj-lt"/>
              </a:rPr>
              <a:t>Results</a:t>
            </a:r>
            <a:endParaRPr lang="en-CA" sz="7200" b="1">
              <a:solidFill>
                <a:srgbClr val="FBEBCD"/>
              </a:solidFill>
              <a:latin typeface="+mj-lt"/>
            </a:endParaRPr>
          </a:p>
        </p:txBody>
      </p:sp>
      <p:sp>
        <p:nvSpPr>
          <p:cNvPr id="2057" name="Rectangle 5"/>
          <p:cNvSpPr>
            <a:spLocks noChangeArrowheads="1"/>
          </p:cNvSpPr>
          <p:nvPr/>
        </p:nvSpPr>
        <p:spPr bwMode="auto">
          <a:xfrm>
            <a:off x="340260" y="323850"/>
            <a:ext cx="31316079" cy="3724314"/>
          </a:xfrm>
          <a:prstGeom prst="rect">
            <a:avLst/>
          </a:prstGeom>
          <a:solidFill>
            <a:srgbClr val="990033"/>
          </a:solidFill>
          <a:ln w="9525">
            <a:solidFill>
              <a:schemeClr val="tx1"/>
            </a:solidFill>
            <a:miter lim="800000"/>
            <a:headEnd/>
            <a:tailEnd/>
          </a:ln>
        </p:spPr>
        <p:txBody>
          <a:bodyPr wrap="none" anchor="ctr"/>
          <a:lstStyle/>
          <a:p>
            <a:pPr algn="ctr" defTabSz="4389438"/>
            <a:endParaRPr lang="en-CA" dirty="0"/>
          </a:p>
        </p:txBody>
      </p:sp>
      <p:sp>
        <p:nvSpPr>
          <p:cNvPr id="2" name="Rectangle 9"/>
          <p:cNvSpPr>
            <a:spLocks noChangeArrowheads="1"/>
          </p:cNvSpPr>
          <p:nvPr/>
        </p:nvSpPr>
        <p:spPr bwMode="auto">
          <a:xfrm>
            <a:off x="340260" y="4444207"/>
            <a:ext cx="15486062" cy="14676749"/>
          </a:xfrm>
          <a:prstGeom prst="rect">
            <a:avLst/>
          </a:prstGeom>
          <a:solidFill>
            <a:srgbClr val="990033"/>
          </a:solidFill>
          <a:ln w="9525">
            <a:solidFill>
              <a:schemeClr val="tx1"/>
            </a:solidFill>
            <a:miter lim="800000"/>
            <a:headEnd/>
            <a:tailEnd/>
          </a:ln>
        </p:spPr>
        <p:txBody>
          <a:bodyPr wrap="none"/>
          <a:lstStyle/>
          <a:p>
            <a:pPr>
              <a:defRPr/>
            </a:pPr>
            <a:r>
              <a:rPr lang="en-CA" sz="7200" b="1" dirty="0" smtClean="0">
                <a:solidFill>
                  <a:srgbClr val="FBEBCD"/>
                </a:solidFill>
                <a:latin typeface="+mj-lt"/>
              </a:rPr>
              <a:t>Introduction</a:t>
            </a:r>
            <a:endParaRPr lang="en-CA" sz="7200" b="1" dirty="0">
              <a:solidFill>
                <a:srgbClr val="FBEBCD"/>
              </a:solidFill>
              <a:latin typeface="+mj-lt"/>
            </a:endParaRPr>
          </a:p>
        </p:txBody>
      </p:sp>
      <p:sp>
        <p:nvSpPr>
          <p:cNvPr id="3" name="Rectangle 372"/>
          <p:cNvSpPr>
            <a:spLocks noChangeArrowheads="1"/>
          </p:cNvSpPr>
          <p:nvPr/>
        </p:nvSpPr>
        <p:spPr bwMode="auto">
          <a:xfrm>
            <a:off x="16840991" y="5740352"/>
            <a:ext cx="14815347" cy="20882320"/>
          </a:xfrm>
          <a:prstGeom prst="rect">
            <a:avLst/>
          </a:prstGeom>
          <a:solidFill>
            <a:srgbClr val="F8DBA6"/>
          </a:solidFill>
          <a:ln w="9525">
            <a:solidFill>
              <a:schemeClr val="tx1"/>
            </a:solidFill>
            <a:miter lim="800000"/>
            <a:headEnd/>
            <a:tailEnd/>
          </a:ln>
        </p:spPr>
        <p:txBody>
          <a:bodyPr lIns="182880" rIns="365760"/>
          <a:lstStyle/>
          <a:p>
            <a:pPr>
              <a:defRPr/>
            </a:pPr>
            <a:r>
              <a:rPr lang="en-CA" sz="5000" b="1" dirty="0" smtClean="0">
                <a:latin typeface="+mj-lt"/>
              </a:rPr>
              <a:t>Initial Simulation Results</a:t>
            </a:r>
          </a:p>
          <a:p>
            <a:pPr marL="457200" indent="-457200" algn="just">
              <a:buFont typeface="Arial" panose="020B0604020202020204" pitchFamily="34" charset="0"/>
              <a:buChar char="•"/>
              <a:defRPr/>
            </a:pPr>
            <a:r>
              <a:rPr lang="en-CA" sz="3200" dirty="0" smtClean="0"/>
              <a:t>Simulation results show that noise models approximately match error accumulation measured from actual sensor noise.  </a:t>
            </a:r>
            <a:endParaRPr lang="en-CA" sz="3200" dirty="0" smtClean="0"/>
          </a:p>
          <a:p>
            <a:pPr marL="457200" indent="-457200" algn="just">
              <a:buFont typeface="Arial" panose="020B0604020202020204" pitchFamily="34" charset="0"/>
              <a:buChar char="•"/>
              <a:defRPr/>
            </a:pPr>
            <a:r>
              <a:rPr lang="en-CA" sz="3200" dirty="0" smtClean="0"/>
              <a:t>Over 100 seconds of simulation </a:t>
            </a:r>
            <a:r>
              <a:rPr lang="en-CA" sz="3200" dirty="0" smtClean="0"/>
              <a:t>the </a:t>
            </a:r>
            <a:r>
              <a:rPr lang="en-CA" sz="3200" dirty="0" smtClean="0"/>
              <a:t>noise models roughly follow the measured error accumulation,  however all models tend to underestimate error, as shown in Figure 3.</a:t>
            </a:r>
            <a:endParaRPr lang="en-CA" sz="3200" dirty="0"/>
          </a:p>
        </p:txBody>
      </p:sp>
      <p:sp>
        <p:nvSpPr>
          <p:cNvPr id="2060" name="Rectangle 551"/>
          <p:cNvSpPr>
            <a:spLocks noChangeArrowheads="1"/>
          </p:cNvSpPr>
          <p:nvPr/>
        </p:nvSpPr>
        <p:spPr bwMode="auto">
          <a:xfrm>
            <a:off x="16787869" y="28333854"/>
            <a:ext cx="14868469" cy="4175472"/>
          </a:xfrm>
          <a:prstGeom prst="rect">
            <a:avLst/>
          </a:prstGeom>
          <a:solidFill>
            <a:srgbClr val="F8DBA6"/>
          </a:solidFill>
          <a:ln w="9525">
            <a:solidFill>
              <a:schemeClr val="tx1"/>
            </a:solidFill>
            <a:miter lim="800000"/>
            <a:headEnd/>
            <a:tailEnd/>
          </a:ln>
        </p:spPr>
        <p:txBody>
          <a:bodyPr lIns="182880" rIns="365760"/>
          <a:lstStyle/>
          <a:p>
            <a:pPr marL="457200" indent="-457200" algn="just">
              <a:buFont typeface="Arial" panose="020B0604020202020204" pitchFamily="34" charset="0"/>
              <a:buChar char="•"/>
            </a:pPr>
            <a:r>
              <a:rPr lang="en-US" sz="3200" dirty="0"/>
              <a:t>From </a:t>
            </a:r>
            <a:r>
              <a:rPr lang="en-US" sz="3200" dirty="0" smtClean="0"/>
              <a:t>these </a:t>
            </a:r>
            <a:r>
              <a:rPr lang="en-US" sz="3200" dirty="0"/>
              <a:t>preliminary results, </a:t>
            </a:r>
            <a:r>
              <a:rPr lang="en-US" sz="3200" dirty="0" smtClean="0"/>
              <a:t>it can be concluded that low </a:t>
            </a:r>
            <a:r>
              <a:rPr lang="en-US" sz="3200" dirty="0"/>
              <a:t>cost sensors show promise for </a:t>
            </a:r>
            <a:r>
              <a:rPr lang="en-US" sz="3200" dirty="0" smtClean="0"/>
              <a:t>position estimation </a:t>
            </a:r>
            <a:r>
              <a:rPr lang="en-US" sz="3200" dirty="0"/>
              <a:t>provided an intermittent correction to the position estimate can be provided at least every 3-5 seconds</a:t>
            </a:r>
            <a:r>
              <a:rPr lang="en-US" sz="3200" dirty="0" smtClean="0"/>
              <a:t>.</a:t>
            </a:r>
          </a:p>
          <a:p>
            <a:pPr marL="457200" indent="-457200" algn="just">
              <a:buFont typeface="Arial" panose="020B0604020202020204" pitchFamily="34" charset="0"/>
              <a:buChar char="•"/>
            </a:pPr>
            <a:r>
              <a:rPr lang="en-US" sz="3200" dirty="0" smtClean="0"/>
              <a:t>Modelling of </a:t>
            </a:r>
            <a:r>
              <a:rPr lang="en-US" sz="3200" dirty="0" smtClean="0"/>
              <a:t>the sensor </a:t>
            </a:r>
            <a:r>
              <a:rPr lang="en-US" sz="3200" dirty="0"/>
              <a:t>noise provides a good characterization of </a:t>
            </a:r>
            <a:r>
              <a:rPr lang="en-US" sz="3200" dirty="0" smtClean="0"/>
              <a:t>the expected </a:t>
            </a:r>
            <a:r>
              <a:rPr lang="en-US" sz="3200" dirty="0"/>
              <a:t>performance.  </a:t>
            </a:r>
            <a:endParaRPr lang="en-US" sz="3200" dirty="0" smtClean="0"/>
          </a:p>
          <a:p>
            <a:pPr marL="457200" indent="-457200" algn="just">
              <a:buFont typeface="Arial" panose="020B0604020202020204" pitchFamily="34" charset="0"/>
              <a:buChar char="•"/>
            </a:pPr>
            <a:r>
              <a:rPr lang="en-US" sz="3200" dirty="0" smtClean="0"/>
              <a:t>Future </a:t>
            </a:r>
            <a:r>
              <a:rPr lang="en-US" sz="3200" dirty="0" smtClean="0"/>
              <a:t>work will investigate further noise models and tuning models for better accuracy.  Also, position </a:t>
            </a:r>
            <a:r>
              <a:rPr lang="en-US" sz="3200" dirty="0"/>
              <a:t>correction requirements to </a:t>
            </a:r>
            <a:r>
              <a:rPr lang="en-US" sz="3200" dirty="0" smtClean="0"/>
              <a:t>compensate for </a:t>
            </a:r>
            <a:r>
              <a:rPr lang="en-US" sz="3200" dirty="0"/>
              <a:t>the drift in IMU position </a:t>
            </a:r>
            <a:r>
              <a:rPr lang="en-US" sz="3200" dirty="0" smtClean="0"/>
              <a:t>estimations will be investigated.  </a:t>
            </a:r>
            <a:endParaRPr lang="en-CA" sz="3200" dirty="0"/>
          </a:p>
        </p:txBody>
      </p:sp>
      <p:sp>
        <p:nvSpPr>
          <p:cNvPr id="2061" name="Rectangle 555"/>
          <p:cNvSpPr>
            <a:spLocks noChangeArrowheads="1"/>
          </p:cNvSpPr>
          <p:nvPr/>
        </p:nvSpPr>
        <p:spPr bwMode="auto">
          <a:xfrm>
            <a:off x="16856867" y="34291524"/>
            <a:ext cx="14799472" cy="3960440"/>
          </a:xfrm>
          <a:prstGeom prst="rect">
            <a:avLst/>
          </a:prstGeom>
          <a:solidFill>
            <a:srgbClr val="F8DBA6"/>
          </a:solidFill>
          <a:ln w="9525">
            <a:solidFill>
              <a:schemeClr val="tx1"/>
            </a:solidFill>
            <a:miter lim="800000"/>
            <a:headEnd/>
            <a:tailEnd/>
          </a:ln>
        </p:spPr>
        <p:txBody>
          <a:bodyPr lIns="182880" rIns="365760"/>
          <a:lstStyle/>
          <a:p>
            <a:pPr marL="685800" indent="-685800">
              <a:tabLst>
                <a:tab pos="685800" algn="l"/>
              </a:tabLst>
            </a:pPr>
            <a:r>
              <a:rPr lang="en-US" sz="2800" dirty="0" smtClean="0"/>
              <a:t>[1</a:t>
            </a:r>
            <a:r>
              <a:rPr lang="en-US" sz="2800" dirty="0"/>
              <a:t>] </a:t>
            </a:r>
            <a:r>
              <a:rPr lang="en-US" sz="2800" dirty="0" smtClean="0"/>
              <a:t>	Aaron </a:t>
            </a:r>
            <a:r>
              <a:rPr lang="en-US" sz="2800" dirty="0"/>
              <a:t>Fenster, Jeff </a:t>
            </a:r>
            <a:r>
              <a:rPr lang="en-US" sz="2800" dirty="0" err="1"/>
              <a:t>Bax</a:t>
            </a:r>
            <a:r>
              <a:rPr lang="en-US" sz="2800" dirty="0"/>
              <a:t>, Hamid </a:t>
            </a:r>
            <a:r>
              <a:rPr lang="en-US" sz="2800" dirty="0" err="1"/>
              <a:t>Neshat</a:t>
            </a:r>
            <a:r>
              <a:rPr lang="en-US" sz="2800" dirty="0"/>
              <a:t>, </a:t>
            </a:r>
            <a:r>
              <a:rPr lang="en-US" sz="2800" dirty="0" err="1"/>
              <a:t>Nirmal</a:t>
            </a:r>
            <a:r>
              <a:rPr lang="en-US" sz="2800" dirty="0"/>
              <a:t> </a:t>
            </a:r>
            <a:r>
              <a:rPr lang="en-US" sz="2800" dirty="0" err="1"/>
              <a:t>Kakani</a:t>
            </a:r>
            <a:r>
              <a:rPr lang="en-US" sz="2800" dirty="0"/>
              <a:t> and </a:t>
            </a:r>
            <a:r>
              <a:rPr lang="en-US" sz="2800" dirty="0" err="1" smtClean="0"/>
              <a:t>Cesare</a:t>
            </a:r>
            <a:r>
              <a:rPr lang="en-US" sz="2800" dirty="0"/>
              <a:t> </a:t>
            </a:r>
            <a:r>
              <a:rPr lang="en-US" sz="2800" dirty="0" err="1" smtClean="0"/>
              <a:t>Romagnoli</a:t>
            </a:r>
            <a:r>
              <a:rPr lang="en-US" sz="2800" dirty="0" smtClean="0"/>
              <a:t>, “3D </a:t>
            </a:r>
            <a:r>
              <a:rPr lang="en-US" sz="2800" dirty="0"/>
              <a:t>Ultrasound </a:t>
            </a:r>
            <a:r>
              <a:rPr lang="en-US" sz="2800" dirty="0" smtClean="0"/>
              <a:t>Imaging” </a:t>
            </a:r>
            <a:r>
              <a:rPr lang="en-US" sz="2800" dirty="0"/>
              <a:t>in </a:t>
            </a:r>
            <a:r>
              <a:rPr lang="en-US" sz="2800" i="1" dirty="0"/>
              <a:t>Image-Guided </a:t>
            </a:r>
            <a:r>
              <a:rPr lang="en-US" sz="2800" i="1" dirty="0" smtClean="0"/>
              <a:t>Intervention, Advancements </a:t>
            </a:r>
            <a:r>
              <a:rPr lang="en-US" sz="2800" i="1" dirty="0"/>
              <a:t>and Breakthroughs in Ultrasound Imaging</a:t>
            </a:r>
            <a:r>
              <a:rPr lang="en-US" sz="2800" dirty="0"/>
              <a:t>, </a:t>
            </a:r>
            <a:r>
              <a:rPr lang="en-US" sz="2800" dirty="0" smtClean="0"/>
              <a:t>1</a:t>
            </a:r>
            <a:r>
              <a:rPr lang="en-US" sz="2800" baseline="30000" dirty="0" smtClean="0"/>
              <a:t>st</a:t>
            </a:r>
            <a:r>
              <a:rPr lang="en-US" sz="2800" dirty="0" smtClean="0"/>
              <a:t> ed. 2013, </a:t>
            </a:r>
            <a:r>
              <a:rPr lang="en-US" sz="2800" dirty="0" err="1" smtClean="0"/>
              <a:t>ch</a:t>
            </a:r>
            <a:r>
              <a:rPr lang="en-US" sz="2800" dirty="0" smtClean="0"/>
              <a:t> 1, sec. 2.2.1, pp 4</a:t>
            </a:r>
          </a:p>
          <a:p>
            <a:pPr marL="685800" indent="-685800" algn="just">
              <a:tabLst>
                <a:tab pos="685800" algn="l"/>
              </a:tabLst>
            </a:pPr>
            <a:r>
              <a:rPr lang="en-US" sz="2800" dirty="0" smtClean="0"/>
              <a:t>[2] 	</a:t>
            </a:r>
            <a:r>
              <a:rPr lang="en-US" sz="2800" dirty="0" smtClean="0">
                <a:latin typeface="TimesNewRomanPS-BoldMT"/>
              </a:rPr>
              <a:t>Sameh </a:t>
            </a:r>
            <a:r>
              <a:rPr lang="en-US" sz="2800" dirty="0" err="1" smtClean="0">
                <a:latin typeface="TimesNewRomanPS-BoldMT"/>
              </a:rPr>
              <a:t>Nassar</a:t>
            </a:r>
            <a:r>
              <a:rPr lang="en-US" sz="2800" dirty="0" smtClean="0">
                <a:latin typeface="TimesNewRomanPS-BoldMT"/>
              </a:rPr>
              <a:t>, </a:t>
            </a:r>
            <a:r>
              <a:rPr lang="en-US" sz="2800" dirty="0">
                <a:latin typeface="TimesNewRomanPS-BoldMT"/>
              </a:rPr>
              <a:t>Klaus-Peter </a:t>
            </a:r>
            <a:r>
              <a:rPr lang="en-US" sz="2800" dirty="0" smtClean="0">
                <a:latin typeface="TimesNewRomanPS-BoldMT"/>
              </a:rPr>
              <a:t>Schwarz, </a:t>
            </a:r>
            <a:r>
              <a:rPr lang="en-US" sz="2800" dirty="0">
                <a:latin typeface="TimesNewRomanPS-BoldMT"/>
              </a:rPr>
              <a:t>Naser </a:t>
            </a:r>
            <a:r>
              <a:rPr lang="en-US" sz="2800" dirty="0" smtClean="0">
                <a:latin typeface="TimesNewRomanPS-BoldMT"/>
              </a:rPr>
              <a:t>El-</a:t>
            </a:r>
            <a:r>
              <a:rPr lang="en-US" sz="2800" dirty="0" err="1" smtClean="0">
                <a:latin typeface="TimesNewRomanPS-BoldMT"/>
              </a:rPr>
              <a:t>Sheimy</a:t>
            </a:r>
            <a:r>
              <a:rPr lang="en-US" sz="1400" dirty="0" smtClean="0">
                <a:latin typeface="TimesNewRomanPS-BoldMT"/>
              </a:rPr>
              <a:t> </a:t>
            </a:r>
            <a:r>
              <a:rPr lang="en-US" sz="2800" dirty="0">
                <a:latin typeface="TimesNewRomanPS-BoldMT"/>
              </a:rPr>
              <a:t>and Aboelmagd </a:t>
            </a:r>
            <a:r>
              <a:rPr lang="en-US" sz="2800" dirty="0" smtClean="0">
                <a:latin typeface="TimesNewRomanPS-BoldMT"/>
              </a:rPr>
              <a:t>Noureldin, “Modeling Inertial Sensor Errors Using Autoregressive (AR</a:t>
            </a:r>
            <a:r>
              <a:rPr lang="en-US" sz="2800" smtClean="0">
                <a:latin typeface="TimesNewRomanPS-BoldMT"/>
              </a:rPr>
              <a:t>) Models</a:t>
            </a:r>
            <a:r>
              <a:rPr lang="en-US" sz="2800" dirty="0" smtClean="0">
                <a:latin typeface="TimesNewRomanPS-BoldMT"/>
              </a:rPr>
              <a:t>, unpublished</a:t>
            </a:r>
            <a:r>
              <a:rPr lang="en-US" sz="1400" dirty="0" smtClean="0">
                <a:latin typeface="TimesNewRomanPS-BoldMT"/>
              </a:rPr>
              <a:t>, </a:t>
            </a:r>
            <a:endParaRPr lang="en-US" sz="2800" dirty="0" smtClean="0"/>
          </a:p>
          <a:p>
            <a:pPr marL="685800" indent="-685800">
              <a:tabLst>
                <a:tab pos="685800" algn="l"/>
              </a:tabLst>
            </a:pPr>
            <a:r>
              <a:rPr lang="en-US" sz="2800" dirty="0" smtClean="0"/>
              <a:t>[3] 	</a:t>
            </a:r>
            <a:r>
              <a:rPr lang="en-US" sz="2800" dirty="0" err="1" smtClean="0"/>
              <a:t>Phidgets</a:t>
            </a:r>
            <a:r>
              <a:rPr lang="en-US" sz="2800" dirty="0" smtClean="0"/>
              <a:t>, Inc.  Calgary, AB, Canada.</a:t>
            </a:r>
          </a:p>
          <a:p>
            <a:pPr>
              <a:spcBef>
                <a:spcPts val="1800"/>
              </a:spcBef>
            </a:pPr>
            <a:r>
              <a:rPr lang="en-US" sz="2800" dirty="0" smtClean="0"/>
              <a:t>Ryan Anderson was supported by the Ontario Graduate Scholarship. G</a:t>
            </a:r>
            <a:r>
              <a:rPr lang="en-US" sz="2800" dirty="0"/>
              <a:t>. Fichtinger was funded as a Cancer Care Ontario Research Chair</a:t>
            </a:r>
            <a:r>
              <a:rPr lang="en-US" sz="2800" dirty="0" smtClean="0"/>
              <a:t>.</a:t>
            </a:r>
            <a:endParaRPr lang="en-CA" sz="2800" dirty="0"/>
          </a:p>
        </p:txBody>
      </p:sp>
      <p:sp>
        <p:nvSpPr>
          <p:cNvPr id="2063" name="TextBox 273"/>
          <p:cNvSpPr txBox="1">
            <a:spLocks noChangeArrowheads="1"/>
          </p:cNvSpPr>
          <p:nvPr/>
        </p:nvSpPr>
        <p:spPr bwMode="auto">
          <a:xfrm>
            <a:off x="3040560" y="415820"/>
            <a:ext cx="25455689" cy="3416320"/>
          </a:xfrm>
          <a:prstGeom prst="rect">
            <a:avLst/>
          </a:prstGeom>
          <a:noFill/>
          <a:ln w="9525">
            <a:noFill/>
            <a:miter lim="800000"/>
            <a:headEnd/>
            <a:tailEnd/>
          </a:ln>
        </p:spPr>
        <p:txBody>
          <a:bodyPr wrap="square">
            <a:spAutoFit/>
          </a:bodyPr>
          <a:lstStyle/>
          <a:p>
            <a:pPr algn="ctr"/>
            <a:r>
              <a:rPr lang="en-CA" sz="5400" b="1" dirty="0">
                <a:solidFill>
                  <a:srgbClr val="F8DBA6"/>
                </a:solidFill>
              </a:rPr>
              <a:t>Proposed Feasibility Analysis of Low Cost Inertial Freehand Ultrasound Position Tracking</a:t>
            </a:r>
          </a:p>
          <a:p>
            <a:pPr algn="ctr"/>
            <a:r>
              <a:rPr lang="en-CA" sz="4400" dirty="0" smtClean="0">
                <a:solidFill>
                  <a:srgbClr val="F8DBA6"/>
                </a:solidFill>
              </a:rPr>
              <a:t>Ryan </a:t>
            </a:r>
            <a:r>
              <a:rPr lang="en-CA" sz="4400" dirty="0" err="1" smtClean="0">
                <a:solidFill>
                  <a:srgbClr val="F8DBA6"/>
                </a:solidFill>
              </a:rPr>
              <a:t>Anderson</a:t>
            </a:r>
            <a:r>
              <a:rPr lang="en-CA" sz="4400" baseline="30000" dirty="0" err="1" smtClean="0">
                <a:solidFill>
                  <a:srgbClr val="F8DBA6"/>
                </a:solidFill>
              </a:rPr>
              <a:t>a,b</a:t>
            </a:r>
            <a:r>
              <a:rPr lang="en-CA" sz="4400" dirty="0" smtClean="0">
                <a:solidFill>
                  <a:srgbClr val="F8DBA6"/>
                </a:solidFill>
              </a:rPr>
              <a:t>, Andras </a:t>
            </a:r>
            <a:r>
              <a:rPr lang="en-CA" sz="4400" dirty="0" err="1" smtClean="0">
                <a:solidFill>
                  <a:srgbClr val="F8DBA6"/>
                </a:solidFill>
              </a:rPr>
              <a:t>Lasso</a:t>
            </a:r>
            <a:r>
              <a:rPr lang="en-CA" sz="4400" baseline="30000" dirty="0" err="1" smtClean="0">
                <a:solidFill>
                  <a:srgbClr val="F8DBA6"/>
                </a:solidFill>
              </a:rPr>
              <a:t>b</a:t>
            </a:r>
            <a:r>
              <a:rPr lang="en-CA" sz="4400" dirty="0" smtClean="0">
                <a:solidFill>
                  <a:srgbClr val="F8DBA6"/>
                </a:solidFill>
              </a:rPr>
              <a:t>, Keyvan </a:t>
            </a:r>
            <a:r>
              <a:rPr lang="en-CA" sz="4400" dirty="0">
                <a:solidFill>
                  <a:srgbClr val="F8DBA6"/>
                </a:solidFill>
              </a:rPr>
              <a:t>Hashtrudi-</a:t>
            </a:r>
            <a:r>
              <a:rPr lang="en-CA" sz="4400" dirty="0" err="1">
                <a:solidFill>
                  <a:srgbClr val="F8DBA6"/>
                </a:solidFill>
              </a:rPr>
              <a:t>Zaad</a:t>
            </a:r>
            <a:r>
              <a:rPr lang="en-CA" sz="4400" baseline="30000" dirty="0" err="1" smtClean="0">
                <a:solidFill>
                  <a:srgbClr val="F8DBA6"/>
                </a:solidFill>
              </a:rPr>
              <a:t>a</a:t>
            </a:r>
            <a:r>
              <a:rPr lang="en-CA" sz="4400" dirty="0" smtClean="0">
                <a:solidFill>
                  <a:srgbClr val="F8DBA6"/>
                </a:solidFill>
              </a:rPr>
              <a:t>, Gabor </a:t>
            </a:r>
            <a:r>
              <a:rPr lang="en-CA" sz="4400" dirty="0" err="1" smtClean="0">
                <a:solidFill>
                  <a:srgbClr val="F8DBA6"/>
                </a:solidFill>
              </a:rPr>
              <a:t>Fichtinger</a:t>
            </a:r>
            <a:r>
              <a:rPr lang="en-CA" sz="4400" baseline="30000" dirty="0" err="1" smtClean="0">
                <a:solidFill>
                  <a:srgbClr val="F8DBA6"/>
                </a:solidFill>
              </a:rPr>
              <a:t>b,a</a:t>
            </a:r>
            <a:endParaRPr lang="en-CA" sz="4400" dirty="0" smtClean="0">
              <a:solidFill>
                <a:srgbClr val="F8DBA6"/>
              </a:solidFill>
            </a:endParaRPr>
          </a:p>
          <a:p>
            <a:pPr algn="ctr"/>
            <a:r>
              <a:rPr lang="en-CA" sz="3200" baseline="30000" dirty="0" err="1" smtClean="0">
                <a:solidFill>
                  <a:srgbClr val="F8DBA6"/>
                </a:solidFill>
              </a:rPr>
              <a:t>a</a:t>
            </a:r>
            <a:r>
              <a:rPr lang="en-CA" sz="3200" dirty="0" err="1" smtClean="0">
                <a:solidFill>
                  <a:srgbClr val="F8DBA6"/>
                </a:solidFill>
              </a:rPr>
              <a:t>Department</a:t>
            </a:r>
            <a:r>
              <a:rPr lang="en-CA" sz="3200" dirty="0" smtClean="0">
                <a:solidFill>
                  <a:srgbClr val="F8DBA6"/>
                </a:solidFill>
              </a:rPr>
              <a:t> of Electrical and Computer Engineering, Queen’s University, Kingston, Canada</a:t>
            </a:r>
            <a:r>
              <a:rPr lang="en-CA" sz="3200" baseline="30000" dirty="0" smtClean="0">
                <a:solidFill>
                  <a:srgbClr val="F8DBA6"/>
                </a:solidFill>
              </a:rPr>
              <a:t> </a:t>
            </a:r>
          </a:p>
          <a:p>
            <a:pPr algn="ctr"/>
            <a:r>
              <a:rPr lang="en-CA" sz="3200" baseline="30000" dirty="0" err="1" smtClean="0">
                <a:solidFill>
                  <a:srgbClr val="F8DBA6"/>
                </a:solidFill>
              </a:rPr>
              <a:t>b</a:t>
            </a:r>
            <a:r>
              <a:rPr lang="en-CA" sz="3200" dirty="0" err="1" smtClean="0">
                <a:solidFill>
                  <a:srgbClr val="F8DBA6"/>
                </a:solidFill>
              </a:rPr>
              <a:t>Laboratory</a:t>
            </a:r>
            <a:r>
              <a:rPr lang="en-CA" sz="3200" dirty="0" smtClean="0">
                <a:solidFill>
                  <a:srgbClr val="F8DBA6"/>
                </a:solidFill>
              </a:rPr>
              <a:t> for Percutaneous Surgery, School of Computing, Queen’s University, Kingston, Canada </a:t>
            </a:r>
            <a:endParaRPr lang="en-CA" sz="3200" dirty="0">
              <a:solidFill>
                <a:srgbClr val="F8DBA6"/>
              </a:solidFill>
            </a:endParaRPr>
          </a:p>
        </p:txBody>
      </p:sp>
      <p:sp>
        <p:nvSpPr>
          <p:cNvPr id="2064" name="Rectangle 932"/>
          <p:cNvSpPr>
            <a:spLocks noChangeArrowheads="1"/>
          </p:cNvSpPr>
          <p:nvPr/>
        </p:nvSpPr>
        <p:spPr bwMode="auto">
          <a:xfrm>
            <a:off x="0" y="-708025"/>
            <a:ext cx="184150" cy="1416050"/>
          </a:xfrm>
          <a:prstGeom prst="rect">
            <a:avLst/>
          </a:prstGeom>
          <a:noFill/>
          <a:ln w="9525">
            <a:noFill/>
            <a:miter lim="800000"/>
            <a:headEnd/>
            <a:tailEnd/>
          </a:ln>
        </p:spPr>
        <p:txBody>
          <a:bodyPr wrap="none" anchor="ctr">
            <a:spAutoFit/>
          </a:bodyPr>
          <a:lstStyle/>
          <a:p>
            <a:endParaRPr lang="en-CA"/>
          </a:p>
        </p:txBody>
      </p:sp>
      <p:sp>
        <p:nvSpPr>
          <p:cNvPr id="2065" name="Rectangle 125"/>
          <p:cNvSpPr>
            <a:spLocks noChangeArrowheads="1"/>
          </p:cNvSpPr>
          <p:nvPr/>
        </p:nvSpPr>
        <p:spPr bwMode="auto">
          <a:xfrm>
            <a:off x="0" y="-708025"/>
            <a:ext cx="184150" cy="1416050"/>
          </a:xfrm>
          <a:prstGeom prst="rect">
            <a:avLst/>
          </a:prstGeom>
          <a:noFill/>
          <a:ln w="9525">
            <a:noFill/>
            <a:miter lim="800000"/>
            <a:headEnd/>
            <a:tailEnd/>
          </a:ln>
        </p:spPr>
        <p:txBody>
          <a:bodyPr wrap="none" anchor="ctr">
            <a:spAutoFit/>
          </a:bodyPr>
          <a:lstStyle/>
          <a:p>
            <a:endParaRPr lang="en-CA"/>
          </a:p>
        </p:txBody>
      </p:sp>
      <p:sp>
        <p:nvSpPr>
          <p:cNvPr id="48" name="Rectangle 25"/>
          <p:cNvSpPr>
            <a:spLocks noChangeArrowheads="1"/>
          </p:cNvSpPr>
          <p:nvPr/>
        </p:nvSpPr>
        <p:spPr bwMode="auto">
          <a:xfrm>
            <a:off x="1023939" y="5740351"/>
            <a:ext cx="14809786" cy="13380605"/>
          </a:xfrm>
          <a:prstGeom prst="rect">
            <a:avLst/>
          </a:prstGeom>
          <a:solidFill>
            <a:srgbClr val="F8DBA6"/>
          </a:solidFill>
          <a:ln w="9525">
            <a:solidFill>
              <a:schemeClr val="tx1"/>
            </a:solidFill>
            <a:miter lim="800000"/>
            <a:headEnd/>
            <a:tailEnd/>
          </a:ln>
        </p:spPr>
        <p:txBody>
          <a:bodyPr lIns="182880" rIns="365760"/>
          <a:lstStyle/>
          <a:p>
            <a:pPr>
              <a:defRPr/>
            </a:pPr>
            <a:r>
              <a:rPr lang="en-CA" sz="5000" b="1" dirty="0" smtClean="0"/>
              <a:t>Background</a:t>
            </a:r>
          </a:p>
          <a:p>
            <a:pPr marL="457200" indent="-457200" algn="just">
              <a:buFont typeface="Arial" panose="020B0604020202020204" pitchFamily="34" charset="0"/>
              <a:buChar char="•"/>
              <a:defRPr/>
            </a:pPr>
            <a:r>
              <a:rPr lang="en-US" sz="3200" dirty="0"/>
              <a:t>Ultrasound is a popular medical imaging modality due to its low cost, safety and simplicity of use and setup.  Combining ultrasound imaging with 3D tracking technology enables its use for tool guidance, volumetric image reconstruction, and other procedures</a:t>
            </a:r>
            <a:r>
              <a:rPr lang="en-US" sz="3200" dirty="0" smtClean="0"/>
              <a:t>.  </a:t>
            </a:r>
            <a:endParaRPr lang="en-US" sz="3200" dirty="0" smtClean="0"/>
          </a:p>
          <a:p>
            <a:pPr marL="457200" indent="-457200" algn="just">
              <a:buFont typeface="Arial" panose="020B0604020202020204" pitchFamily="34" charset="0"/>
              <a:buChar char="•"/>
              <a:defRPr/>
            </a:pPr>
            <a:r>
              <a:rPr lang="en-US" sz="3200" dirty="0" smtClean="0"/>
              <a:t>Current </a:t>
            </a:r>
            <a:r>
              <a:rPr lang="en-US" sz="3200" dirty="0" smtClean="0"/>
              <a:t>tracking technology is mainly divided into optical and magnetic trackers.  </a:t>
            </a:r>
            <a:endParaRPr lang="en-US" sz="3200" dirty="0" smtClean="0"/>
          </a:p>
          <a:p>
            <a:pPr marL="457200" indent="-457200" algn="just">
              <a:buFont typeface="Arial" panose="020B0604020202020204" pitchFamily="34" charset="0"/>
              <a:buChar char="•"/>
              <a:defRPr/>
            </a:pPr>
            <a:r>
              <a:rPr lang="en-US" sz="3200" dirty="0" smtClean="0"/>
              <a:t>Inertial </a:t>
            </a:r>
            <a:r>
              <a:rPr lang="en-US" sz="3200" dirty="0"/>
              <a:t>tracking, common in the aerospace industry, offers another potential tracking solution. </a:t>
            </a:r>
            <a:r>
              <a:rPr lang="en-US" sz="3200" dirty="0" smtClean="0"/>
              <a:t> </a:t>
            </a:r>
            <a:endParaRPr lang="en-US" sz="3200" b="1" dirty="0"/>
          </a:p>
          <a:p>
            <a:pPr indent="457200" algn="just">
              <a:defRPr/>
            </a:pPr>
            <a:endParaRPr lang="en-CA" sz="5000" b="1" dirty="0" smtClean="0"/>
          </a:p>
        </p:txBody>
      </p:sp>
      <p:sp>
        <p:nvSpPr>
          <p:cNvPr id="4" name="AutoShape 2" descr="https://webmail.cs.queensu.ca/roundcubemail/?_task=mail&amp;_framed=1&amp;_action=get&amp;_mbox=INBOX&amp;_uid=7288&amp;_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2052" name="AutoShape 4" descr="https://webmail.cs.queensu.ca/roundcubemail/?_task=mail&amp;_framed=1&amp;_action=get&amp;_mbox=INBOX&amp;_uid=7288&amp;_part=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2101" name="Picture 4" descr="C:\lasso\PerkFacilities\PerkLogo\PerkLogo2010-round-600dpi.png"/>
          <p:cNvPicPr>
            <a:picLocks noChangeAspect="1" noChangeArrowheads="1"/>
          </p:cNvPicPr>
          <p:nvPr/>
        </p:nvPicPr>
        <p:blipFill>
          <a:blip r:embed="rId3" cstate="print"/>
          <a:srcRect/>
          <a:stretch>
            <a:fillRect/>
          </a:stretch>
        </p:blipFill>
        <p:spPr bwMode="auto">
          <a:xfrm>
            <a:off x="9726037" y="38612004"/>
            <a:ext cx="2296784" cy="2296784"/>
          </a:xfrm>
          <a:prstGeom prst="rect">
            <a:avLst/>
          </a:prstGeom>
          <a:noFill/>
          <a:ln w="9525">
            <a:noFill/>
            <a:miter lim="800000"/>
            <a:headEnd/>
            <a:tailEnd/>
          </a:ln>
        </p:spPr>
      </p:pic>
      <p:pic>
        <p:nvPicPr>
          <p:cNvPr id="2062" name="Picture 3" descr="QueensLogoColor_Modified"/>
          <p:cNvPicPr>
            <a:picLocks noChangeAspect="1" noChangeArrowheads="1"/>
          </p:cNvPicPr>
          <p:nvPr/>
        </p:nvPicPr>
        <p:blipFill>
          <a:blip r:embed="rId4" cstate="print"/>
          <a:srcRect/>
          <a:stretch>
            <a:fillRect/>
          </a:stretch>
        </p:blipFill>
        <p:spPr bwMode="auto">
          <a:xfrm>
            <a:off x="14412025" y="38756020"/>
            <a:ext cx="3246159" cy="2137852"/>
          </a:xfrm>
          <a:prstGeom prst="rect">
            <a:avLst/>
          </a:prstGeom>
          <a:noFill/>
          <a:ln w="9525">
            <a:noFill/>
            <a:miter lim="800000"/>
            <a:headEnd/>
            <a:tailEnd/>
          </a:ln>
        </p:spPr>
      </p:pic>
      <p:pic>
        <p:nvPicPr>
          <p:cNvPr id="31" name="Picture 30" descr="LogoCco.jpg"/>
          <p:cNvPicPr>
            <a:picLocks noChangeAspect="1"/>
          </p:cNvPicPr>
          <p:nvPr/>
        </p:nvPicPr>
        <p:blipFill>
          <a:blip r:embed="rId5" cstate="print"/>
          <a:stretch>
            <a:fillRect/>
          </a:stretch>
        </p:blipFill>
        <p:spPr>
          <a:xfrm>
            <a:off x="20286475" y="38710436"/>
            <a:ext cx="3276365" cy="2026402"/>
          </a:xfrm>
          <a:prstGeom prst="rect">
            <a:avLst/>
          </a:prstGeom>
        </p:spPr>
      </p:pic>
      <p:sp>
        <p:nvSpPr>
          <p:cNvPr id="6" name="TextBox 5"/>
          <p:cNvSpPr txBox="1"/>
          <p:nvPr/>
        </p:nvSpPr>
        <p:spPr>
          <a:xfrm>
            <a:off x="1150086" y="32715496"/>
            <a:ext cx="8575951" cy="5509200"/>
          </a:xfrm>
          <a:prstGeom prst="rect">
            <a:avLst/>
          </a:prstGeom>
          <a:noFill/>
        </p:spPr>
        <p:txBody>
          <a:bodyPr wrap="square" rtlCol="0">
            <a:spAutoFit/>
          </a:bodyPr>
          <a:lstStyle/>
          <a:p>
            <a:pPr marL="457200" indent="-457200" algn="just">
              <a:buFont typeface="Arial" panose="020B0604020202020204" pitchFamily="34" charset="0"/>
              <a:buChar char="•"/>
              <a:defRPr/>
            </a:pPr>
            <a:r>
              <a:rPr lang="en-US" sz="3200" dirty="0" smtClean="0"/>
              <a:t>To measure dynamic error, freehand motion data will be collected with high accuracy position trackers such as that shown in  Figure </a:t>
            </a:r>
            <a:r>
              <a:rPr lang="en-US" sz="3200" dirty="0" smtClean="0"/>
              <a:t>3. </a:t>
            </a:r>
            <a:endParaRPr lang="en-US" sz="3200" dirty="0" smtClean="0"/>
          </a:p>
          <a:p>
            <a:pPr marL="457200" indent="-457200" algn="just">
              <a:buFont typeface="Arial" panose="020B0604020202020204" pitchFamily="34" charset="0"/>
              <a:buChar char="•"/>
              <a:defRPr/>
            </a:pPr>
            <a:r>
              <a:rPr lang="en-US" sz="3200" dirty="0" smtClean="0"/>
              <a:t>The </a:t>
            </a:r>
            <a:r>
              <a:rPr lang="en-US" sz="3200" dirty="0"/>
              <a:t>data will be interpolated and smoothed to produce a simulated trajectory with little noise and a very high sampling rate.  </a:t>
            </a:r>
            <a:endParaRPr lang="en-US" sz="3200" dirty="0" smtClean="0"/>
          </a:p>
          <a:p>
            <a:pPr marL="457200" indent="-457200" algn="just">
              <a:buFont typeface="Arial" panose="020B0604020202020204" pitchFamily="34" charset="0"/>
              <a:buChar char="•"/>
              <a:defRPr/>
            </a:pPr>
            <a:r>
              <a:rPr lang="en-US" sz="3200" dirty="0" smtClean="0"/>
              <a:t>Applying noise models to idealized trajectories will demonstrate the accuracy of an IMU with arbitrary noise values in tracking known trajectories.</a:t>
            </a:r>
            <a:endParaRPr lang="en-CA" sz="3200" dirty="0"/>
          </a:p>
        </p:txBody>
      </p:sp>
      <p:grpSp>
        <p:nvGrpSpPr>
          <p:cNvPr id="15" name="Group 14"/>
          <p:cNvGrpSpPr/>
          <p:nvPr/>
        </p:nvGrpSpPr>
        <p:grpSpPr>
          <a:xfrm>
            <a:off x="9770422" y="32270563"/>
            <a:ext cx="5780824" cy="5819384"/>
            <a:chOff x="8991134" y="23866581"/>
            <a:chExt cx="6431878" cy="6795173"/>
          </a:xfrm>
        </p:grpSpPr>
        <p:pic>
          <p:nvPicPr>
            <p:cNvPr id="30" name="Picture 29"/>
            <p:cNvPicPr/>
            <p:nvPr/>
          </p:nvPicPr>
          <p:blipFill rotWithShape="1">
            <a:blip r:embed="rId6" cstate="print">
              <a:extLst>
                <a:ext uri="{28A0092B-C50C-407E-A947-70E740481C1C}">
                  <a14:useLocalDpi xmlns:a14="http://schemas.microsoft.com/office/drawing/2010/main" val="0"/>
                </a:ext>
              </a:extLst>
            </a:blip>
            <a:srcRect l="20278" t="20207" r="24583" b="2918"/>
            <a:stretch/>
          </p:blipFill>
          <p:spPr bwMode="auto">
            <a:xfrm>
              <a:off x="9073743" y="23866581"/>
              <a:ext cx="6349269" cy="5427120"/>
            </a:xfrm>
            <a:prstGeom prst="rect">
              <a:avLst/>
            </a:prstGeom>
            <a:ln>
              <a:noFill/>
            </a:ln>
            <a:extLst>
              <a:ext uri="{53640926-AAD7-44D8-BBD7-CCE9431645EC}">
                <a14:shadowObscured xmlns:a14="http://schemas.microsoft.com/office/drawing/2010/main"/>
              </a:ext>
            </a:extLst>
          </p:spPr>
        </p:pic>
        <p:sp>
          <p:nvSpPr>
            <p:cNvPr id="35" name="TextBox 34"/>
            <p:cNvSpPr txBox="1"/>
            <p:nvPr/>
          </p:nvSpPr>
          <p:spPr>
            <a:xfrm>
              <a:off x="8991134" y="29547663"/>
              <a:ext cx="6163176" cy="1114091"/>
            </a:xfrm>
            <a:prstGeom prst="rect">
              <a:avLst/>
            </a:prstGeom>
            <a:noFill/>
          </p:spPr>
          <p:txBody>
            <a:bodyPr wrap="square" rtlCol="0">
              <a:spAutoFit/>
            </a:bodyPr>
            <a:lstStyle/>
            <a:p>
              <a:pPr algn="ctr"/>
              <a:r>
                <a:rPr lang="en-CA" sz="2800" b="1" dirty="0" smtClean="0"/>
                <a:t>Figure 3.</a:t>
              </a:r>
              <a:r>
                <a:rPr lang="en-CA" sz="2800" dirty="0" smtClean="0"/>
                <a:t> Example of an </a:t>
              </a:r>
              <a:r>
                <a:rPr lang="en-CA" sz="2800" dirty="0" err="1" smtClean="0"/>
                <a:t>IMU</a:t>
              </a:r>
              <a:r>
                <a:rPr lang="en-CA" sz="2800" dirty="0" smtClean="0"/>
                <a:t> with added optical </a:t>
              </a:r>
              <a:r>
                <a:rPr lang="en-CA" sz="2800" dirty="0"/>
                <a:t>t</a:t>
              </a:r>
              <a:r>
                <a:rPr lang="en-CA" sz="2800" dirty="0" smtClean="0"/>
                <a:t>racking markers</a:t>
              </a:r>
              <a:endParaRPr lang="en-CA" sz="2800" dirty="0"/>
            </a:p>
          </p:txBody>
        </p:sp>
      </p:grpSp>
      <p:sp>
        <p:nvSpPr>
          <p:cNvPr id="14" name="TextBox 13"/>
          <p:cNvSpPr txBox="1"/>
          <p:nvPr/>
        </p:nvSpPr>
        <p:spPr>
          <a:xfrm>
            <a:off x="5629388" y="31253218"/>
            <a:ext cx="184731" cy="584775"/>
          </a:xfrm>
          <a:prstGeom prst="rect">
            <a:avLst/>
          </a:prstGeom>
          <a:noFill/>
        </p:spPr>
        <p:txBody>
          <a:bodyPr wrap="none" rtlCol="0">
            <a:spAutoFit/>
          </a:bodyPr>
          <a:lstStyle/>
          <a:p>
            <a:endParaRPr lang="en-US" sz="3200" dirty="0"/>
          </a:p>
        </p:txBody>
      </p:sp>
      <p:grpSp>
        <p:nvGrpSpPr>
          <p:cNvPr id="16" name="Group 15"/>
          <p:cNvGrpSpPr/>
          <p:nvPr/>
        </p:nvGrpSpPr>
        <p:grpSpPr>
          <a:xfrm>
            <a:off x="20419475" y="9206612"/>
            <a:ext cx="7658378" cy="6734749"/>
            <a:chOff x="19605504" y="8183451"/>
            <a:chExt cx="8638014" cy="7596238"/>
          </a:xfrm>
        </p:grpSpPr>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05504" y="8183451"/>
              <a:ext cx="8638014" cy="6478511"/>
            </a:xfrm>
            <a:prstGeom prst="rect">
              <a:avLst/>
            </a:prstGeom>
          </p:spPr>
        </p:pic>
        <p:sp>
          <p:nvSpPr>
            <p:cNvPr id="37" name="TextBox 36"/>
            <p:cNvSpPr txBox="1"/>
            <p:nvPr/>
          </p:nvSpPr>
          <p:spPr>
            <a:xfrm>
              <a:off x="19852568" y="14825582"/>
              <a:ext cx="8121475" cy="954107"/>
            </a:xfrm>
            <a:prstGeom prst="rect">
              <a:avLst/>
            </a:prstGeom>
            <a:noFill/>
          </p:spPr>
          <p:txBody>
            <a:bodyPr wrap="square" rtlCol="0">
              <a:spAutoFit/>
            </a:bodyPr>
            <a:lstStyle/>
            <a:p>
              <a:pPr algn="ctr"/>
              <a:r>
                <a:rPr lang="en-CA" sz="2800" b="1" dirty="0" smtClean="0"/>
                <a:t>Figure 3.</a:t>
              </a:r>
              <a:r>
                <a:rPr lang="en-CA" sz="2800" dirty="0" smtClean="0"/>
                <a:t> Measured and estimated </a:t>
              </a:r>
              <a:r>
                <a:rPr lang="en-CA" sz="2800" dirty="0"/>
                <a:t>l</a:t>
              </a:r>
              <a:r>
                <a:rPr lang="en-CA" sz="2800" dirty="0" smtClean="0"/>
                <a:t>ong </a:t>
              </a:r>
              <a:r>
                <a:rPr lang="en-CA" sz="2800" dirty="0"/>
                <a:t>t</a:t>
              </a:r>
              <a:r>
                <a:rPr lang="en-CA" sz="2800" dirty="0" smtClean="0"/>
                <a:t>erm </a:t>
              </a:r>
              <a:r>
                <a:rPr lang="en-CA" sz="2800" dirty="0"/>
                <a:t>e</a:t>
              </a:r>
              <a:r>
                <a:rPr lang="en-CA" sz="2800" dirty="0" smtClean="0"/>
                <a:t>rror accumulations </a:t>
              </a:r>
              <a:endParaRPr lang="en-CA" sz="2800" dirty="0"/>
            </a:p>
          </p:txBody>
        </p:sp>
      </p:grpSp>
      <p:sp>
        <p:nvSpPr>
          <p:cNvPr id="17" name="TextBox 16"/>
          <p:cNvSpPr txBox="1"/>
          <p:nvPr/>
        </p:nvSpPr>
        <p:spPr>
          <a:xfrm>
            <a:off x="16891735" y="16029888"/>
            <a:ext cx="14545435" cy="3539430"/>
          </a:xfrm>
          <a:prstGeom prst="rect">
            <a:avLst/>
          </a:prstGeom>
          <a:noFill/>
        </p:spPr>
        <p:txBody>
          <a:bodyPr wrap="square" rtlCol="0">
            <a:spAutoFit/>
          </a:bodyPr>
          <a:lstStyle/>
          <a:p>
            <a:pPr marL="457200" indent="-457200" algn="just">
              <a:buFont typeface="Arial" panose="020B0604020202020204" pitchFamily="34" charset="0"/>
              <a:buChar char="•"/>
            </a:pPr>
            <a:r>
              <a:rPr lang="en-CA" sz="3200" dirty="0" smtClean="0"/>
              <a:t>Simulating the noise as Gaussian, with an autoregressive model, and as a Gauss-Markov process show they are capable of roughly approximating the measured </a:t>
            </a:r>
            <a:r>
              <a:rPr lang="en-CA" sz="3200" dirty="0" smtClean="0"/>
              <a:t>noise.  </a:t>
            </a:r>
          </a:p>
          <a:p>
            <a:pPr marL="457200" indent="-457200" algn="just">
              <a:buFont typeface="Arial" panose="020B0604020202020204" pitchFamily="34" charset="0"/>
              <a:buChar char="•"/>
            </a:pPr>
            <a:r>
              <a:rPr lang="en-CA" sz="3200" dirty="0" smtClean="0"/>
              <a:t>The </a:t>
            </a:r>
            <a:r>
              <a:rPr lang="en-CA" sz="3200" dirty="0" smtClean="0"/>
              <a:t>desired accuracy for tracked ultrasound is </a:t>
            </a:r>
            <a:r>
              <a:rPr lang="en-CA" sz="3200" dirty="0" smtClean="0"/>
              <a:t>3mm</a:t>
            </a:r>
            <a:r>
              <a:rPr lang="en-CA" sz="3200" dirty="0" smtClean="0"/>
              <a:t>, and Figure 4 shows in an ideal case IMU error exceeds this bound in a few seconds, demonstrating the need for a correction to the position estimate. </a:t>
            </a:r>
            <a:endParaRPr lang="en-CA" sz="3200" dirty="0"/>
          </a:p>
          <a:p>
            <a:endParaRPr lang="en-US" sz="3200" dirty="0"/>
          </a:p>
        </p:txBody>
      </p:sp>
      <p:sp>
        <p:nvSpPr>
          <p:cNvPr id="8" name="TextBox 7"/>
          <p:cNvSpPr txBox="1"/>
          <p:nvPr/>
        </p:nvSpPr>
        <p:spPr>
          <a:xfrm>
            <a:off x="1150085" y="12000877"/>
            <a:ext cx="8350419" cy="7263527"/>
          </a:xfrm>
          <a:prstGeom prst="rect">
            <a:avLst/>
          </a:prstGeom>
          <a:noFill/>
        </p:spPr>
        <p:txBody>
          <a:bodyPr wrap="square" rtlCol="0">
            <a:spAutoFit/>
          </a:bodyPr>
          <a:lstStyle/>
          <a:p>
            <a:pPr algn="just">
              <a:defRPr/>
            </a:pPr>
            <a:r>
              <a:rPr lang="en-US" sz="3200" dirty="0"/>
              <a:t> </a:t>
            </a:r>
            <a:r>
              <a:rPr lang="en-US" sz="3200" dirty="0" smtClean="0"/>
              <a:t>                           </a:t>
            </a:r>
            <a:endParaRPr lang="en-US" sz="3200" dirty="0" smtClean="0"/>
          </a:p>
          <a:p>
            <a:pPr algn="just">
              <a:defRPr/>
            </a:pPr>
            <a:r>
              <a:rPr lang="en-CA" sz="5000" b="1" dirty="0" smtClean="0"/>
              <a:t>Objective</a:t>
            </a:r>
            <a:endParaRPr lang="en-CA" sz="3200" b="1" dirty="0"/>
          </a:p>
          <a:p>
            <a:pPr marL="457200" indent="-457200" algn="just">
              <a:buFont typeface="Arial" panose="020B0604020202020204" pitchFamily="34" charset="0"/>
              <a:buChar char="•"/>
              <a:defRPr/>
            </a:pPr>
            <a:r>
              <a:rPr lang="en-US" sz="3200" dirty="0" smtClean="0"/>
              <a:t>3mm position error required for volumetric reconstruction.  Error must be maintained for 5+ minutes for tool tracking.</a:t>
            </a:r>
          </a:p>
          <a:p>
            <a:pPr marL="457200" indent="-457200" algn="just">
              <a:buFont typeface="Arial" panose="020B0604020202020204" pitchFamily="34" charset="0"/>
              <a:buChar char="•"/>
              <a:defRPr/>
            </a:pPr>
            <a:r>
              <a:rPr lang="en-US" sz="3200" dirty="0" smtClean="0"/>
              <a:t>Volumetric reconstruction tracks only in a small workspace, as in Figure 1.</a:t>
            </a:r>
          </a:p>
          <a:p>
            <a:pPr marL="457200" indent="-457200" algn="just">
              <a:buFont typeface="Arial" panose="020B0604020202020204" pitchFamily="34" charset="0"/>
              <a:buChar char="•"/>
              <a:defRPr/>
            </a:pPr>
            <a:r>
              <a:rPr lang="en-US" sz="3200" dirty="0" smtClean="0"/>
              <a:t>IMU tracking error could be compensated with a known magnetic field in the workspace.</a:t>
            </a:r>
          </a:p>
          <a:p>
            <a:pPr marL="457200" indent="-457200" algn="just">
              <a:buFont typeface="Arial" panose="020B0604020202020204" pitchFamily="34" charset="0"/>
              <a:buChar char="•"/>
              <a:defRPr/>
            </a:pPr>
            <a:r>
              <a:rPr lang="en-US" sz="3200" dirty="0" smtClean="0"/>
              <a:t>To estimate and model compensation required, noise models can be used to  </a:t>
            </a:r>
          </a:p>
          <a:p>
            <a:pPr marL="457200" indent="-457200" algn="just">
              <a:buFont typeface="Arial" panose="020B0604020202020204" pitchFamily="34" charset="0"/>
              <a:buChar char="•"/>
              <a:defRPr/>
            </a:pPr>
            <a:endParaRPr lang="en-US" sz="3200" dirty="0" smtClean="0"/>
          </a:p>
          <a:p>
            <a:pPr marL="457200" indent="-457200" algn="just">
              <a:buFont typeface="Arial" panose="020B0604020202020204" pitchFamily="34" charset="0"/>
              <a:buChar char="•"/>
              <a:defRPr/>
            </a:pPr>
            <a:endParaRPr lang="en-US" sz="3200" dirty="0" smtClean="0"/>
          </a:p>
        </p:txBody>
      </p:sp>
      <p:grpSp>
        <p:nvGrpSpPr>
          <p:cNvPr id="12" name="Group 11"/>
          <p:cNvGrpSpPr/>
          <p:nvPr/>
        </p:nvGrpSpPr>
        <p:grpSpPr>
          <a:xfrm>
            <a:off x="9438514" y="10078834"/>
            <a:ext cx="6485637" cy="7946951"/>
            <a:chOff x="9002897" y="9250375"/>
            <a:chExt cx="6726907" cy="8242583"/>
          </a:xfrm>
        </p:grpSpPr>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194" y="9250375"/>
              <a:ext cx="6349269" cy="7182611"/>
            </a:xfrm>
            <a:prstGeom prst="rect">
              <a:avLst/>
            </a:prstGeom>
          </p:spPr>
        </p:pic>
        <p:sp>
          <p:nvSpPr>
            <p:cNvPr id="9" name="TextBox 8"/>
            <p:cNvSpPr txBox="1"/>
            <p:nvPr/>
          </p:nvSpPr>
          <p:spPr>
            <a:xfrm>
              <a:off x="9002897" y="16538851"/>
              <a:ext cx="6726907" cy="954107"/>
            </a:xfrm>
            <a:prstGeom prst="rect">
              <a:avLst/>
            </a:prstGeom>
            <a:noFill/>
          </p:spPr>
          <p:txBody>
            <a:bodyPr wrap="square" rtlCol="0">
              <a:spAutoFit/>
            </a:bodyPr>
            <a:lstStyle/>
            <a:p>
              <a:r>
                <a:rPr lang="en-US" sz="2800" b="1" dirty="0" smtClean="0"/>
                <a:t>Figure 1. </a:t>
              </a:r>
              <a:r>
                <a:rPr lang="en-US" sz="2800" dirty="0" smtClean="0"/>
                <a:t>Typical ultrasound workspaces </a:t>
              </a:r>
              <a:r>
                <a:rPr lang="en-US" sz="2800" dirty="0"/>
                <a:t>f</a:t>
              </a:r>
              <a:r>
                <a:rPr lang="en-US" sz="2800" dirty="0" smtClean="0"/>
                <a:t>or </a:t>
              </a:r>
              <a:r>
                <a:rPr lang="en-US" sz="2800" dirty="0"/>
                <a:t>v</a:t>
              </a:r>
              <a:r>
                <a:rPr lang="en-US" sz="2800" dirty="0" smtClean="0"/>
                <a:t>olumetric </a:t>
              </a:r>
              <a:r>
                <a:rPr lang="en-US" sz="2800" dirty="0"/>
                <a:t>r</a:t>
              </a:r>
              <a:r>
                <a:rPr lang="en-US" sz="2800" dirty="0" smtClean="0"/>
                <a:t>econstruction [1]</a:t>
              </a:r>
              <a:endParaRPr lang="en-US" sz="2800" b="1" dirty="0"/>
            </a:p>
          </p:txBody>
        </p:sp>
      </p:grpSp>
      <p:sp>
        <p:nvSpPr>
          <p:cNvPr id="13" name="TextBox 12"/>
          <p:cNvSpPr txBox="1"/>
          <p:nvPr/>
        </p:nvSpPr>
        <p:spPr>
          <a:xfrm>
            <a:off x="1497742" y="18195292"/>
            <a:ext cx="7646294" cy="584775"/>
          </a:xfrm>
          <a:prstGeom prst="rect">
            <a:avLst/>
          </a:prstGeom>
          <a:noFill/>
        </p:spPr>
        <p:txBody>
          <a:bodyPr wrap="square" rtlCol="0">
            <a:spAutoFit/>
          </a:bodyPr>
          <a:lstStyle/>
          <a:p>
            <a:pPr algn="just"/>
            <a:r>
              <a:rPr lang="en-US" sz="3200" dirty="0"/>
              <a:t> </a:t>
            </a:r>
            <a:r>
              <a:rPr lang="en-US" sz="3200" dirty="0" smtClean="0"/>
              <a:t>characterize sensor performance.</a:t>
            </a:r>
            <a:endParaRPr lang="en-US" sz="3200" dirty="0"/>
          </a:p>
        </p:txBody>
      </p:sp>
      <p:sp>
        <p:nvSpPr>
          <p:cNvPr id="19" name="TextBox 18"/>
          <p:cNvSpPr txBox="1"/>
          <p:nvPr/>
        </p:nvSpPr>
        <p:spPr>
          <a:xfrm>
            <a:off x="5136158" y="31685789"/>
            <a:ext cx="184731" cy="584775"/>
          </a:xfrm>
          <a:prstGeom prst="rect">
            <a:avLst/>
          </a:prstGeom>
          <a:noFill/>
        </p:spPr>
        <p:txBody>
          <a:bodyPr wrap="none" rtlCol="0">
            <a:spAutoFit/>
          </a:bodyPr>
          <a:lstStyle/>
          <a:p>
            <a:endParaRPr lang="en-US" sz="3200" dirty="0"/>
          </a:p>
        </p:txBody>
      </p:sp>
      <p:grpSp>
        <p:nvGrpSpPr>
          <p:cNvPr id="24" name="Group 23"/>
          <p:cNvGrpSpPr/>
          <p:nvPr/>
        </p:nvGrpSpPr>
        <p:grpSpPr>
          <a:xfrm>
            <a:off x="420428" y="26171372"/>
            <a:ext cx="16002000" cy="5246200"/>
            <a:chOff x="187834" y="26078546"/>
            <a:chExt cx="16002000" cy="5246200"/>
          </a:xfrm>
        </p:grpSpPr>
        <p:grpSp>
          <p:nvGrpSpPr>
            <p:cNvPr id="22" name="Group 21"/>
            <p:cNvGrpSpPr/>
            <p:nvPr/>
          </p:nvGrpSpPr>
          <p:grpSpPr>
            <a:xfrm>
              <a:off x="1916929" y="26078546"/>
              <a:ext cx="12232355" cy="4736983"/>
              <a:chOff x="1922237" y="26048508"/>
              <a:chExt cx="12232355" cy="4736983"/>
            </a:xfrm>
          </p:grpSpPr>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11096" y="26059662"/>
                <a:ext cx="6543496" cy="4714673"/>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22237" y="26048508"/>
                <a:ext cx="5688859" cy="4736983"/>
              </a:xfrm>
              <a:prstGeom prst="rect">
                <a:avLst/>
              </a:prstGeom>
            </p:spPr>
          </p:pic>
        </p:grpSp>
        <p:sp>
          <p:nvSpPr>
            <p:cNvPr id="23" name="Rectangle 22"/>
            <p:cNvSpPr/>
            <p:nvPr/>
          </p:nvSpPr>
          <p:spPr>
            <a:xfrm>
              <a:off x="187834" y="30801526"/>
              <a:ext cx="16002000" cy="523220"/>
            </a:xfrm>
            <a:prstGeom prst="rect">
              <a:avLst/>
            </a:prstGeom>
          </p:spPr>
          <p:txBody>
            <a:bodyPr>
              <a:spAutoFit/>
            </a:bodyPr>
            <a:lstStyle/>
            <a:p>
              <a:pPr algn="ctr"/>
              <a:r>
                <a:rPr lang="en-CA" sz="2800" b="1" dirty="0"/>
                <a:t>Figure </a:t>
              </a:r>
              <a:r>
                <a:rPr lang="en-CA" sz="2800" b="1" dirty="0" smtClean="0"/>
                <a:t>2.</a:t>
              </a:r>
              <a:r>
                <a:rPr lang="en-CA" sz="2800" dirty="0" smtClean="0"/>
                <a:t> Accelerometer autocorrelation and relation to statistical </a:t>
              </a:r>
              <a:r>
                <a:rPr lang="en-CA" sz="2800" dirty="0"/>
                <a:t>p</a:t>
              </a:r>
              <a:r>
                <a:rPr lang="en-CA" sz="2800" dirty="0" smtClean="0"/>
                <a:t>arameters [2]</a:t>
              </a:r>
              <a:endParaRPr lang="en-CA" sz="2800" dirty="0"/>
            </a:p>
          </p:txBody>
        </p:sp>
      </p:grpSp>
      <p:grpSp>
        <p:nvGrpSpPr>
          <p:cNvPr id="5" name="Group 4"/>
          <p:cNvGrpSpPr/>
          <p:nvPr/>
        </p:nvGrpSpPr>
        <p:grpSpPr>
          <a:xfrm>
            <a:off x="19915830" y="19179206"/>
            <a:ext cx="8681545" cy="7472290"/>
            <a:chOff x="19988887" y="19062706"/>
            <a:chExt cx="8749222" cy="7530540"/>
          </a:xfrm>
        </p:grpSpPr>
        <p:grpSp>
          <p:nvGrpSpPr>
            <p:cNvPr id="18" name="Group 17"/>
            <p:cNvGrpSpPr/>
            <p:nvPr/>
          </p:nvGrpSpPr>
          <p:grpSpPr>
            <a:xfrm>
              <a:off x="19988887" y="19062706"/>
              <a:ext cx="8749222" cy="7530540"/>
              <a:chOff x="19769027" y="17709861"/>
              <a:chExt cx="8797127" cy="7579800"/>
            </a:xfrm>
          </p:grpSpPr>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769027" y="17709861"/>
                <a:ext cx="8797127" cy="6604841"/>
              </a:xfrm>
              <a:prstGeom prst="rect">
                <a:avLst/>
              </a:prstGeom>
            </p:spPr>
          </p:pic>
          <p:sp>
            <p:nvSpPr>
              <p:cNvPr id="39" name="TextBox 38"/>
              <p:cNvSpPr txBox="1"/>
              <p:nvPr/>
            </p:nvSpPr>
            <p:spPr>
              <a:xfrm>
                <a:off x="20106852" y="24389655"/>
                <a:ext cx="8121475" cy="900006"/>
              </a:xfrm>
              <a:prstGeom prst="rect">
                <a:avLst/>
              </a:prstGeom>
              <a:noFill/>
            </p:spPr>
            <p:txBody>
              <a:bodyPr wrap="square" rtlCol="0">
                <a:spAutoFit/>
              </a:bodyPr>
              <a:lstStyle/>
              <a:p>
                <a:pPr algn="ctr"/>
                <a:r>
                  <a:rPr lang="en-CA" sz="2800" b="1" dirty="0" smtClean="0"/>
                  <a:t>Figure 4.</a:t>
                </a:r>
                <a:r>
                  <a:rPr lang="en-CA" sz="2800" dirty="0" smtClean="0"/>
                  <a:t> Measured and </a:t>
                </a:r>
                <a:r>
                  <a:rPr lang="en-CA" sz="2800" dirty="0"/>
                  <a:t>e</a:t>
                </a:r>
                <a:r>
                  <a:rPr lang="en-CA" sz="2800" dirty="0" smtClean="0"/>
                  <a:t>stimated </a:t>
                </a:r>
                <a:r>
                  <a:rPr lang="en-CA" sz="2800" dirty="0"/>
                  <a:t>s</a:t>
                </a:r>
                <a:r>
                  <a:rPr lang="en-CA" sz="2800" dirty="0" smtClean="0"/>
                  <a:t>hort </a:t>
                </a:r>
                <a:r>
                  <a:rPr lang="en-CA" sz="2800" dirty="0"/>
                  <a:t>t</a:t>
                </a:r>
                <a:r>
                  <a:rPr lang="en-CA" sz="2800" dirty="0" smtClean="0"/>
                  <a:t>erm </a:t>
                </a:r>
                <a:r>
                  <a:rPr lang="en-CA" sz="2800" dirty="0"/>
                  <a:t>e</a:t>
                </a:r>
                <a:r>
                  <a:rPr lang="en-CA" sz="2800" dirty="0" smtClean="0"/>
                  <a:t>rror accumulations </a:t>
                </a:r>
                <a:endParaRPr lang="en-CA" sz="2800" dirty="0"/>
              </a:p>
            </p:txBody>
          </p:sp>
        </p:grpSp>
        <p:cxnSp>
          <p:nvCxnSpPr>
            <p:cNvPr id="25" name="Straight Connector 24"/>
            <p:cNvCxnSpPr/>
            <p:nvPr/>
          </p:nvCxnSpPr>
          <p:spPr bwMode="auto">
            <a:xfrm>
              <a:off x="20897321" y="21870144"/>
              <a:ext cx="7164796" cy="0"/>
            </a:xfrm>
            <a:prstGeom prst="line">
              <a:avLst/>
            </a:prstGeom>
            <a:solidFill>
              <a:schemeClr val="accent1"/>
            </a:solidFill>
            <a:ln w="9525" cap="flat" cmpd="sng" algn="ctr">
              <a:solidFill>
                <a:schemeClr val="tx1"/>
              </a:solidFill>
              <a:prstDash val="lgDash"/>
              <a:round/>
              <a:headEnd type="none" w="med" len="med"/>
              <a:tailEnd type="none" w="med" len="med"/>
            </a:ln>
            <a:effectLst/>
          </p:spPr>
        </p:cxnSp>
        <p:sp>
          <p:nvSpPr>
            <p:cNvPr id="28" name="TextBox 27"/>
            <p:cNvSpPr txBox="1"/>
            <p:nvPr/>
          </p:nvSpPr>
          <p:spPr>
            <a:xfrm>
              <a:off x="21042560" y="21899873"/>
              <a:ext cx="3437159" cy="461665"/>
            </a:xfrm>
            <a:prstGeom prst="rect">
              <a:avLst/>
            </a:prstGeom>
            <a:noFill/>
          </p:spPr>
          <p:txBody>
            <a:bodyPr wrap="none" rtlCol="0">
              <a:spAutoFit/>
            </a:bodyPr>
            <a:lstStyle/>
            <a:p>
              <a:r>
                <a:rPr lang="en-US" sz="2400" dirty="0" smtClean="0"/>
                <a:t>Desired Maximum Error</a:t>
              </a:r>
              <a:endParaRPr lang="en-US" sz="2400" dirty="0"/>
            </a:p>
          </p:txBody>
        </p:sp>
      </p:grpSp>
      <p:sp>
        <p:nvSpPr>
          <p:cNvPr id="26" name="TextBox 25"/>
          <p:cNvSpPr txBox="1"/>
          <p:nvPr/>
        </p:nvSpPr>
        <p:spPr>
          <a:xfrm>
            <a:off x="1561836" y="9907120"/>
            <a:ext cx="7907674" cy="2554545"/>
          </a:xfrm>
          <a:prstGeom prst="rect">
            <a:avLst/>
          </a:prstGeom>
          <a:noFill/>
        </p:spPr>
        <p:txBody>
          <a:bodyPr wrap="square" rtlCol="0">
            <a:spAutoFit/>
          </a:bodyPr>
          <a:lstStyle/>
          <a:p>
            <a:pPr algn="just">
              <a:defRPr/>
            </a:pPr>
            <a:r>
              <a:rPr lang="en-US" sz="3200" dirty="0" smtClean="0"/>
              <a:t>                              Micro-electro-mechanical </a:t>
            </a:r>
            <a:r>
              <a:rPr lang="en-US" sz="3200" dirty="0"/>
              <a:t>system (MEMS) based inertial measurement units (IMUs) can potentially provide tracking at costs an order of magnitude below current technology.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25662</TotalTime>
  <Words>653</Words>
  <Application>Microsoft Office PowerPoint</Application>
  <PresentationFormat>Custom</PresentationFormat>
  <Paragraphs>50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Bookman</vt:lpstr>
      <vt:lpstr>TimesNewRomanPS-BoldMT</vt:lpstr>
      <vt:lpstr>Default Design</vt:lpstr>
      <vt:lpstr>PowerPoint Presentation</vt:lpstr>
    </vt:vector>
  </TitlesOfParts>
  <Company>Queen's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School of Computing</dc:creator>
  <cp:lastModifiedBy>Ryan Anderson</cp:lastModifiedBy>
  <cp:revision>638</cp:revision>
  <dcterms:created xsi:type="dcterms:W3CDTF">2004-06-15T16:27:29Z</dcterms:created>
  <dcterms:modified xsi:type="dcterms:W3CDTF">2014-03-20T17:31:27Z</dcterms:modified>
</cp:coreProperties>
</file>