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32918400" cy="40233600"/>
  <p:notesSz cx="6858000" cy="9144000"/>
  <p:defaultTextStyle>
    <a:defPPr>
      <a:defRPr lang="en-US"/>
    </a:defPPr>
    <a:lvl1pPr algn="l" rtl="0" fontAlgn="base">
      <a:spcBef>
        <a:spcPct val="0"/>
      </a:spcBef>
      <a:spcAft>
        <a:spcPct val="0"/>
      </a:spcAft>
      <a:defRPr sz="9000" kern="1200">
        <a:solidFill>
          <a:schemeClr val="tx1"/>
        </a:solidFill>
        <a:latin typeface="Arial" pitchFamily="34" charset="0"/>
        <a:ea typeface="+mn-ea"/>
        <a:cs typeface="Arial" pitchFamily="34" charset="0"/>
      </a:defRPr>
    </a:lvl1pPr>
    <a:lvl2pPr marL="480050" algn="l" rtl="0" fontAlgn="base">
      <a:spcBef>
        <a:spcPct val="0"/>
      </a:spcBef>
      <a:spcAft>
        <a:spcPct val="0"/>
      </a:spcAft>
      <a:defRPr sz="9000" kern="1200">
        <a:solidFill>
          <a:schemeClr val="tx1"/>
        </a:solidFill>
        <a:latin typeface="Arial" pitchFamily="34" charset="0"/>
        <a:ea typeface="+mn-ea"/>
        <a:cs typeface="Arial" pitchFamily="34" charset="0"/>
      </a:defRPr>
    </a:lvl2pPr>
    <a:lvl3pPr marL="960101" algn="l" rtl="0" fontAlgn="base">
      <a:spcBef>
        <a:spcPct val="0"/>
      </a:spcBef>
      <a:spcAft>
        <a:spcPct val="0"/>
      </a:spcAft>
      <a:defRPr sz="9000" kern="1200">
        <a:solidFill>
          <a:schemeClr val="tx1"/>
        </a:solidFill>
        <a:latin typeface="Arial" pitchFamily="34" charset="0"/>
        <a:ea typeface="+mn-ea"/>
        <a:cs typeface="Arial" pitchFamily="34" charset="0"/>
      </a:defRPr>
    </a:lvl3pPr>
    <a:lvl4pPr marL="1440151" algn="l" rtl="0" fontAlgn="base">
      <a:spcBef>
        <a:spcPct val="0"/>
      </a:spcBef>
      <a:spcAft>
        <a:spcPct val="0"/>
      </a:spcAft>
      <a:defRPr sz="9000" kern="1200">
        <a:solidFill>
          <a:schemeClr val="tx1"/>
        </a:solidFill>
        <a:latin typeface="Arial" pitchFamily="34" charset="0"/>
        <a:ea typeface="+mn-ea"/>
        <a:cs typeface="Arial" pitchFamily="34" charset="0"/>
      </a:defRPr>
    </a:lvl4pPr>
    <a:lvl5pPr marL="1920201" algn="l" rtl="0" fontAlgn="base">
      <a:spcBef>
        <a:spcPct val="0"/>
      </a:spcBef>
      <a:spcAft>
        <a:spcPct val="0"/>
      </a:spcAft>
      <a:defRPr sz="9000" kern="1200">
        <a:solidFill>
          <a:schemeClr val="tx1"/>
        </a:solidFill>
        <a:latin typeface="Arial" pitchFamily="34" charset="0"/>
        <a:ea typeface="+mn-ea"/>
        <a:cs typeface="Arial" pitchFamily="34" charset="0"/>
      </a:defRPr>
    </a:lvl5pPr>
    <a:lvl6pPr marL="2400251" algn="l" defTabSz="960101" rtl="0" eaLnBrk="1" latinLnBrk="0" hangingPunct="1">
      <a:defRPr sz="9000" kern="1200">
        <a:solidFill>
          <a:schemeClr val="tx1"/>
        </a:solidFill>
        <a:latin typeface="Arial" pitchFamily="34" charset="0"/>
        <a:ea typeface="+mn-ea"/>
        <a:cs typeface="Arial" pitchFamily="34" charset="0"/>
      </a:defRPr>
    </a:lvl6pPr>
    <a:lvl7pPr marL="2880302" algn="l" defTabSz="960101" rtl="0" eaLnBrk="1" latinLnBrk="0" hangingPunct="1">
      <a:defRPr sz="9000" kern="1200">
        <a:solidFill>
          <a:schemeClr val="tx1"/>
        </a:solidFill>
        <a:latin typeface="Arial" pitchFamily="34" charset="0"/>
        <a:ea typeface="+mn-ea"/>
        <a:cs typeface="Arial" pitchFamily="34" charset="0"/>
      </a:defRPr>
    </a:lvl7pPr>
    <a:lvl8pPr marL="3360352" algn="l" defTabSz="960101" rtl="0" eaLnBrk="1" latinLnBrk="0" hangingPunct="1">
      <a:defRPr sz="9000" kern="1200">
        <a:solidFill>
          <a:schemeClr val="tx1"/>
        </a:solidFill>
        <a:latin typeface="Arial" pitchFamily="34" charset="0"/>
        <a:ea typeface="+mn-ea"/>
        <a:cs typeface="Arial" pitchFamily="34" charset="0"/>
      </a:defRPr>
    </a:lvl8pPr>
    <a:lvl9pPr marL="3840402" algn="l" defTabSz="960101" rtl="0" eaLnBrk="1" latinLnBrk="0" hangingPunct="1">
      <a:defRPr sz="9000"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4191">
          <p15:clr>
            <a:srgbClr val="A4A3A4"/>
          </p15:clr>
        </p15:guide>
        <p15:guide id="2" orient="horz" pos="25091">
          <p15:clr>
            <a:srgbClr val="A4A3A4"/>
          </p15:clr>
        </p15:guide>
        <p15:guide id="3" orient="horz" pos="17975">
          <p15:clr>
            <a:srgbClr val="A4A3A4"/>
          </p15:clr>
        </p15:guide>
        <p15:guide id="4" orient="horz" pos="7483">
          <p15:clr>
            <a:srgbClr val="A4A3A4"/>
          </p15:clr>
        </p15:guide>
        <p15:guide id="5" orient="horz" pos="4062">
          <p15:clr>
            <a:srgbClr val="A4A3A4"/>
          </p15:clr>
        </p15:guide>
        <p15:guide id="6" orient="horz" pos="23335">
          <p15:clr>
            <a:srgbClr val="A4A3A4"/>
          </p15:clr>
        </p15:guide>
        <p15:guide id="7" orient="horz" pos="20484">
          <p15:clr>
            <a:srgbClr val="A4A3A4"/>
          </p15:clr>
        </p15:guide>
        <p15:guide id="8" pos="10259">
          <p15:clr>
            <a:srgbClr val="A4A3A4"/>
          </p15:clr>
        </p15:guide>
        <p15:guide id="9" pos="225">
          <p15:clr>
            <a:srgbClr val="A4A3A4"/>
          </p15:clr>
        </p15:guide>
        <p15:guide id="10" pos="20511">
          <p15:clr>
            <a:srgbClr val="A4A3A4"/>
          </p15:clr>
        </p15:guide>
        <p15:guide id="11" pos="10478">
          <p15:clr>
            <a:srgbClr val="A4A3A4"/>
          </p15:clr>
        </p15:guide>
        <p15:guide id="12" pos="663">
          <p15:clr>
            <a:srgbClr val="A4A3A4"/>
          </p15:clr>
        </p15:guide>
        <p15:guide id="13" pos="10931">
          <p15:clr>
            <a:srgbClr val="A4A3A4"/>
          </p15:clr>
        </p15:guide>
        <p15:guide id="14" pos="1568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5CD"/>
    <a:srgbClr val="F8DBA6"/>
    <a:srgbClr val="9A0E2C"/>
    <a:srgbClr val="B91137"/>
    <a:srgbClr val="FFFFC8"/>
    <a:srgbClr val="E0D6AE"/>
    <a:srgbClr val="FFE9BB"/>
    <a:srgbClr val="FFFFCC"/>
    <a:srgbClr val="FFFF99"/>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1916" autoAdjust="0"/>
    <p:restoredTop sz="99600" autoAdjust="0"/>
  </p:normalViewPr>
  <p:slideViewPr>
    <p:cSldViewPr showGuides="1">
      <p:cViewPr>
        <p:scale>
          <a:sx n="30" d="100"/>
          <a:sy n="30" d="100"/>
        </p:scale>
        <p:origin x="2394" y="-1482"/>
      </p:cViewPr>
      <p:guideLst>
        <p:guide orient="horz" pos="24191"/>
        <p:guide orient="horz" pos="25091"/>
        <p:guide orient="horz" pos="17975"/>
        <p:guide orient="horz" pos="7483"/>
        <p:guide orient="horz" pos="4062"/>
        <p:guide orient="horz" pos="23335"/>
        <p:guide orient="horz" pos="20484"/>
        <p:guide pos="10259"/>
        <p:guide pos="225"/>
        <p:guide pos="20511"/>
        <p:guide pos="10478"/>
        <p:guide pos="663"/>
        <p:guide pos="10931"/>
        <p:guide pos="15684"/>
      </p:guideLst>
    </p:cSldViewPr>
  </p:slideViewPr>
  <p:outlineViewPr>
    <p:cViewPr>
      <p:scale>
        <a:sx n="33" d="100"/>
        <a:sy n="33" d="100"/>
      </p:scale>
      <p:origin x="0" y="0"/>
    </p:cViewPr>
  </p:outlineViewPr>
  <p:notesTextViewPr>
    <p:cViewPr>
      <p:scale>
        <a:sx n="100" d="100"/>
        <a:sy n="100" d="100"/>
      </p:scale>
      <p:origin x="0" y="0"/>
    </p:cViewPr>
  </p:notesTextViewPr>
  <p:gridSpacing cx="36004" cy="36004"/>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4400" b="0" i="0" u="none" strike="noStrike" kern="1200" spc="0" baseline="0">
                <a:solidFill>
                  <a:schemeClr val="tx1"/>
                </a:solidFill>
                <a:latin typeface="+mn-lt"/>
                <a:ea typeface="+mn-ea"/>
                <a:cs typeface="+mn-cs"/>
              </a:defRPr>
            </a:pPr>
            <a:r>
              <a:rPr lang="en-CA" sz="4400" dirty="0" smtClean="0">
                <a:solidFill>
                  <a:schemeClr val="tx1"/>
                </a:solidFill>
              </a:rPr>
              <a:t>Length</a:t>
            </a:r>
            <a:r>
              <a:rPr lang="en-CA" sz="4400" baseline="0" dirty="0" smtClean="0">
                <a:solidFill>
                  <a:schemeClr val="tx1"/>
                </a:solidFill>
              </a:rPr>
              <a:t> of time for treatment plan selection</a:t>
            </a:r>
            <a:endParaRPr lang="en-CA" sz="4400" dirty="0">
              <a:solidFill>
                <a:schemeClr val="tx1"/>
              </a:solidFill>
            </a:endParaRPr>
          </a:p>
        </c:rich>
      </c:tx>
      <c:layout/>
      <c:overlay val="0"/>
      <c:spPr>
        <a:noFill/>
        <a:ln>
          <a:noFill/>
        </a:ln>
        <a:effectLst/>
      </c:spPr>
      <c:txPr>
        <a:bodyPr rot="0" spcFirstLastPara="1" vertOverflow="ellipsis" vert="horz" wrap="square" anchor="ctr" anchorCtr="1"/>
        <a:lstStyle/>
        <a:p>
          <a:pPr>
            <a:defRPr sz="440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1 study</c:v>
                </c:pt>
              </c:strCache>
            </c:strRef>
          </c:tx>
          <c:spPr>
            <a:solidFill>
              <a:schemeClr val="accent6"/>
            </a:solidFill>
            <a:ln>
              <a:noFill/>
            </a:ln>
            <a:effectLst/>
          </c:spPr>
          <c:invertIfNegative val="0"/>
          <c:cat>
            <c:strRef>
              <c:f>Sheet1!$A$2:$A$4</c:f>
              <c:strCache>
                <c:ptCount val="3"/>
                <c:pt idx="0">
                  <c:v>Cloud</c:v>
                </c:pt>
                <c:pt idx="1">
                  <c:v>Local automated</c:v>
                </c:pt>
                <c:pt idx="2">
                  <c:v>Local manual</c:v>
                </c:pt>
              </c:strCache>
            </c:strRef>
          </c:cat>
          <c:val>
            <c:numRef>
              <c:f>Sheet1!$B$2:$B$4</c:f>
              <c:numCache>
                <c:formatCode>General</c:formatCode>
                <c:ptCount val="3"/>
                <c:pt idx="0">
                  <c:v>301</c:v>
                </c:pt>
                <c:pt idx="1">
                  <c:v>273</c:v>
                </c:pt>
                <c:pt idx="2">
                  <c:v>361</c:v>
                </c:pt>
              </c:numCache>
            </c:numRef>
          </c:val>
        </c:ser>
        <c:ser>
          <c:idx val="1"/>
          <c:order val="1"/>
          <c:tx>
            <c:strRef>
              <c:f>Sheet1!$C$1</c:f>
              <c:strCache>
                <c:ptCount val="1"/>
                <c:pt idx="0">
                  <c:v>2 studies</c:v>
                </c:pt>
              </c:strCache>
            </c:strRef>
          </c:tx>
          <c:spPr>
            <a:solidFill>
              <a:schemeClr val="accent5"/>
            </a:solidFill>
            <a:ln>
              <a:noFill/>
            </a:ln>
            <a:effectLst/>
          </c:spPr>
          <c:invertIfNegative val="0"/>
          <c:cat>
            <c:strRef>
              <c:f>Sheet1!$A$2:$A$4</c:f>
              <c:strCache>
                <c:ptCount val="3"/>
                <c:pt idx="0">
                  <c:v>Cloud</c:v>
                </c:pt>
                <c:pt idx="1">
                  <c:v>Local automated</c:v>
                </c:pt>
                <c:pt idx="2">
                  <c:v>Local manual</c:v>
                </c:pt>
              </c:strCache>
            </c:strRef>
          </c:cat>
          <c:val>
            <c:numRef>
              <c:f>Sheet1!$C$2:$C$4</c:f>
              <c:numCache>
                <c:formatCode>General</c:formatCode>
                <c:ptCount val="3"/>
                <c:pt idx="0">
                  <c:v>326</c:v>
                </c:pt>
                <c:pt idx="1">
                  <c:v>546</c:v>
                </c:pt>
                <c:pt idx="2">
                  <c:v>722</c:v>
                </c:pt>
              </c:numCache>
            </c:numRef>
          </c:val>
        </c:ser>
        <c:ser>
          <c:idx val="2"/>
          <c:order val="2"/>
          <c:tx>
            <c:strRef>
              <c:f>Sheet1!$D$1</c:f>
              <c:strCache>
                <c:ptCount val="1"/>
                <c:pt idx="0">
                  <c:v>3 studies</c:v>
                </c:pt>
              </c:strCache>
            </c:strRef>
          </c:tx>
          <c:spPr>
            <a:solidFill>
              <a:schemeClr val="accent4"/>
            </a:solidFill>
            <a:ln>
              <a:noFill/>
            </a:ln>
            <a:effectLst/>
          </c:spPr>
          <c:invertIfNegative val="0"/>
          <c:cat>
            <c:strRef>
              <c:f>Sheet1!$A$2:$A$4</c:f>
              <c:strCache>
                <c:ptCount val="3"/>
                <c:pt idx="0">
                  <c:v>Cloud</c:v>
                </c:pt>
                <c:pt idx="1">
                  <c:v>Local automated</c:v>
                </c:pt>
                <c:pt idx="2">
                  <c:v>Local manual</c:v>
                </c:pt>
              </c:strCache>
            </c:strRef>
          </c:cat>
          <c:val>
            <c:numRef>
              <c:f>Sheet1!$D$2:$D$4</c:f>
              <c:numCache>
                <c:formatCode>General</c:formatCode>
                <c:ptCount val="3"/>
                <c:pt idx="0">
                  <c:v>338</c:v>
                </c:pt>
                <c:pt idx="1">
                  <c:v>819</c:v>
                </c:pt>
                <c:pt idx="2">
                  <c:v>1083</c:v>
                </c:pt>
              </c:numCache>
            </c:numRef>
          </c:val>
        </c:ser>
        <c:ser>
          <c:idx val="3"/>
          <c:order val="3"/>
          <c:tx>
            <c:strRef>
              <c:f>Sheet1!$E$1</c:f>
              <c:strCache>
                <c:ptCount val="1"/>
                <c:pt idx="0">
                  <c:v>4 studies</c:v>
                </c:pt>
              </c:strCache>
            </c:strRef>
          </c:tx>
          <c:spPr>
            <a:solidFill>
              <a:schemeClr val="accent6">
                <a:lumMod val="60000"/>
              </a:schemeClr>
            </a:solidFill>
            <a:ln>
              <a:noFill/>
            </a:ln>
            <a:effectLst/>
          </c:spPr>
          <c:invertIfNegative val="0"/>
          <c:cat>
            <c:strRef>
              <c:f>Sheet1!$A$2:$A$4</c:f>
              <c:strCache>
                <c:ptCount val="3"/>
                <c:pt idx="0">
                  <c:v>Cloud</c:v>
                </c:pt>
                <c:pt idx="1">
                  <c:v>Local automated</c:v>
                </c:pt>
                <c:pt idx="2">
                  <c:v>Local manual</c:v>
                </c:pt>
              </c:strCache>
            </c:strRef>
          </c:cat>
          <c:val>
            <c:numRef>
              <c:f>Sheet1!$E$2:$E$4</c:f>
              <c:numCache>
                <c:formatCode>General</c:formatCode>
                <c:ptCount val="3"/>
                <c:pt idx="0">
                  <c:v>394</c:v>
                </c:pt>
                <c:pt idx="1">
                  <c:v>1092</c:v>
                </c:pt>
                <c:pt idx="2">
                  <c:v>1444</c:v>
                </c:pt>
              </c:numCache>
            </c:numRef>
          </c:val>
        </c:ser>
        <c:ser>
          <c:idx val="4"/>
          <c:order val="4"/>
          <c:tx>
            <c:strRef>
              <c:f>Sheet1!$F$1</c:f>
              <c:strCache>
                <c:ptCount val="1"/>
                <c:pt idx="0">
                  <c:v>5 studies</c:v>
                </c:pt>
              </c:strCache>
            </c:strRef>
          </c:tx>
          <c:spPr>
            <a:solidFill>
              <a:schemeClr val="accent5">
                <a:lumMod val="60000"/>
              </a:schemeClr>
            </a:solidFill>
            <a:ln>
              <a:noFill/>
            </a:ln>
            <a:effectLst/>
          </c:spPr>
          <c:invertIfNegative val="0"/>
          <c:cat>
            <c:strRef>
              <c:f>Sheet1!$A$2:$A$4</c:f>
              <c:strCache>
                <c:ptCount val="3"/>
                <c:pt idx="0">
                  <c:v>Cloud</c:v>
                </c:pt>
                <c:pt idx="1">
                  <c:v>Local automated</c:v>
                </c:pt>
                <c:pt idx="2">
                  <c:v>Local manual</c:v>
                </c:pt>
              </c:strCache>
            </c:strRef>
          </c:cat>
          <c:val>
            <c:numRef>
              <c:f>Sheet1!$F$2:$F$4</c:f>
              <c:numCache>
                <c:formatCode>General</c:formatCode>
                <c:ptCount val="3"/>
                <c:pt idx="0">
                  <c:v>411</c:v>
                </c:pt>
                <c:pt idx="1">
                  <c:v>1365</c:v>
                </c:pt>
                <c:pt idx="2">
                  <c:v>1805</c:v>
                </c:pt>
              </c:numCache>
            </c:numRef>
          </c:val>
        </c:ser>
        <c:dLbls>
          <c:showLegendKey val="0"/>
          <c:showVal val="0"/>
          <c:showCatName val="0"/>
          <c:showSerName val="0"/>
          <c:showPercent val="0"/>
          <c:showBubbleSize val="0"/>
        </c:dLbls>
        <c:gapWidth val="219"/>
        <c:overlap val="-27"/>
        <c:axId val="166133304"/>
        <c:axId val="166131736"/>
      </c:barChart>
      <c:catAx>
        <c:axId val="166133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400" b="0" i="0" u="none" strike="noStrike" kern="1200" baseline="0">
                <a:solidFill>
                  <a:schemeClr val="tx1"/>
                </a:solidFill>
                <a:latin typeface="+mn-lt"/>
                <a:ea typeface="+mn-ea"/>
                <a:cs typeface="+mn-cs"/>
              </a:defRPr>
            </a:pPr>
            <a:endParaRPr lang="en-US"/>
          </a:p>
        </c:txPr>
        <c:crossAx val="166131736"/>
        <c:crosses val="autoZero"/>
        <c:auto val="1"/>
        <c:lblAlgn val="ctr"/>
        <c:lblOffset val="100"/>
        <c:noMultiLvlLbl val="0"/>
      </c:catAx>
      <c:valAx>
        <c:axId val="166131736"/>
        <c:scaling>
          <c:orientation val="minMax"/>
        </c:scaling>
        <c:delete val="0"/>
        <c:axPos val="l"/>
        <c:majorGridlines>
          <c:spPr>
            <a:ln w="9525" cap="flat" cmpd="sng" algn="ctr">
              <a:solidFill>
                <a:schemeClr val="bg1">
                  <a:lumMod val="75000"/>
                </a:schemeClr>
              </a:solidFill>
              <a:round/>
            </a:ln>
            <a:effectLst/>
          </c:spPr>
        </c:majorGridlines>
        <c:title>
          <c:tx>
            <c:rich>
              <a:bodyPr rot="-5400000" spcFirstLastPara="1" vertOverflow="ellipsis" vert="horz" wrap="square" anchor="ctr" anchorCtr="1"/>
              <a:lstStyle/>
              <a:p>
                <a:pPr>
                  <a:defRPr sz="3800" b="0" i="0" u="none" strike="noStrike" kern="1200" baseline="0">
                    <a:solidFill>
                      <a:schemeClr val="tx1"/>
                    </a:solidFill>
                    <a:latin typeface="+mn-lt"/>
                    <a:ea typeface="+mn-ea"/>
                    <a:cs typeface="+mn-cs"/>
                  </a:defRPr>
                </a:pPr>
                <a:r>
                  <a:rPr lang="en-CA" sz="3800" dirty="0" smtClean="0">
                    <a:solidFill>
                      <a:schemeClr val="tx1"/>
                    </a:solidFill>
                  </a:rPr>
                  <a:t>Time  [s]</a:t>
                </a:r>
                <a:endParaRPr lang="en-CA" sz="3800" dirty="0">
                  <a:solidFill>
                    <a:schemeClr val="tx1"/>
                  </a:solidFill>
                </a:endParaRPr>
              </a:p>
            </c:rich>
          </c:tx>
          <c:layout>
            <c:manualLayout>
              <c:xMode val="edge"/>
              <c:yMode val="edge"/>
              <c:x val="0"/>
              <c:y val="0.40273555540444117"/>
            </c:manualLayout>
          </c:layout>
          <c:overlay val="0"/>
          <c:spPr>
            <a:noFill/>
            <a:ln>
              <a:noFill/>
            </a:ln>
            <a:effectLst/>
          </c:spPr>
          <c:txPr>
            <a:bodyPr rot="-5400000" spcFirstLastPara="1" vertOverflow="ellipsis" vert="horz" wrap="square" anchor="ctr" anchorCtr="1"/>
            <a:lstStyle/>
            <a:p>
              <a:pPr>
                <a:defRPr sz="38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400" b="0" i="0" u="none" strike="noStrike" kern="1200" baseline="0">
                <a:solidFill>
                  <a:schemeClr val="tx1"/>
                </a:solidFill>
                <a:latin typeface="+mn-lt"/>
                <a:ea typeface="+mn-ea"/>
                <a:cs typeface="+mn-cs"/>
              </a:defRPr>
            </a:pPr>
            <a:endParaRPr lang="en-US"/>
          </a:p>
        </c:txPr>
        <c:crossAx val="1661333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3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US" dirty="0"/>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2027238" y="685800"/>
            <a:ext cx="2803525"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US" dirty="0"/>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0322CCDE-59C2-448A-85CF-0372B8119B47}" type="slidenum">
              <a:rPr lang="en-US"/>
              <a:pPr>
                <a:defRPr/>
              </a:pPr>
              <a:t>‹#›</a:t>
            </a:fld>
            <a:endParaRPr lang="en-US" dirty="0"/>
          </a:p>
        </p:txBody>
      </p:sp>
    </p:spTree>
    <p:extLst>
      <p:ext uri="{BB962C8B-B14F-4D97-AF65-F5344CB8AC3E}">
        <p14:creationId xmlns:p14="http://schemas.microsoft.com/office/powerpoint/2010/main" val="1611701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Arial" charset="0"/>
        <a:ea typeface="+mn-ea"/>
        <a:cs typeface="+mn-cs"/>
      </a:defRPr>
    </a:lvl1pPr>
    <a:lvl2pPr marL="480050" algn="l" rtl="0" eaLnBrk="0" fontAlgn="base" hangingPunct="0">
      <a:spcBef>
        <a:spcPct val="30000"/>
      </a:spcBef>
      <a:spcAft>
        <a:spcPct val="0"/>
      </a:spcAft>
      <a:defRPr sz="1300" kern="1200">
        <a:solidFill>
          <a:schemeClr val="tx1"/>
        </a:solidFill>
        <a:latin typeface="Arial" charset="0"/>
        <a:ea typeface="+mn-ea"/>
        <a:cs typeface="+mn-cs"/>
      </a:defRPr>
    </a:lvl2pPr>
    <a:lvl3pPr marL="960101" algn="l" rtl="0" eaLnBrk="0" fontAlgn="base" hangingPunct="0">
      <a:spcBef>
        <a:spcPct val="30000"/>
      </a:spcBef>
      <a:spcAft>
        <a:spcPct val="0"/>
      </a:spcAft>
      <a:defRPr sz="1300" kern="1200">
        <a:solidFill>
          <a:schemeClr val="tx1"/>
        </a:solidFill>
        <a:latin typeface="Arial" charset="0"/>
        <a:ea typeface="+mn-ea"/>
        <a:cs typeface="+mn-cs"/>
      </a:defRPr>
    </a:lvl3pPr>
    <a:lvl4pPr marL="1440151" algn="l" rtl="0" eaLnBrk="0" fontAlgn="base" hangingPunct="0">
      <a:spcBef>
        <a:spcPct val="30000"/>
      </a:spcBef>
      <a:spcAft>
        <a:spcPct val="0"/>
      </a:spcAft>
      <a:defRPr sz="1300" kern="1200">
        <a:solidFill>
          <a:schemeClr val="tx1"/>
        </a:solidFill>
        <a:latin typeface="Arial" charset="0"/>
        <a:ea typeface="+mn-ea"/>
        <a:cs typeface="+mn-cs"/>
      </a:defRPr>
    </a:lvl4pPr>
    <a:lvl5pPr marL="1920201" algn="l" rtl="0" eaLnBrk="0" fontAlgn="base" hangingPunct="0">
      <a:spcBef>
        <a:spcPct val="30000"/>
      </a:spcBef>
      <a:spcAft>
        <a:spcPct val="0"/>
      </a:spcAft>
      <a:defRPr sz="1300" kern="1200">
        <a:solidFill>
          <a:schemeClr val="tx1"/>
        </a:solidFill>
        <a:latin typeface="Arial" charset="0"/>
        <a:ea typeface="+mn-ea"/>
        <a:cs typeface="+mn-cs"/>
      </a:defRPr>
    </a:lvl5pPr>
    <a:lvl6pPr marL="2400251" algn="l" defTabSz="960101" rtl="0" eaLnBrk="1" latinLnBrk="0" hangingPunct="1">
      <a:defRPr sz="1300" kern="1200">
        <a:solidFill>
          <a:schemeClr val="tx1"/>
        </a:solidFill>
        <a:latin typeface="+mn-lt"/>
        <a:ea typeface="+mn-ea"/>
        <a:cs typeface="+mn-cs"/>
      </a:defRPr>
    </a:lvl6pPr>
    <a:lvl7pPr marL="2880302" algn="l" defTabSz="960101" rtl="0" eaLnBrk="1" latinLnBrk="0" hangingPunct="1">
      <a:defRPr sz="1300" kern="1200">
        <a:solidFill>
          <a:schemeClr val="tx1"/>
        </a:solidFill>
        <a:latin typeface="+mn-lt"/>
        <a:ea typeface="+mn-ea"/>
        <a:cs typeface="+mn-cs"/>
      </a:defRPr>
    </a:lvl7pPr>
    <a:lvl8pPr marL="3360352" algn="l" defTabSz="960101" rtl="0" eaLnBrk="1" latinLnBrk="0" hangingPunct="1">
      <a:defRPr sz="1300" kern="1200">
        <a:solidFill>
          <a:schemeClr val="tx1"/>
        </a:solidFill>
        <a:latin typeface="+mn-lt"/>
        <a:ea typeface="+mn-ea"/>
        <a:cs typeface="+mn-cs"/>
      </a:defRPr>
    </a:lvl8pPr>
    <a:lvl9pPr marL="3840402" algn="l" defTabSz="960101"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E195E59E-5279-4062-840F-93774A07B537}" type="slidenum">
              <a:rPr lang="en-US" smtClean="0">
                <a:latin typeface="Arial" pitchFamily="34" charset="0"/>
              </a:rPr>
              <a:pPr>
                <a:defRPr/>
              </a:pPr>
              <a:t>1</a:t>
            </a:fld>
            <a:endParaRPr lang="en-US" dirty="0" smtClean="0">
              <a:latin typeface="Arial" pitchFamily="34" charset="0"/>
            </a:endParaRPr>
          </a:p>
        </p:txBody>
      </p:sp>
      <p:sp>
        <p:nvSpPr>
          <p:cNvPr id="4099" name="Rectangle 2"/>
          <p:cNvSpPr>
            <a:spLocks noGrp="1" noRot="1" noChangeAspect="1" noChangeArrowheads="1" noTextEdit="1"/>
          </p:cNvSpPr>
          <p:nvPr>
            <p:ph type="sldImg"/>
          </p:nvPr>
        </p:nvSpPr>
        <p:spPr>
          <a:xfrm>
            <a:off x="2027238" y="685800"/>
            <a:ext cx="2803525" cy="3429000"/>
          </a:xfrm>
          <a:ln/>
        </p:spPr>
      </p:sp>
      <p:sp>
        <p:nvSpPr>
          <p:cNvPr id="4100" name="Rectangle 3"/>
          <p:cNvSpPr>
            <a:spLocks noGrp="1" noChangeArrowheads="1"/>
          </p:cNvSpPr>
          <p:nvPr>
            <p:ph type="body" idx="1"/>
          </p:nvPr>
        </p:nvSpPr>
        <p:spPr>
          <a:noFill/>
          <a:ln/>
        </p:spPr>
        <p:txBody>
          <a:bodyPr/>
          <a:lstStyle/>
          <a:p>
            <a:pPr eaLnBrk="1" hangingPunct="1"/>
            <a:endParaRPr lang="en-US" dirty="0" smtClean="0">
              <a:latin typeface="Arial" pitchFamily="34" charset="0"/>
            </a:endParaRPr>
          </a:p>
        </p:txBody>
      </p:sp>
    </p:spTree>
    <p:extLst>
      <p:ext uri="{BB962C8B-B14F-4D97-AF65-F5344CB8AC3E}">
        <p14:creationId xmlns:p14="http://schemas.microsoft.com/office/powerpoint/2010/main" val="4201712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564" y="12498110"/>
            <a:ext cx="27981276" cy="8623955"/>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127" y="22798465"/>
            <a:ext cx="23044151" cy="10283071"/>
          </a:xfrm>
        </p:spPr>
        <p:txBody>
          <a:bodyPr/>
          <a:lstStyle>
            <a:lvl1pPr marL="0" indent="0" algn="ctr">
              <a:buNone/>
              <a:defRPr/>
            </a:lvl1pPr>
            <a:lvl2pPr marL="480050" indent="0" algn="ctr">
              <a:buNone/>
              <a:defRPr/>
            </a:lvl2pPr>
            <a:lvl3pPr marL="960101" indent="0" algn="ctr">
              <a:buNone/>
              <a:defRPr/>
            </a:lvl3pPr>
            <a:lvl4pPr marL="1440151" indent="0" algn="ctr">
              <a:buNone/>
              <a:defRPr/>
            </a:lvl4pPr>
            <a:lvl5pPr marL="1920201" indent="0" algn="ctr">
              <a:buNone/>
              <a:defRPr/>
            </a:lvl5pPr>
            <a:lvl6pPr marL="2400251" indent="0" algn="ctr">
              <a:buNone/>
              <a:defRPr/>
            </a:lvl6pPr>
            <a:lvl7pPr marL="2880302" indent="0" algn="ctr">
              <a:buNone/>
              <a:defRPr/>
            </a:lvl7pPr>
            <a:lvl8pPr marL="3360352" indent="0" algn="ctr">
              <a:buNone/>
              <a:defRPr/>
            </a:lvl8pPr>
            <a:lvl9pPr marL="3840402"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B1B4C09E-9965-44E9-AAAC-E108A8AE5A4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3D3C2AC-EAE4-4755-BFC7-5A4A6F5B929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6477" y="1610155"/>
            <a:ext cx="7405688" cy="3433163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6241" y="1610155"/>
            <a:ext cx="22067837" cy="3433163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A515004-1D4B-428A-9015-7847BC22816E}"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DCB49B8-4EE5-41EE-8593-2DEE396F3B7F}"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5" y="25853145"/>
            <a:ext cx="27981276" cy="7991704"/>
          </a:xfrm>
        </p:spPr>
        <p:txBody>
          <a:bodyPr anchor="t"/>
          <a:lstStyle>
            <a:lvl1pPr algn="l">
              <a:defRPr sz="43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5" y="17052043"/>
            <a:ext cx="27981276" cy="8801100"/>
          </a:xfrm>
        </p:spPr>
        <p:txBody>
          <a:bodyPr anchor="b"/>
          <a:lstStyle>
            <a:lvl1pPr marL="0" indent="0">
              <a:buNone/>
              <a:defRPr sz="2100"/>
            </a:lvl1pPr>
            <a:lvl2pPr marL="480050" indent="0">
              <a:buNone/>
              <a:defRPr sz="1900"/>
            </a:lvl2pPr>
            <a:lvl3pPr marL="960101" indent="0">
              <a:buNone/>
              <a:defRPr sz="1700"/>
            </a:lvl3pPr>
            <a:lvl4pPr marL="1440151" indent="0">
              <a:buNone/>
              <a:defRPr sz="1400"/>
            </a:lvl4pPr>
            <a:lvl5pPr marL="1920201" indent="0">
              <a:buNone/>
              <a:defRPr sz="1400"/>
            </a:lvl5pPr>
            <a:lvl6pPr marL="2400251" indent="0">
              <a:buNone/>
              <a:defRPr sz="1400"/>
            </a:lvl6pPr>
            <a:lvl7pPr marL="2880302" indent="0">
              <a:buNone/>
              <a:defRPr sz="1400"/>
            </a:lvl7pPr>
            <a:lvl8pPr marL="3360352" indent="0">
              <a:buNone/>
              <a:defRPr sz="1400"/>
            </a:lvl8pPr>
            <a:lvl9pPr marL="3840402"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72F0776-78D1-49A3-AF5F-0C61E4F75857}"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6238" y="9387266"/>
            <a:ext cx="14736762" cy="26554522"/>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535402" y="9387266"/>
            <a:ext cx="14736764" cy="26554522"/>
          </a:xfrm>
        </p:spPr>
        <p:txBody>
          <a:bodyPr/>
          <a:lstStyle>
            <a:lvl1pPr>
              <a:defRPr sz="3000"/>
            </a:lvl1pPr>
            <a:lvl2pPr>
              <a:defRPr sz="26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88FA665-C175-40FF-A0FF-A63E1DB39AB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6240" y="1611591"/>
            <a:ext cx="29625924" cy="670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6239" y="9005613"/>
            <a:ext cx="14544675" cy="3753177"/>
          </a:xfrm>
        </p:spPr>
        <p:txBody>
          <a:bodyPr anchor="b"/>
          <a:lstStyle>
            <a:lvl1pPr marL="0" indent="0">
              <a:buNone/>
              <a:defRPr sz="2600" b="1"/>
            </a:lvl1pPr>
            <a:lvl2pPr marL="480050" indent="0">
              <a:buNone/>
              <a:defRPr sz="2100" b="1"/>
            </a:lvl2pPr>
            <a:lvl3pPr marL="960101" indent="0">
              <a:buNone/>
              <a:defRPr sz="1900" b="1"/>
            </a:lvl3pPr>
            <a:lvl4pPr marL="1440151" indent="0">
              <a:buNone/>
              <a:defRPr sz="1700" b="1"/>
            </a:lvl4pPr>
            <a:lvl5pPr marL="1920201" indent="0">
              <a:buNone/>
              <a:defRPr sz="1700" b="1"/>
            </a:lvl5pPr>
            <a:lvl6pPr marL="2400251" indent="0">
              <a:buNone/>
              <a:defRPr sz="1700" b="1"/>
            </a:lvl6pPr>
            <a:lvl7pPr marL="2880302" indent="0">
              <a:buNone/>
              <a:defRPr sz="1700" b="1"/>
            </a:lvl7pPr>
            <a:lvl8pPr marL="3360352" indent="0">
              <a:buNone/>
              <a:defRPr sz="1700" b="1"/>
            </a:lvl8pPr>
            <a:lvl9pPr marL="3840402"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1646239" y="12758788"/>
            <a:ext cx="14544675" cy="23181559"/>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727" y="9005613"/>
            <a:ext cx="14549438" cy="3753177"/>
          </a:xfrm>
        </p:spPr>
        <p:txBody>
          <a:bodyPr anchor="b"/>
          <a:lstStyle>
            <a:lvl1pPr marL="0" indent="0">
              <a:buNone/>
              <a:defRPr sz="2600" b="1"/>
            </a:lvl1pPr>
            <a:lvl2pPr marL="480050" indent="0">
              <a:buNone/>
              <a:defRPr sz="2100" b="1"/>
            </a:lvl2pPr>
            <a:lvl3pPr marL="960101" indent="0">
              <a:buNone/>
              <a:defRPr sz="1900" b="1"/>
            </a:lvl3pPr>
            <a:lvl4pPr marL="1440151" indent="0">
              <a:buNone/>
              <a:defRPr sz="1700" b="1"/>
            </a:lvl4pPr>
            <a:lvl5pPr marL="1920201" indent="0">
              <a:buNone/>
              <a:defRPr sz="1700" b="1"/>
            </a:lvl5pPr>
            <a:lvl6pPr marL="2400251" indent="0">
              <a:buNone/>
              <a:defRPr sz="1700" b="1"/>
            </a:lvl6pPr>
            <a:lvl7pPr marL="2880302" indent="0">
              <a:buNone/>
              <a:defRPr sz="1700" b="1"/>
            </a:lvl7pPr>
            <a:lvl8pPr marL="3360352" indent="0">
              <a:buNone/>
              <a:defRPr sz="1700" b="1"/>
            </a:lvl8pPr>
            <a:lvl9pPr marL="3840402"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16722727" y="12758788"/>
            <a:ext cx="14549438" cy="23181559"/>
          </a:xfrm>
        </p:spPr>
        <p:txBody>
          <a:bodyPr/>
          <a:lstStyle>
            <a:lvl1pPr>
              <a:defRPr sz="26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FD8077A5-2386-4F20-87CD-B55B3F303B4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516ED9AF-78D0-4149-9547-7D0B0471E8B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9CEBE7A9-86B6-4E51-B75D-937A5C4C6FC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6239" y="1601512"/>
            <a:ext cx="10829925" cy="6817936"/>
          </a:xfrm>
        </p:spPr>
        <p:txBody>
          <a:bodyPr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12869864" y="1601512"/>
            <a:ext cx="18402300" cy="34338837"/>
          </a:xfrm>
        </p:spPr>
        <p:txBody>
          <a:bodyPr/>
          <a:lstStyle>
            <a:lvl1pPr>
              <a:defRPr sz="3400"/>
            </a:lvl1pPr>
            <a:lvl2pPr>
              <a:defRPr sz="3000"/>
            </a:lvl2pPr>
            <a:lvl3pPr>
              <a:defRPr sz="26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6239" y="8419449"/>
            <a:ext cx="10829925" cy="27520900"/>
          </a:xfrm>
        </p:spPr>
        <p:txBody>
          <a:bodyPr/>
          <a:lstStyle>
            <a:lvl1pPr marL="0" indent="0">
              <a:buNone/>
              <a:defRPr sz="1400"/>
            </a:lvl1pPr>
            <a:lvl2pPr marL="480050" indent="0">
              <a:buNone/>
              <a:defRPr sz="1300"/>
            </a:lvl2pPr>
            <a:lvl3pPr marL="960101" indent="0">
              <a:buNone/>
              <a:defRPr sz="1000"/>
            </a:lvl3pPr>
            <a:lvl4pPr marL="1440151" indent="0">
              <a:buNone/>
              <a:defRPr sz="1000"/>
            </a:lvl4pPr>
            <a:lvl5pPr marL="1920201" indent="0">
              <a:buNone/>
              <a:defRPr sz="1000"/>
            </a:lvl5pPr>
            <a:lvl6pPr marL="2400251" indent="0">
              <a:buNone/>
              <a:defRPr sz="1000"/>
            </a:lvl6pPr>
            <a:lvl7pPr marL="2880302" indent="0">
              <a:buNone/>
              <a:defRPr sz="1000"/>
            </a:lvl7pPr>
            <a:lvl8pPr marL="3360352" indent="0">
              <a:buNone/>
              <a:defRPr sz="1000"/>
            </a:lvl8pPr>
            <a:lvl9pPr marL="3840402"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80A955F-F93D-4CC7-BA13-854B2D349A79}"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1601" y="28163233"/>
            <a:ext cx="19751676" cy="3325436"/>
          </a:xfrm>
        </p:spPr>
        <p:txBody>
          <a:bodyPr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6451601" y="3594756"/>
            <a:ext cx="19751676" cy="24140736"/>
          </a:xfrm>
        </p:spPr>
        <p:txBody>
          <a:bodyPr/>
          <a:lstStyle>
            <a:lvl1pPr marL="0" indent="0">
              <a:buNone/>
              <a:defRPr sz="3400"/>
            </a:lvl1pPr>
            <a:lvl2pPr marL="480050" indent="0">
              <a:buNone/>
              <a:defRPr sz="3000"/>
            </a:lvl2pPr>
            <a:lvl3pPr marL="960101" indent="0">
              <a:buNone/>
              <a:defRPr sz="2600"/>
            </a:lvl3pPr>
            <a:lvl4pPr marL="1440151" indent="0">
              <a:buNone/>
              <a:defRPr sz="2100"/>
            </a:lvl4pPr>
            <a:lvl5pPr marL="1920201" indent="0">
              <a:buNone/>
              <a:defRPr sz="2100"/>
            </a:lvl5pPr>
            <a:lvl6pPr marL="2400251" indent="0">
              <a:buNone/>
              <a:defRPr sz="2100"/>
            </a:lvl6pPr>
            <a:lvl7pPr marL="2880302" indent="0">
              <a:buNone/>
              <a:defRPr sz="2100"/>
            </a:lvl7pPr>
            <a:lvl8pPr marL="3360352" indent="0">
              <a:buNone/>
              <a:defRPr sz="2100"/>
            </a:lvl8pPr>
            <a:lvl9pPr marL="3840402" indent="0">
              <a:buNone/>
              <a:defRPr sz="2100"/>
            </a:lvl9pPr>
          </a:lstStyle>
          <a:p>
            <a:pPr lvl="0"/>
            <a:endParaRPr lang="en-US" noProof="0" dirty="0" smtClean="0"/>
          </a:p>
        </p:txBody>
      </p:sp>
      <p:sp>
        <p:nvSpPr>
          <p:cNvPr id="4" name="Text Placeholder 3"/>
          <p:cNvSpPr>
            <a:spLocks noGrp="1"/>
          </p:cNvSpPr>
          <p:nvPr>
            <p:ph type="body" sz="half" idx="2"/>
          </p:nvPr>
        </p:nvSpPr>
        <p:spPr>
          <a:xfrm>
            <a:off x="6451601" y="31488671"/>
            <a:ext cx="19751676" cy="4720995"/>
          </a:xfrm>
        </p:spPr>
        <p:txBody>
          <a:bodyPr/>
          <a:lstStyle>
            <a:lvl1pPr marL="0" indent="0">
              <a:buNone/>
              <a:defRPr sz="1400"/>
            </a:lvl1pPr>
            <a:lvl2pPr marL="480050" indent="0">
              <a:buNone/>
              <a:defRPr sz="1300"/>
            </a:lvl2pPr>
            <a:lvl3pPr marL="960101" indent="0">
              <a:buNone/>
              <a:defRPr sz="1000"/>
            </a:lvl3pPr>
            <a:lvl4pPr marL="1440151" indent="0">
              <a:buNone/>
              <a:defRPr sz="1000"/>
            </a:lvl4pPr>
            <a:lvl5pPr marL="1920201" indent="0">
              <a:buNone/>
              <a:defRPr sz="1000"/>
            </a:lvl5pPr>
            <a:lvl6pPr marL="2400251" indent="0">
              <a:buNone/>
              <a:defRPr sz="1000"/>
            </a:lvl6pPr>
            <a:lvl7pPr marL="2880302" indent="0">
              <a:buNone/>
              <a:defRPr sz="1000"/>
            </a:lvl7pPr>
            <a:lvl8pPr marL="3360352" indent="0">
              <a:buNone/>
              <a:defRPr sz="1000"/>
            </a:lvl8pPr>
            <a:lvl9pPr marL="3840402"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C528BB7-8200-4A11-A3CD-21C97DBA652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645920" y="1609655"/>
            <a:ext cx="29626560" cy="6705600"/>
          </a:xfrm>
          <a:prstGeom prst="rect">
            <a:avLst/>
          </a:prstGeom>
          <a:noFill/>
          <a:ln w="9525">
            <a:noFill/>
            <a:miter lim="800000"/>
            <a:headEnd/>
            <a:tailEnd/>
          </a:ln>
        </p:spPr>
        <p:txBody>
          <a:bodyPr vert="horz" wrap="square" lIns="460849" tIns="230424" rIns="460849" bIns="230424"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645920" y="9387842"/>
            <a:ext cx="29626560" cy="26553865"/>
          </a:xfrm>
          <a:prstGeom prst="rect">
            <a:avLst/>
          </a:prstGeom>
          <a:noFill/>
          <a:ln w="9525">
            <a:noFill/>
            <a:miter lim="800000"/>
            <a:headEnd/>
            <a:tailEnd/>
          </a:ln>
        </p:spPr>
        <p:txBody>
          <a:bodyPr vert="horz" wrap="square" lIns="460849" tIns="230424" rIns="460849" bIns="230424"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645920" y="36640205"/>
            <a:ext cx="7680960" cy="2794000"/>
          </a:xfrm>
          <a:prstGeom prst="rect">
            <a:avLst/>
          </a:prstGeom>
          <a:noFill/>
          <a:ln w="9525">
            <a:noFill/>
            <a:miter lim="800000"/>
            <a:headEnd/>
            <a:tailEnd/>
          </a:ln>
          <a:effectLst/>
        </p:spPr>
        <p:txBody>
          <a:bodyPr vert="horz" wrap="square" lIns="460849" tIns="230424" rIns="460849" bIns="230424" numCol="1" anchor="t" anchorCtr="0" compatLnSpc="1">
            <a:prstTxWarp prst="textNoShape">
              <a:avLst/>
            </a:prstTxWarp>
          </a:bodyPr>
          <a:lstStyle>
            <a:lvl1pPr>
              <a:defRPr sz="7000">
                <a:latin typeface="Arial" charset="0"/>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11247120" y="36640205"/>
            <a:ext cx="10424160" cy="2794000"/>
          </a:xfrm>
          <a:prstGeom prst="rect">
            <a:avLst/>
          </a:prstGeom>
          <a:noFill/>
          <a:ln w="9525">
            <a:noFill/>
            <a:miter lim="800000"/>
            <a:headEnd/>
            <a:tailEnd/>
          </a:ln>
          <a:effectLst/>
        </p:spPr>
        <p:txBody>
          <a:bodyPr vert="horz" wrap="square" lIns="460849" tIns="230424" rIns="460849" bIns="230424" numCol="1" anchor="t" anchorCtr="0" compatLnSpc="1">
            <a:prstTxWarp prst="textNoShape">
              <a:avLst/>
            </a:prstTxWarp>
          </a:bodyPr>
          <a:lstStyle>
            <a:lvl1pPr algn="ctr">
              <a:defRPr sz="7000">
                <a:latin typeface="Arial" charset="0"/>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23591520" y="36640205"/>
            <a:ext cx="7680960" cy="2794000"/>
          </a:xfrm>
          <a:prstGeom prst="rect">
            <a:avLst/>
          </a:prstGeom>
          <a:noFill/>
          <a:ln w="9525">
            <a:noFill/>
            <a:miter lim="800000"/>
            <a:headEnd/>
            <a:tailEnd/>
          </a:ln>
          <a:effectLst/>
        </p:spPr>
        <p:txBody>
          <a:bodyPr vert="horz" wrap="square" lIns="460849" tIns="230424" rIns="460849" bIns="230424" numCol="1" anchor="t" anchorCtr="0" compatLnSpc="1">
            <a:prstTxWarp prst="textNoShape">
              <a:avLst/>
            </a:prstTxWarp>
          </a:bodyPr>
          <a:lstStyle>
            <a:lvl1pPr algn="r">
              <a:defRPr sz="7000">
                <a:latin typeface="Arial" charset="0"/>
                <a:cs typeface="+mn-cs"/>
              </a:defRPr>
            </a:lvl1pPr>
          </a:lstStyle>
          <a:p>
            <a:pPr>
              <a:defRPr/>
            </a:pPr>
            <a:fld id="{9CEAA68B-5EE7-4063-A8F8-DD4A1B7ECBF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608817" rtl="0" eaLnBrk="0" fontAlgn="base" hangingPunct="0">
        <a:spcBef>
          <a:spcPct val="0"/>
        </a:spcBef>
        <a:spcAft>
          <a:spcPct val="0"/>
        </a:spcAft>
        <a:defRPr sz="22200">
          <a:solidFill>
            <a:schemeClr val="tx2"/>
          </a:solidFill>
          <a:latin typeface="+mj-lt"/>
          <a:ea typeface="+mj-ea"/>
          <a:cs typeface="+mj-cs"/>
        </a:defRPr>
      </a:lvl1pPr>
      <a:lvl2pPr algn="ctr" defTabSz="4608817" rtl="0" eaLnBrk="0" fontAlgn="base" hangingPunct="0">
        <a:spcBef>
          <a:spcPct val="0"/>
        </a:spcBef>
        <a:spcAft>
          <a:spcPct val="0"/>
        </a:spcAft>
        <a:defRPr sz="22200">
          <a:solidFill>
            <a:schemeClr val="tx2"/>
          </a:solidFill>
          <a:latin typeface="Arial" charset="0"/>
        </a:defRPr>
      </a:lvl2pPr>
      <a:lvl3pPr algn="ctr" defTabSz="4608817" rtl="0" eaLnBrk="0" fontAlgn="base" hangingPunct="0">
        <a:spcBef>
          <a:spcPct val="0"/>
        </a:spcBef>
        <a:spcAft>
          <a:spcPct val="0"/>
        </a:spcAft>
        <a:defRPr sz="22200">
          <a:solidFill>
            <a:schemeClr val="tx2"/>
          </a:solidFill>
          <a:latin typeface="Arial" charset="0"/>
        </a:defRPr>
      </a:lvl3pPr>
      <a:lvl4pPr algn="ctr" defTabSz="4608817" rtl="0" eaLnBrk="0" fontAlgn="base" hangingPunct="0">
        <a:spcBef>
          <a:spcPct val="0"/>
        </a:spcBef>
        <a:spcAft>
          <a:spcPct val="0"/>
        </a:spcAft>
        <a:defRPr sz="22200">
          <a:solidFill>
            <a:schemeClr val="tx2"/>
          </a:solidFill>
          <a:latin typeface="Arial" charset="0"/>
        </a:defRPr>
      </a:lvl4pPr>
      <a:lvl5pPr algn="ctr" defTabSz="4608817" rtl="0" eaLnBrk="0" fontAlgn="base" hangingPunct="0">
        <a:spcBef>
          <a:spcPct val="0"/>
        </a:spcBef>
        <a:spcAft>
          <a:spcPct val="0"/>
        </a:spcAft>
        <a:defRPr sz="22200">
          <a:solidFill>
            <a:schemeClr val="tx2"/>
          </a:solidFill>
          <a:latin typeface="Arial" charset="0"/>
        </a:defRPr>
      </a:lvl5pPr>
      <a:lvl6pPr marL="480050" algn="ctr" defTabSz="4608817" rtl="0" fontAlgn="base">
        <a:spcBef>
          <a:spcPct val="0"/>
        </a:spcBef>
        <a:spcAft>
          <a:spcPct val="0"/>
        </a:spcAft>
        <a:defRPr sz="22200">
          <a:solidFill>
            <a:schemeClr val="tx2"/>
          </a:solidFill>
          <a:latin typeface="Arial" charset="0"/>
        </a:defRPr>
      </a:lvl6pPr>
      <a:lvl7pPr marL="960101" algn="ctr" defTabSz="4608817" rtl="0" fontAlgn="base">
        <a:spcBef>
          <a:spcPct val="0"/>
        </a:spcBef>
        <a:spcAft>
          <a:spcPct val="0"/>
        </a:spcAft>
        <a:defRPr sz="22200">
          <a:solidFill>
            <a:schemeClr val="tx2"/>
          </a:solidFill>
          <a:latin typeface="Arial" charset="0"/>
        </a:defRPr>
      </a:lvl7pPr>
      <a:lvl8pPr marL="1440151" algn="ctr" defTabSz="4608817" rtl="0" fontAlgn="base">
        <a:spcBef>
          <a:spcPct val="0"/>
        </a:spcBef>
        <a:spcAft>
          <a:spcPct val="0"/>
        </a:spcAft>
        <a:defRPr sz="22200">
          <a:solidFill>
            <a:schemeClr val="tx2"/>
          </a:solidFill>
          <a:latin typeface="Arial" charset="0"/>
        </a:defRPr>
      </a:lvl8pPr>
      <a:lvl9pPr marL="1920201" algn="ctr" defTabSz="4608817" rtl="0" fontAlgn="base">
        <a:spcBef>
          <a:spcPct val="0"/>
        </a:spcBef>
        <a:spcAft>
          <a:spcPct val="0"/>
        </a:spcAft>
        <a:defRPr sz="22200">
          <a:solidFill>
            <a:schemeClr val="tx2"/>
          </a:solidFill>
          <a:latin typeface="Arial" charset="0"/>
        </a:defRPr>
      </a:lvl9pPr>
    </p:titleStyle>
    <p:bodyStyle>
      <a:lvl1pPr marL="1728516" indent="-1728516" algn="l" defTabSz="4608817" rtl="0" eaLnBrk="0" fontAlgn="base" hangingPunct="0">
        <a:spcBef>
          <a:spcPct val="20000"/>
        </a:spcBef>
        <a:spcAft>
          <a:spcPct val="0"/>
        </a:spcAft>
        <a:buChar char="•"/>
        <a:defRPr sz="16200">
          <a:solidFill>
            <a:schemeClr val="tx1"/>
          </a:solidFill>
          <a:latin typeface="+mn-lt"/>
          <a:ea typeface="+mn-ea"/>
          <a:cs typeface="+mn-cs"/>
        </a:defRPr>
      </a:lvl1pPr>
      <a:lvl2pPr marL="3743726" indent="-1440151" algn="l" defTabSz="4608817" rtl="0" eaLnBrk="0" fontAlgn="base" hangingPunct="0">
        <a:spcBef>
          <a:spcPct val="20000"/>
        </a:spcBef>
        <a:spcAft>
          <a:spcPct val="0"/>
        </a:spcAft>
        <a:buChar char="–"/>
        <a:defRPr sz="14100">
          <a:solidFill>
            <a:schemeClr val="tx1"/>
          </a:solidFill>
          <a:latin typeface="+mn-lt"/>
        </a:defRPr>
      </a:lvl2pPr>
      <a:lvl3pPr marL="5760603" indent="-1151788" algn="l" defTabSz="4608817" rtl="0" eaLnBrk="0" fontAlgn="base" hangingPunct="0">
        <a:spcBef>
          <a:spcPct val="20000"/>
        </a:spcBef>
        <a:spcAft>
          <a:spcPct val="0"/>
        </a:spcAft>
        <a:buChar char="•"/>
        <a:defRPr sz="12100">
          <a:solidFill>
            <a:schemeClr val="tx1"/>
          </a:solidFill>
          <a:latin typeface="+mn-lt"/>
        </a:defRPr>
      </a:lvl3pPr>
      <a:lvl4pPr marL="8064178" indent="-1151788" algn="l" defTabSz="4608817" rtl="0" eaLnBrk="0" fontAlgn="base" hangingPunct="0">
        <a:spcBef>
          <a:spcPct val="20000"/>
        </a:spcBef>
        <a:spcAft>
          <a:spcPct val="0"/>
        </a:spcAft>
        <a:buChar char="–"/>
        <a:defRPr sz="10100">
          <a:solidFill>
            <a:schemeClr val="tx1"/>
          </a:solidFill>
          <a:latin typeface="+mn-lt"/>
        </a:defRPr>
      </a:lvl4pPr>
      <a:lvl5pPr marL="10369421" indent="-1151788" algn="l" defTabSz="4608817" rtl="0" eaLnBrk="0" fontAlgn="base" hangingPunct="0">
        <a:spcBef>
          <a:spcPct val="20000"/>
        </a:spcBef>
        <a:spcAft>
          <a:spcPct val="0"/>
        </a:spcAft>
        <a:buChar char="»"/>
        <a:defRPr sz="10100">
          <a:solidFill>
            <a:schemeClr val="tx1"/>
          </a:solidFill>
          <a:latin typeface="+mn-lt"/>
        </a:defRPr>
      </a:lvl5pPr>
      <a:lvl6pPr marL="10849471" indent="-1151788" algn="l" defTabSz="4608817" rtl="0" fontAlgn="base">
        <a:spcBef>
          <a:spcPct val="20000"/>
        </a:spcBef>
        <a:spcAft>
          <a:spcPct val="0"/>
        </a:spcAft>
        <a:buChar char="»"/>
        <a:defRPr sz="10100">
          <a:solidFill>
            <a:schemeClr val="tx1"/>
          </a:solidFill>
          <a:latin typeface="+mn-lt"/>
        </a:defRPr>
      </a:lvl6pPr>
      <a:lvl7pPr marL="11329521" indent="-1151788" algn="l" defTabSz="4608817" rtl="0" fontAlgn="base">
        <a:spcBef>
          <a:spcPct val="20000"/>
        </a:spcBef>
        <a:spcAft>
          <a:spcPct val="0"/>
        </a:spcAft>
        <a:buChar char="»"/>
        <a:defRPr sz="10100">
          <a:solidFill>
            <a:schemeClr val="tx1"/>
          </a:solidFill>
          <a:latin typeface="+mn-lt"/>
        </a:defRPr>
      </a:lvl7pPr>
      <a:lvl8pPr marL="11809572" indent="-1151788" algn="l" defTabSz="4608817" rtl="0" fontAlgn="base">
        <a:spcBef>
          <a:spcPct val="20000"/>
        </a:spcBef>
        <a:spcAft>
          <a:spcPct val="0"/>
        </a:spcAft>
        <a:buChar char="»"/>
        <a:defRPr sz="10100">
          <a:solidFill>
            <a:schemeClr val="tx1"/>
          </a:solidFill>
          <a:latin typeface="+mn-lt"/>
        </a:defRPr>
      </a:lvl8pPr>
      <a:lvl9pPr marL="12289622" indent="-1151788" algn="l" defTabSz="4608817" rtl="0" fontAlgn="base">
        <a:spcBef>
          <a:spcPct val="20000"/>
        </a:spcBef>
        <a:spcAft>
          <a:spcPct val="0"/>
        </a:spcAft>
        <a:buChar char="»"/>
        <a:defRPr sz="10100">
          <a:solidFill>
            <a:schemeClr val="tx1"/>
          </a:solidFill>
          <a:latin typeface="+mn-lt"/>
        </a:defRPr>
      </a:lvl9pPr>
    </p:bodyStyle>
    <p:otherStyle>
      <a:defPPr>
        <a:defRPr lang="en-US"/>
      </a:defPPr>
      <a:lvl1pPr marL="0" algn="l" defTabSz="960101" rtl="0" eaLnBrk="1" latinLnBrk="0" hangingPunct="1">
        <a:defRPr sz="1900" kern="1200">
          <a:solidFill>
            <a:schemeClr val="tx1"/>
          </a:solidFill>
          <a:latin typeface="+mn-lt"/>
          <a:ea typeface="+mn-ea"/>
          <a:cs typeface="+mn-cs"/>
        </a:defRPr>
      </a:lvl1pPr>
      <a:lvl2pPr marL="480050" algn="l" defTabSz="960101" rtl="0" eaLnBrk="1" latinLnBrk="0" hangingPunct="1">
        <a:defRPr sz="1900" kern="1200">
          <a:solidFill>
            <a:schemeClr val="tx1"/>
          </a:solidFill>
          <a:latin typeface="+mn-lt"/>
          <a:ea typeface="+mn-ea"/>
          <a:cs typeface="+mn-cs"/>
        </a:defRPr>
      </a:lvl2pPr>
      <a:lvl3pPr marL="960101" algn="l" defTabSz="960101" rtl="0" eaLnBrk="1" latinLnBrk="0" hangingPunct="1">
        <a:defRPr sz="1900" kern="1200">
          <a:solidFill>
            <a:schemeClr val="tx1"/>
          </a:solidFill>
          <a:latin typeface="+mn-lt"/>
          <a:ea typeface="+mn-ea"/>
          <a:cs typeface="+mn-cs"/>
        </a:defRPr>
      </a:lvl3pPr>
      <a:lvl4pPr marL="1440151" algn="l" defTabSz="960101" rtl="0" eaLnBrk="1" latinLnBrk="0" hangingPunct="1">
        <a:defRPr sz="1900" kern="1200">
          <a:solidFill>
            <a:schemeClr val="tx1"/>
          </a:solidFill>
          <a:latin typeface="+mn-lt"/>
          <a:ea typeface="+mn-ea"/>
          <a:cs typeface="+mn-cs"/>
        </a:defRPr>
      </a:lvl4pPr>
      <a:lvl5pPr marL="1920201" algn="l" defTabSz="960101" rtl="0" eaLnBrk="1" latinLnBrk="0" hangingPunct="1">
        <a:defRPr sz="1900" kern="1200">
          <a:solidFill>
            <a:schemeClr val="tx1"/>
          </a:solidFill>
          <a:latin typeface="+mn-lt"/>
          <a:ea typeface="+mn-ea"/>
          <a:cs typeface="+mn-cs"/>
        </a:defRPr>
      </a:lvl5pPr>
      <a:lvl6pPr marL="2400251" algn="l" defTabSz="960101" rtl="0" eaLnBrk="1" latinLnBrk="0" hangingPunct="1">
        <a:defRPr sz="1900" kern="1200">
          <a:solidFill>
            <a:schemeClr val="tx1"/>
          </a:solidFill>
          <a:latin typeface="+mn-lt"/>
          <a:ea typeface="+mn-ea"/>
          <a:cs typeface="+mn-cs"/>
        </a:defRPr>
      </a:lvl6pPr>
      <a:lvl7pPr marL="2880302" algn="l" defTabSz="960101" rtl="0" eaLnBrk="1" latinLnBrk="0" hangingPunct="1">
        <a:defRPr sz="1900" kern="1200">
          <a:solidFill>
            <a:schemeClr val="tx1"/>
          </a:solidFill>
          <a:latin typeface="+mn-lt"/>
          <a:ea typeface="+mn-ea"/>
          <a:cs typeface="+mn-cs"/>
        </a:defRPr>
      </a:lvl7pPr>
      <a:lvl8pPr marL="3360352" algn="l" defTabSz="960101" rtl="0" eaLnBrk="1" latinLnBrk="0" hangingPunct="1">
        <a:defRPr sz="1900" kern="1200">
          <a:solidFill>
            <a:schemeClr val="tx1"/>
          </a:solidFill>
          <a:latin typeface="+mn-lt"/>
          <a:ea typeface="+mn-ea"/>
          <a:cs typeface="+mn-cs"/>
        </a:defRPr>
      </a:lvl8pPr>
      <a:lvl9pPr marL="3840402" algn="l" defTabSz="960101"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1.png"/><Relationship Id="rId7"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emf"/><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0" y="0"/>
            <a:ext cx="32906970" cy="40233600"/>
          </a:xfrm>
          <a:prstGeom prst="rect">
            <a:avLst/>
          </a:prstGeom>
          <a:solidFill>
            <a:srgbClr val="FBF5CD"/>
          </a:solidFill>
          <a:ln w="9525">
            <a:solidFill>
              <a:schemeClr val="bg1"/>
            </a:solidFill>
            <a:miter lim="800000"/>
            <a:headEnd/>
            <a:tailEnd/>
          </a:ln>
        </p:spPr>
        <p:txBody>
          <a:bodyPr wrap="none" lIns="96010" tIns="48006" rIns="96010" bIns="48006" anchor="ctr"/>
          <a:lstStyle/>
          <a:p>
            <a:pPr algn="ctr" defTabSz="5267219"/>
            <a:endParaRPr lang="en-US" sz="10400" dirty="0">
              <a:latin typeface="Bookman"/>
            </a:endParaRPr>
          </a:p>
        </p:txBody>
      </p:sp>
      <p:sp>
        <p:nvSpPr>
          <p:cNvPr id="2" name="Rectangle 9"/>
          <p:cNvSpPr>
            <a:spLocks noChangeArrowheads="1"/>
          </p:cNvSpPr>
          <p:nvPr/>
        </p:nvSpPr>
        <p:spPr bwMode="auto">
          <a:xfrm>
            <a:off x="357597" y="4627444"/>
            <a:ext cx="15928521" cy="8891205"/>
          </a:xfrm>
          <a:prstGeom prst="rect">
            <a:avLst/>
          </a:prstGeom>
          <a:solidFill>
            <a:srgbClr val="9A0E2C"/>
          </a:solidFill>
          <a:ln w="38100">
            <a:solidFill>
              <a:schemeClr val="tx1"/>
            </a:solidFill>
            <a:miter lim="800000"/>
            <a:headEnd/>
            <a:tailEnd/>
          </a:ln>
        </p:spPr>
        <p:txBody>
          <a:bodyPr wrap="none" lIns="96010" tIns="48006" rIns="96010" bIns="48006"/>
          <a:lstStyle/>
          <a:p>
            <a:pPr indent="457200">
              <a:defRPr/>
            </a:pPr>
            <a:r>
              <a:rPr lang="en-US" sz="6600" b="1" dirty="0">
                <a:solidFill>
                  <a:srgbClr val="FBF5CD"/>
                </a:solidFill>
                <a:latin typeface="+mj-lt"/>
              </a:rPr>
              <a:t>Introduction</a:t>
            </a:r>
          </a:p>
        </p:txBody>
      </p:sp>
      <p:pic>
        <p:nvPicPr>
          <p:cNvPr id="2062" name="Picture 3" descr="QueensLogoColor_Modified"/>
          <p:cNvPicPr>
            <a:picLocks noChangeAspect="1" noChangeArrowheads="1"/>
          </p:cNvPicPr>
          <p:nvPr/>
        </p:nvPicPr>
        <p:blipFill>
          <a:blip r:embed="rId3" cstate="print"/>
          <a:srcRect/>
          <a:stretch>
            <a:fillRect/>
          </a:stretch>
        </p:blipFill>
        <p:spPr bwMode="auto">
          <a:xfrm>
            <a:off x="16831458" y="37512781"/>
            <a:ext cx="3444166" cy="2153052"/>
          </a:xfrm>
          <a:prstGeom prst="rect">
            <a:avLst/>
          </a:prstGeom>
          <a:noFill/>
          <a:ln w="9525">
            <a:noFill/>
            <a:miter lim="800000"/>
            <a:headEnd/>
            <a:tailEnd/>
          </a:ln>
        </p:spPr>
      </p:pic>
      <p:sp>
        <p:nvSpPr>
          <p:cNvPr id="2064" name="Rectangle 932"/>
          <p:cNvSpPr>
            <a:spLocks noChangeArrowheads="1"/>
          </p:cNvSpPr>
          <p:nvPr/>
        </p:nvSpPr>
        <p:spPr bwMode="auto">
          <a:xfrm>
            <a:off x="0" y="-740972"/>
            <a:ext cx="193960" cy="1481944"/>
          </a:xfrm>
          <a:prstGeom prst="rect">
            <a:avLst/>
          </a:prstGeom>
          <a:noFill/>
          <a:ln w="9525">
            <a:noFill/>
            <a:miter lim="800000"/>
            <a:headEnd/>
            <a:tailEnd/>
          </a:ln>
        </p:spPr>
        <p:txBody>
          <a:bodyPr wrap="none" lIns="96010" tIns="48006" rIns="96010" bIns="48006" anchor="ctr">
            <a:spAutoFit/>
          </a:bodyPr>
          <a:lstStyle/>
          <a:p>
            <a:endParaRPr lang="en-US" dirty="0"/>
          </a:p>
        </p:txBody>
      </p:sp>
      <p:sp>
        <p:nvSpPr>
          <p:cNvPr id="2065" name="Rectangle 125"/>
          <p:cNvSpPr>
            <a:spLocks noChangeArrowheads="1"/>
          </p:cNvSpPr>
          <p:nvPr/>
        </p:nvSpPr>
        <p:spPr bwMode="auto">
          <a:xfrm>
            <a:off x="0" y="-740972"/>
            <a:ext cx="193960" cy="1481944"/>
          </a:xfrm>
          <a:prstGeom prst="rect">
            <a:avLst/>
          </a:prstGeom>
          <a:noFill/>
          <a:ln w="9525">
            <a:noFill/>
            <a:miter lim="800000"/>
            <a:headEnd/>
            <a:tailEnd/>
          </a:ln>
        </p:spPr>
        <p:txBody>
          <a:bodyPr wrap="none" lIns="96010" tIns="48006" rIns="96010" bIns="48006" anchor="ctr">
            <a:spAutoFit/>
          </a:bodyPr>
          <a:lstStyle/>
          <a:p>
            <a:endParaRPr lang="en-US" dirty="0"/>
          </a:p>
        </p:txBody>
      </p:sp>
      <p:sp>
        <p:nvSpPr>
          <p:cNvPr id="48" name="Rectangle 25"/>
          <p:cNvSpPr>
            <a:spLocks noChangeArrowheads="1"/>
          </p:cNvSpPr>
          <p:nvPr/>
        </p:nvSpPr>
        <p:spPr bwMode="auto">
          <a:xfrm>
            <a:off x="903740" y="5677902"/>
            <a:ext cx="15382378" cy="7840748"/>
          </a:xfrm>
          <a:prstGeom prst="rect">
            <a:avLst/>
          </a:prstGeom>
          <a:solidFill>
            <a:srgbClr val="F8DBA6"/>
          </a:solidFill>
          <a:ln w="38100">
            <a:solidFill>
              <a:schemeClr val="tx1"/>
            </a:solidFill>
            <a:miter lim="800000"/>
            <a:headEnd/>
            <a:tailEnd/>
          </a:ln>
        </p:spPr>
        <p:txBody>
          <a:bodyPr lIns="288000" tIns="180000" rIns="288000" bIns="180000"/>
          <a:lstStyle/>
          <a:p>
            <a:pPr algn="just">
              <a:spcBef>
                <a:spcPts val="614"/>
              </a:spcBef>
              <a:spcAft>
                <a:spcPts val="614"/>
              </a:spcAft>
              <a:defRPr/>
            </a:pPr>
            <a:r>
              <a:rPr lang="en-US" sz="4800" b="1" dirty="0" smtClean="0"/>
              <a:t>Background</a:t>
            </a:r>
          </a:p>
          <a:p>
            <a:pPr algn="just">
              <a:spcBef>
                <a:spcPts val="614"/>
              </a:spcBef>
              <a:spcAft>
                <a:spcPts val="614"/>
              </a:spcAft>
              <a:defRPr/>
            </a:pPr>
            <a:r>
              <a:rPr lang="en-US" sz="3400" dirty="0" smtClean="0"/>
              <a:t>In </a:t>
            </a:r>
            <a:r>
              <a:rPr lang="en-US" sz="3400" dirty="0"/>
              <a:t>image-guided interventions, anatomical structures are typically derived from medical images </a:t>
            </a:r>
            <a:r>
              <a:rPr lang="en-US" sz="3400" dirty="0" smtClean="0"/>
              <a:t>through </a:t>
            </a:r>
            <a:r>
              <a:rPr lang="en-US" sz="3400" dirty="0"/>
              <a:t>segmentation</a:t>
            </a:r>
            <a:r>
              <a:rPr lang="en-US" sz="3400" dirty="0" smtClean="0"/>
              <a:t>. In </a:t>
            </a:r>
            <a:r>
              <a:rPr lang="en-US" sz="3400" dirty="0"/>
              <a:t>radiation therapy, a previously computed treatment plan with the most similar anatomy to the current patient </a:t>
            </a:r>
            <a:r>
              <a:rPr lang="en-US" sz="3400" dirty="0" smtClean="0"/>
              <a:t>potentially helps </a:t>
            </a:r>
            <a:r>
              <a:rPr lang="en-US" sz="3400" dirty="0"/>
              <a:t>to determine the optimal treatment </a:t>
            </a:r>
            <a:r>
              <a:rPr lang="en-US" sz="3400" dirty="0" smtClean="0"/>
              <a:t>plan </a:t>
            </a:r>
            <a:r>
              <a:rPr lang="en-US" sz="3400" dirty="0"/>
              <a:t>parameters</a:t>
            </a:r>
            <a:r>
              <a:rPr lang="en-US" sz="3400" dirty="0" smtClean="0"/>
              <a:t>. Finding </a:t>
            </a:r>
            <a:r>
              <a:rPr lang="en-US" sz="3400" dirty="0"/>
              <a:t>the treatment plan with the most similar anatomy is a performance-heavy and lengthy computation</a:t>
            </a:r>
            <a:r>
              <a:rPr lang="en-US" sz="3400" dirty="0" smtClean="0"/>
              <a:t>.</a:t>
            </a:r>
          </a:p>
          <a:p>
            <a:pPr algn="just">
              <a:spcBef>
                <a:spcPts val="614"/>
              </a:spcBef>
              <a:spcAft>
                <a:spcPts val="614"/>
              </a:spcAft>
              <a:defRPr/>
            </a:pPr>
            <a:endParaRPr lang="en-US" sz="3400" dirty="0" smtClean="0"/>
          </a:p>
          <a:p>
            <a:pPr algn="just">
              <a:spcBef>
                <a:spcPts val="614"/>
              </a:spcBef>
              <a:spcAft>
                <a:spcPts val="614"/>
              </a:spcAft>
              <a:defRPr/>
            </a:pPr>
            <a:r>
              <a:rPr lang="en-US" sz="4800" b="1" dirty="0" smtClean="0"/>
              <a:t>Objective</a:t>
            </a:r>
            <a:endParaRPr lang="en-US" sz="4800" b="1" dirty="0"/>
          </a:p>
          <a:p>
            <a:pPr algn="just">
              <a:spcBef>
                <a:spcPts val="614"/>
              </a:spcBef>
              <a:spcAft>
                <a:spcPts val="614"/>
              </a:spcAft>
              <a:defRPr/>
            </a:pPr>
            <a:r>
              <a:rPr lang="en-US" sz="3400" dirty="0"/>
              <a:t>We propose to use the cloud to decrease the computation time of finding the most similar anatomical structure set by performing the similarity analyses in parallel.</a:t>
            </a:r>
            <a:endParaRPr lang="en-CA" sz="3400" dirty="0"/>
          </a:p>
        </p:txBody>
      </p:sp>
      <p:pic>
        <p:nvPicPr>
          <p:cNvPr id="2101" name="Picture 4" descr="C:\lasso\PerkFacilities\PerkLogo\PerkLogo2010-round-600dpi.png"/>
          <p:cNvPicPr>
            <a:picLocks noChangeAspect="1" noChangeArrowheads="1"/>
          </p:cNvPicPr>
          <p:nvPr/>
        </p:nvPicPr>
        <p:blipFill>
          <a:blip r:embed="rId4" cstate="print"/>
          <a:srcRect/>
          <a:stretch>
            <a:fillRect/>
          </a:stretch>
        </p:blipFill>
        <p:spPr bwMode="auto">
          <a:xfrm>
            <a:off x="20824589" y="37512781"/>
            <a:ext cx="2268254" cy="2153052"/>
          </a:xfrm>
          <a:prstGeom prst="rect">
            <a:avLst/>
          </a:prstGeom>
          <a:noFill/>
          <a:ln w="9525">
            <a:noFill/>
            <a:miter lim="800000"/>
            <a:headEnd/>
            <a:tailEnd/>
          </a:ln>
        </p:spPr>
      </p:pic>
      <p:pic>
        <p:nvPicPr>
          <p:cNvPr id="2115" name="Picture 67" descr="S:\data\lab.logos\SparKit\LogoSparKitLarge.png"/>
          <p:cNvPicPr>
            <a:picLocks noChangeAspect="1" noChangeArrowheads="1"/>
          </p:cNvPicPr>
          <p:nvPr/>
        </p:nvPicPr>
        <p:blipFill>
          <a:blip r:embed="rId5" cstate="print"/>
          <a:srcRect/>
          <a:stretch>
            <a:fillRect/>
          </a:stretch>
        </p:blipFill>
        <p:spPr bwMode="auto">
          <a:xfrm>
            <a:off x="28988369" y="37406680"/>
            <a:ext cx="3708635" cy="2365255"/>
          </a:xfrm>
          <a:prstGeom prst="rect">
            <a:avLst/>
          </a:prstGeom>
          <a:noFill/>
        </p:spPr>
      </p:pic>
      <p:sp>
        <p:nvSpPr>
          <p:cNvPr id="2057" name="Rectangle 5"/>
          <p:cNvSpPr>
            <a:spLocks noChangeArrowheads="1"/>
          </p:cNvSpPr>
          <p:nvPr/>
        </p:nvSpPr>
        <p:spPr bwMode="auto">
          <a:xfrm>
            <a:off x="357598" y="400246"/>
            <a:ext cx="32203209" cy="3802786"/>
          </a:xfrm>
          <a:prstGeom prst="rect">
            <a:avLst/>
          </a:prstGeom>
          <a:solidFill>
            <a:srgbClr val="9A0E2C"/>
          </a:solidFill>
          <a:ln w="38100">
            <a:solidFill>
              <a:schemeClr val="tx1"/>
            </a:solidFill>
            <a:miter lim="800000"/>
            <a:headEnd/>
            <a:tailEnd/>
          </a:ln>
        </p:spPr>
        <p:txBody>
          <a:bodyPr wrap="none" lIns="96010" tIns="48006" rIns="96010" bIns="48006" anchor="ctr"/>
          <a:lstStyle/>
          <a:p>
            <a:pPr algn="ctr" defTabSz="4608817"/>
            <a:endParaRPr lang="en-US" dirty="0">
              <a:solidFill>
                <a:srgbClr val="FFFFC8"/>
              </a:solidFill>
            </a:endParaRPr>
          </a:p>
        </p:txBody>
      </p:sp>
      <p:sp>
        <p:nvSpPr>
          <p:cNvPr id="2063" name="TextBox 273"/>
          <p:cNvSpPr txBox="1">
            <a:spLocks noChangeArrowheads="1"/>
          </p:cNvSpPr>
          <p:nvPr/>
        </p:nvSpPr>
        <p:spPr bwMode="auto">
          <a:xfrm>
            <a:off x="689448" y="888366"/>
            <a:ext cx="31433136" cy="2774606"/>
          </a:xfrm>
          <a:prstGeom prst="rect">
            <a:avLst/>
          </a:prstGeom>
          <a:noFill/>
          <a:ln w="9525">
            <a:noFill/>
            <a:miter lim="800000"/>
            <a:headEnd/>
            <a:tailEnd/>
          </a:ln>
        </p:spPr>
        <p:txBody>
          <a:bodyPr wrap="square" lIns="96010" tIns="48006" rIns="96010" bIns="48006">
            <a:spAutoFit/>
          </a:bodyPr>
          <a:lstStyle/>
          <a:p>
            <a:pPr lvl="0" algn="ctr"/>
            <a:r>
              <a:rPr lang="en-CA" sz="8800" b="1" dirty="0">
                <a:solidFill>
                  <a:srgbClr val="FBF5CD"/>
                </a:solidFill>
              </a:rPr>
              <a:t>Cloud computing of anatomical similarity</a:t>
            </a:r>
          </a:p>
          <a:p>
            <a:pPr lvl="0" algn="ctr">
              <a:spcBef>
                <a:spcPts val="1200"/>
              </a:spcBef>
            </a:pPr>
            <a:r>
              <a:rPr lang="en-GB" sz="4000" b="1" dirty="0">
                <a:solidFill>
                  <a:srgbClr val="F8DBA6"/>
                </a:solidFill>
              </a:rPr>
              <a:t>Jennifer Andrea, Csaba Pinter, Gabor Fichtinger</a:t>
            </a:r>
          </a:p>
          <a:p>
            <a:pPr algn="ctr"/>
            <a:r>
              <a:rPr lang="en-GB" sz="3600" dirty="0" smtClean="0">
                <a:solidFill>
                  <a:srgbClr val="F8DBA6"/>
                </a:solidFill>
              </a:rPr>
              <a:t>Laboratory </a:t>
            </a:r>
            <a:r>
              <a:rPr lang="en-GB" sz="3600" dirty="0">
                <a:solidFill>
                  <a:srgbClr val="F8DBA6"/>
                </a:solidFill>
              </a:rPr>
              <a:t>for Percutaneous Surgery</a:t>
            </a:r>
            <a:r>
              <a:rPr lang="en-GB" sz="3600" dirty="0" smtClean="0">
                <a:solidFill>
                  <a:srgbClr val="F8DBA6"/>
                </a:solidFill>
              </a:rPr>
              <a:t>, School </a:t>
            </a:r>
            <a:r>
              <a:rPr lang="en-GB" sz="3600" dirty="0">
                <a:solidFill>
                  <a:srgbClr val="F8DBA6"/>
                </a:solidFill>
              </a:rPr>
              <a:t>of Computing, Queen’s University, Kingston, </a:t>
            </a:r>
            <a:r>
              <a:rPr lang="en-GB" sz="3600" dirty="0" smtClean="0">
                <a:solidFill>
                  <a:srgbClr val="F8DBA6"/>
                </a:solidFill>
              </a:rPr>
              <a:t>ON</a:t>
            </a:r>
            <a:endParaRPr lang="en-US" sz="3600" dirty="0">
              <a:solidFill>
                <a:srgbClr val="F8DBA6"/>
              </a:solidFill>
            </a:endParaRPr>
          </a:p>
        </p:txBody>
      </p:sp>
      <p:sp>
        <p:nvSpPr>
          <p:cNvPr id="53" name="Rectangle 9"/>
          <p:cNvSpPr>
            <a:spLocks noChangeArrowheads="1"/>
          </p:cNvSpPr>
          <p:nvPr/>
        </p:nvSpPr>
        <p:spPr bwMode="auto">
          <a:xfrm>
            <a:off x="364535" y="13943061"/>
            <a:ext cx="15928521" cy="25877969"/>
          </a:xfrm>
          <a:prstGeom prst="rect">
            <a:avLst/>
          </a:prstGeom>
          <a:solidFill>
            <a:srgbClr val="9A0E2C"/>
          </a:solidFill>
          <a:ln w="38100">
            <a:solidFill>
              <a:schemeClr val="tx1"/>
            </a:solidFill>
            <a:miter lim="800000"/>
            <a:headEnd/>
            <a:tailEnd/>
          </a:ln>
        </p:spPr>
        <p:txBody>
          <a:bodyPr wrap="none" lIns="96010" tIns="48006" rIns="96010" bIns="48006"/>
          <a:lstStyle/>
          <a:p>
            <a:pPr indent="457200"/>
            <a:r>
              <a:rPr lang="en-US" sz="6600" b="1" dirty="0">
                <a:solidFill>
                  <a:srgbClr val="FBF5CD"/>
                </a:solidFill>
                <a:latin typeface="+mj-lt"/>
              </a:rPr>
              <a:t>Methods</a:t>
            </a:r>
          </a:p>
        </p:txBody>
      </p:sp>
      <p:sp>
        <p:nvSpPr>
          <p:cNvPr id="54" name="Rectangle 25"/>
          <p:cNvSpPr>
            <a:spLocks noChangeArrowheads="1"/>
          </p:cNvSpPr>
          <p:nvPr/>
        </p:nvSpPr>
        <p:spPr bwMode="auto">
          <a:xfrm>
            <a:off x="910679" y="15040236"/>
            <a:ext cx="15375440" cy="24780794"/>
          </a:xfrm>
          <a:prstGeom prst="rect">
            <a:avLst/>
          </a:prstGeom>
          <a:solidFill>
            <a:srgbClr val="F8DBA6"/>
          </a:solidFill>
          <a:ln w="38100">
            <a:solidFill>
              <a:schemeClr val="tx1"/>
            </a:solidFill>
            <a:miter lim="800000"/>
            <a:headEnd/>
            <a:tailEnd/>
          </a:ln>
        </p:spPr>
        <p:txBody>
          <a:bodyPr lIns="274320" tIns="180000" rIns="274320" bIns="180000"/>
          <a:lstStyle/>
          <a:p>
            <a:pPr algn="just">
              <a:defRPr/>
            </a:pPr>
            <a:r>
              <a:rPr lang="en-US" sz="4800" b="1" dirty="0" smtClean="0"/>
              <a:t>Platform and data</a:t>
            </a:r>
            <a:endParaRPr lang="en-US" sz="4800" b="1" dirty="0"/>
          </a:p>
          <a:p>
            <a:pPr marL="457200" indent="-457200" algn="just">
              <a:spcBef>
                <a:spcPts val="600"/>
              </a:spcBef>
              <a:buFont typeface="Arial" pitchFamily="34" charset="0"/>
              <a:buChar char="•"/>
              <a:defRPr/>
            </a:pPr>
            <a:r>
              <a:rPr lang="en-US" sz="3400" dirty="0" smtClean="0"/>
              <a:t>The similarity analysis computation was performed on Amazon </a:t>
            </a:r>
            <a:r>
              <a:rPr lang="en-US" sz="3400" smtClean="0"/>
              <a:t>Web Services (AWS) Elastic Cloud </a:t>
            </a:r>
            <a:r>
              <a:rPr lang="en-US" sz="3400" dirty="0" smtClean="0"/>
              <a:t>Compute instances, using 3D Slicer (www.slicer.org) and SlicerRT (www.SlicerRT.org) to perform the computation</a:t>
            </a:r>
          </a:p>
          <a:p>
            <a:pPr marL="457200" indent="-457200" algn="just">
              <a:spcBef>
                <a:spcPts val="600"/>
              </a:spcBef>
              <a:buFont typeface="Arial" pitchFamily="34" charset="0"/>
              <a:buChar char="•"/>
              <a:defRPr/>
            </a:pPr>
            <a:r>
              <a:rPr lang="en-US" sz="3400" dirty="0" smtClean="0"/>
              <a:t>3D Slicer is an open source platform for medical image analysis and visualization</a:t>
            </a:r>
          </a:p>
          <a:p>
            <a:pPr marL="457200" indent="-457200" algn="just">
              <a:spcBef>
                <a:spcPts val="600"/>
              </a:spcBef>
              <a:buFont typeface="Arial" pitchFamily="34" charset="0"/>
              <a:buChar char="•"/>
              <a:defRPr/>
            </a:pPr>
            <a:r>
              <a:rPr lang="en-US" sz="3400" dirty="0" smtClean="0"/>
              <a:t>SlicerRT is a radiation therapy research extension for 3D Slicer [1]</a:t>
            </a:r>
          </a:p>
          <a:p>
            <a:pPr marL="457200" indent="-457200" algn="just">
              <a:spcBef>
                <a:spcPts val="600"/>
              </a:spcBef>
              <a:buFont typeface="Arial" pitchFamily="34" charset="0"/>
              <a:buChar char="•"/>
              <a:defRPr/>
            </a:pPr>
            <a:r>
              <a:rPr lang="en-US" sz="3400" smtClean="0"/>
              <a:t>AWS </a:t>
            </a:r>
            <a:r>
              <a:rPr lang="en-US" sz="3400" dirty="0" smtClean="0"/>
              <a:t>Simple Storage Service and Simple Queue Service were used for storage of the previously computed structure sets and communication between the local computer and the cloud</a:t>
            </a:r>
          </a:p>
          <a:p>
            <a:pPr marL="457200" indent="-457200" algn="just">
              <a:spcBef>
                <a:spcPts val="600"/>
              </a:spcBef>
              <a:buFont typeface="Arial" pitchFamily="34" charset="0"/>
              <a:buChar char="•"/>
              <a:defRPr/>
            </a:pPr>
            <a:r>
              <a:rPr lang="en-US" sz="3400" dirty="0"/>
              <a:t>The anatomical structure sets used in this work were CT scans and structure sets from synthetically created radiation treatment </a:t>
            </a:r>
            <a:r>
              <a:rPr lang="en-US" sz="3400" dirty="0" smtClean="0"/>
              <a:t>studies (Fig. 1)</a:t>
            </a:r>
          </a:p>
          <a:p>
            <a:pPr algn="just">
              <a:spcBef>
                <a:spcPts val="600"/>
              </a:spcBef>
              <a:defRPr/>
            </a:pPr>
            <a:endParaRPr lang="en-US" sz="3400" dirty="0"/>
          </a:p>
          <a:p>
            <a:pPr algn="just">
              <a:spcBef>
                <a:spcPts val="600"/>
              </a:spcBef>
              <a:defRPr/>
            </a:pPr>
            <a:r>
              <a:rPr lang="en-US" sz="4800" b="1" dirty="0" smtClean="0"/>
              <a:t>Computation</a:t>
            </a:r>
          </a:p>
          <a:p>
            <a:pPr marL="457200" indent="-457200" algn="just">
              <a:spcBef>
                <a:spcPts val="600"/>
              </a:spcBef>
              <a:buFont typeface="Arial" panose="020B0604020202020204" pitchFamily="34" charset="0"/>
              <a:buChar char="•"/>
              <a:defRPr/>
            </a:pPr>
            <a:r>
              <a:rPr lang="en-US" sz="3400" dirty="0" smtClean="0"/>
              <a:t>The study under comparison was compared to each of the previously computed studies</a:t>
            </a:r>
          </a:p>
          <a:p>
            <a:pPr marL="457200" indent="-457200" algn="just">
              <a:spcBef>
                <a:spcPts val="600"/>
              </a:spcBef>
              <a:buFont typeface="Arial" panose="020B0604020202020204" pitchFamily="34" charset="0"/>
              <a:buChar char="•"/>
              <a:defRPr/>
            </a:pPr>
            <a:r>
              <a:rPr lang="en-US" sz="3400" dirty="0" smtClean="0"/>
              <a:t>In each comparison, the CT from the study under comparison was registered to the CT from the previously computed study, and the resulting transformation was applied to the structure set from the study under comparison</a:t>
            </a:r>
          </a:p>
          <a:p>
            <a:pPr marL="457200" indent="-457200" algn="just">
              <a:spcBef>
                <a:spcPts val="600"/>
              </a:spcBef>
              <a:buFont typeface="Arial" panose="020B0604020202020204" pitchFamily="34" charset="0"/>
              <a:buChar char="•"/>
              <a:defRPr/>
            </a:pPr>
            <a:r>
              <a:rPr lang="en-US" sz="3400" dirty="0" smtClean="0"/>
              <a:t>The Dice coefficient was computed for pairs of matching contoured structures following transformation</a:t>
            </a:r>
            <a:endParaRPr lang="en-US" sz="3400" dirty="0"/>
          </a:p>
        </p:txBody>
      </p:sp>
      <p:sp>
        <p:nvSpPr>
          <p:cNvPr id="55" name="Rectangle 9"/>
          <p:cNvSpPr>
            <a:spLocks noChangeArrowheads="1"/>
          </p:cNvSpPr>
          <p:nvPr/>
        </p:nvSpPr>
        <p:spPr bwMode="auto">
          <a:xfrm>
            <a:off x="16622486" y="4635080"/>
            <a:ext cx="15974039" cy="20450271"/>
          </a:xfrm>
          <a:prstGeom prst="rect">
            <a:avLst/>
          </a:prstGeom>
          <a:solidFill>
            <a:srgbClr val="9A0E2C"/>
          </a:solidFill>
          <a:ln w="38100">
            <a:solidFill>
              <a:schemeClr val="tx1"/>
            </a:solidFill>
            <a:miter lim="800000"/>
            <a:headEnd/>
            <a:tailEnd/>
          </a:ln>
        </p:spPr>
        <p:txBody>
          <a:bodyPr wrap="none" lIns="96010" tIns="48006" rIns="96010" bIns="48006"/>
          <a:lstStyle/>
          <a:p>
            <a:pPr indent="457200"/>
            <a:r>
              <a:rPr lang="en-US" sz="6600" b="1" dirty="0" smtClean="0">
                <a:solidFill>
                  <a:srgbClr val="FBF5CD"/>
                </a:solidFill>
                <a:latin typeface="+mj-lt"/>
              </a:rPr>
              <a:t>Results and discussion</a:t>
            </a:r>
            <a:endParaRPr lang="en-US" sz="6600" b="1" dirty="0">
              <a:solidFill>
                <a:srgbClr val="FBF5CD"/>
              </a:solidFill>
              <a:latin typeface="+mj-lt"/>
            </a:endParaRPr>
          </a:p>
        </p:txBody>
      </p:sp>
      <p:sp>
        <p:nvSpPr>
          <p:cNvPr id="56" name="Rectangle 25"/>
          <p:cNvSpPr>
            <a:spLocks noChangeArrowheads="1"/>
          </p:cNvSpPr>
          <p:nvPr/>
        </p:nvSpPr>
        <p:spPr bwMode="auto">
          <a:xfrm>
            <a:off x="17200274" y="5677902"/>
            <a:ext cx="15403470" cy="19407450"/>
          </a:xfrm>
          <a:prstGeom prst="rect">
            <a:avLst/>
          </a:prstGeom>
          <a:solidFill>
            <a:srgbClr val="F8DBA6"/>
          </a:solidFill>
          <a:ln w="38100">
            <a:solidFill>
              <a:schemeClr val="tx1"/>
            </a:solidFill>
            <a:miter lim="800000"/>
            <a:headEnd/>
            <a:tailEnd/>
          </a:ln>
        </p:spPr>
        <p:txBody>
          <a:bodyPr lIns="288000" tIns="180000" rIns="288000" bIns="180000"/>
          <a:lstStyle/>
          <a:p>
            <a:pPr algn="just">
              <a:spcBef>
                <a:spcPts val="600"/>
              </a:spcBef>
              <a:defRPr/>
            </a:pPr>
            <a:endParaRPr lang="en-CA" sz="3400" dirty="0"/>
          </a:p>
        </p:txBody>
      </p:sp>
      <p:sp>
        <p:nvSpPr>
          <p:cNvPr id="9" name="TextBox 8"/>
          <p:cNvSpPr txBox="1"/>
          <p:nvPr/>
        </p:nvSpPr>
        <p:spPr>
          <a:xfrm>
            <a:off x="17200273" y="5855013"/>
            <a:ext cx="15360533" cy="7663636"/>
          </a:xfrm>
          <a:prstGeom prst="rect">
            <a:avLst/>
          </a:prstGeom>
          <a:noFill/>
        </p:spPr>
        <p:txBody>
          <a:bodyPr wrap="square" lIns="274320" rIns="274320" rtlCol="0">
            <a:spAutoFit/>
          </a:bodyPr>
          <a:lstStyle/>
          <a:p>
            <a:pPr marL="457200" indent="-457200" algn="just">
              <a:spcBef>
                <a:spcPts val="614"/>
              </a:spcBef>
              <a:spcAft>
                <a:spcPts val="614"/>
              </a:spcAft>
              <a:buFont typeface="Arial" panose="020B0604020202020204" pitchFamily="34" charset="0"/>
              <a:buChar char="•"/>
              <a:defRPr/>
            </a:pPr>
            <a:r>
              <a:rPr lang="en-US" sz="3400" dirty="0"/>
              <a:t>The system was tested on 5 simulated </a:t>
            </a:r>
            <a:r>
              <a:rPr lang="en-US" sz="3400" dirty="0" smtClean="0"/>
              <a:t>datasets</a:t>
            </a:r>
          </a:p>
          <a:p>
            <a:pPr marL="457200" indent="-457200" algn="just">
              <a:spcBef>
                <a:spcPts val="614"/>
              </a:spcBef>
              <a:spcAft>
                <a:spcPts val="614"/>
              </a:spcAft>
              <a:buFont typeface="Arial" panose="020B0604020202020204" pitchFamily="34" charset="0"/>
              <a:buChar char="•"/>
              <a:defRPr/>
            </a:pPr>
            <a:r>
              <a:rPr lang="en-US" sz="3400" dirty="0" smtClean="0"/>
              <a:t>To </a:t>
            </a:r>
            <a:r>
              <a:rPr lang="en-US" sz="3400" dirty="0"/>
              <a:t>create different simulated datasets that were still similar, a patient CT with a pre-contoured structure set was transformed by random known </a:t>
            </a:r>
            <a:r>
              <a:rPr lang="en-US" sz="3400" dirty="0" smtClean="0"/>
              <a:t>parameters</a:t>
            </a:r>
          </a:p>
          <a:p>
            <a:pPr marL="457200" indent="-457200" algn="just">
              <a:spcBef>
                <a:spcPts val="614"/>
              </a:spcBef>
              <a:spcAft>
                <a:spcPts val="614"/>
              </a:spcAft>
              <a:buFont typeface="Arial" panose="020B0604020202020204" pitchFamily="34" charset="0"/>
              <a:buChar char="•"/>
              <a:defRPr/>
            </a:pPr>
            <a:r>
              <a:rPr lang="en-US" sz="3400" dirty="0" smtClean="0"/>
              <a:t>Each </a:t>
            </a:r>
            <a:r>
              <a:rPr lang="en-US" sz="3400" dirty="0"/>
              <a:t>study was presented to the system as the study under comparison and the system returned the correct result each </a:t>
            </a:r>
            <a:r>
              <a:rPr lang="en-US" sz="3400" dirty="0" smtClean="0"/>
              <a:t>time</a:t>
            </a:r>
          </a:p>
          <a:p>
            <a:pPr marL="457200" indent="-457200" algn="just">
              <a:spcBef>
                <a:spcPts val="614"/>
              </a:spcBef>
              <a:spcAft>
                <a:spcPts val="614"/>
              </a:spcAft>
              <a:buFont typeface="Arial" panose="020B0604020202020204" pitchFamily="34" charset="0"/>
              <a:buChar char="•"/>
              <a:defRPr/>
            </a:pPr>
            <a:r>
              <a:rPr lang="en-US" sz="3400" dirty="0" smtClean="0"/>
              <a:t>The </a:t>
            </a:r>
            <a:r>
              <a:rPr lang="en-US" sz="3400" dirty="0"/>
              <a:t>computation time was measured for three different setup configurations, for one to five studies (Fig. </a:t>
            </a:r>
            <a:r>
              <a:rPr lang="en-US" sz="3400" dirty="0" smtClean="0"/>
              <a:t>2)</a:t>
            </a:r>
          </a:p>
          <a:p>
            <a:pPr marL="457200" indent="-457200" algn="just">
              <a:spcBef>
                <a:spcPts val="614"/>
              </a:spcBef>
              <a:spcAft>
                <a:spcPts val="614"/>
              </a:spcAft>
              <a:buFont typeface="Arial" panose="020B0604020202020204" pitchFamily="34" charset="0"/>
              <a:buChar char="•"/>
              <a:defRPr/>
            </a:pPr>
            <a:r>
              <a:rPr lang="en-US" sz="3400" dirty="0" smtClean="0"/>
              <a:t>The </a:t>
            </a:r>
            <a:r>
              <a:rPr lang="en-US" sz="3400" dirty="0"/>
              <a:t>cloud had the smallest computation time of the three configurations for two or more </a:t>
            </a:r>
            <a:r>
              <a:rPr lang="en-US" sz="3400" dirty="0" smtClean="0"/>
              <a:t>studies</a:t>
            </a:r>
          </a:p>
          <a:p>
            <a:pPr marL="457200" indent="-457200" algn="just">
              <a:spcBef>
                <a:spcPts val="614"/>
              </a:spcBef>
              <a:spcAft>
                <a:spcPts val="614"/>
              </a:spcAft>
              <a:buFont typeface="Arial" panose="020B0604020202020204" pitchFamily="34" charset="0"/>
              <a:buChar char="•"/>
              <a:defRPr/>
            </a:pPr>
            <a:r>
              <a:rPr lang="en-US" sz="3400" dirty="0" smtClean="0"/>
              <a:t>The computation time for the cloud grew by 27.5 seconds on average, and would have an estimated computation time of less than 10 minutes for 10 studies</a:t>
            </a:r>
            <a:endParaRPr lang="en-CA" sz="3400" dirty="0"/>
          </a:p>
        </p:txBody>
      </p:sp>
      <p:sp>
        <p:nvSpPr>
          <p:cNvPr id="134" name="Rectangle 9"/>
          <p:cNvSpPr>
            <a:spLocks noChangeArrowheads="1"/>
          </p:cNvSpPr>
          <p:nvPr/>
        </p:nvSpPr>
        <p:spPr bwMode="auto">
          <a:xfrm>
            <a:off x="16668006" y="25517401"/>
            <a:ext cx="15928520" cy="4171230"/>
          </a:xfrm>
          <a:prstGeom prst="rect">
            <a:avLst/>
          </a:prstGeom>
          <a:solidFill>
            <a:srgbClr val="9A0E2C"/>
          </a:solidFill>
          <a:ln w="38100">
            <a:solidFill>
              <a:schemeClr val="tx1"/>
            </a:solidFill>
            <a:miter lim="800000"/>
            <a:headEnd/>
            <a:tailEnd/>
          </a:ln>
        </p:spPr>
        <p:txBody>
          <a:bodyPr wrap="none" lIns="96010" tIns="48006" rIns="96010" bIns="48006"/>
          <a:lstStyle/>
          <a:p>
            <a:pPr indent="457200"/>
            <a:r>
              <a:rPr lang="en-US" sz="6600" b="1" dirty="0">
                <a:solidFill>
                  <a:srgbClr val="FBF5CD"/>
                </a:solidFill>
                <a:latin typeface="+mj-lt"/>
              </a:rPr>
              <a:t>Conclusion</a:t>
            </a:r>
          </a:p>
        </p:txBody>
      </p:sp>
      <p:sp>
        <p:nvSpPr>
          <p:cNvPr id="135" name="Rectangle 25"/>
          <p:cNvSpPr>
            <a:spLocks noChangeArrowheads="1"/>
          </p:cNvSpPr>
          <p:nvPr/>
        </p:nvSpPr>
        <p:spPr bwMode="auto">
          <a:xfrm>
            <a:off x="17207211" y="26567857"/>
            <a:ext cx="15389314" cy="3120774"/>
          </a:xfrm>
          <a:prstGeom prst="rect">
            <a:avLst/>
          </a:prstGeom>
          <a:solidFill>
            <a:srgbClr val="F8DBA6"/>
          </a:solidFill>
          <a:ln w="38100">
            <a:solidFill>
              <a:schemeClr val="tx1"/>
            </a:solidFill>
            <a:miter lim="800000"/>
            <a:headEnd/>
            <a:tailEnd/>
          </a:ln>
        </p:spPr>
        <p:txBody>
          <a:bodyPr lIns="274320" tIns="180000" rIns="274320" bIns="180000"/>
          <a:lstStyle/>
          <a:p>
            <a:pPr algn="just">
              <a:spcBef>
                <a:spcPts val="1200"/>
              </a:spcBef>
              <a:defRPr/>
            </a:pPr>
            <a:r>
              <a:rPr lang="en-US" sz="3400" smtClean="0"/>
              <a:t>This system represents a new use of the cloud for finding the study with the structure set most similar to a given set. The decrease in computation time was significant when compared to similarity computations performed solely on the local computer. As contour comparison is lengthy and was only used for proof-of-concept, in the future raw anatomical data will be compared.</a:t>
            </a:r>
            <a:endParaRPr lang="en-CA" sz="3400" dirty="0" smtClean="0"/>
          </a:p>
        </p:txBody>
      </p:sp>
      <p:sp>
        <p:nvSpPr>
          <p:cNvPr id="136" name="Rectangle 9"/>
          <p:cNvSpPr>
            <a:spLocks noChangeArrowheads="1"/>
          </p:cNvSpPr>
          <p:nvPr/>
        </p:nvSpPr>
        <p:spPr bwMode="auto">
          <a:xfrm>
            <a:off x="16668006" y="30107573"/>
            <a:ext cx="15928520" cy="3546731"/>
          </a:xfrm>
          <a:prstGeom prst="rect">
            <a:avLst/>
          </a:prstGeom>
          <a:solidFill>
            <a:srgbClr val="9A0E2C"/>
          </a:solidFill>
          <a:ln w="38100">
            <a:solidFill>
              <a:schemeClr val="tx1"/>
            </a:solidFill>
            <a:miter lim="800000"/>
            <a:headEnd/>
            <a:tailEnd/>
          </a:ln>
        </p:spPr>
        <p:txBody>
          <a:bodyPr wrap="none" lIns="96010" tIns="48006" rIns="96010" bIns="48006"/>
          <a:lstStyle/>
          <a:p>
            <a:pPr indent="457200"/>
            <a:r>
              <a:rPr lang="en-US" sz="6600" b="1" smtClean="0">
                <a:solidFill>
                  <a:srgbClr val="FBF5CD"/>
                </a:solidFill>
                <a:latin typeface="+mj-lt"/>
              </a:rPr>
              <a:t>Acknowledgements</a:t>
            </a:r>
            <a:endParaRPr lang="en-US" sz="6600" b="1" dirty="0">
              <a:solidFill>
                <a:srgbClr val="FBF5CD"/>
              </a:solidFill>
              <a:latin typeface="+mj-lt"/>
            </a:endParaRPr>
          </a:p>
        </p:txBody>
      </p:sp>
      <p:sp>
        <p:nvSpPr>
          <p:cNvPr id="137" name="Rectangle 25"/>
          <p:cNvSpPr>
            <a:spLocks noChangeArrowheads="1"/>
          </p:cNvSpPr>
          <p:nvPr/>
        </p:nvSpPr>
        <p:spPr bwMode="auto">
          <a:xfrm>
            <a:off x="17207212" y="31300006"/>
            <a:ext cx="15389314" cy="2354298"/>
          </a:xfrm>
          <a:prstGeom prst="rect">
            <a:avLst/>
          </a:prstGeom>
          <a:solidFill>
            <a:srgbClr val="F8DBA6"/>
          </a:solidFill>
          <a:ln w="38100">
            <a:solidFill>
              <a:schemeClr val="tx1"/>
            </a:solidFill>
            <a:miter lim="800000"/>
            <a:headEnd/>
            <a:tailEnd/>
          </a:ln>
        </p:spPr>
        <p:txBody>
          <a:bodyPr lIns="288000" tIns="180000" rIns="288000" bIns="180000"/>
          <a:lstStyle/>
          <a:p>
            <a:pPr algn="just">
              <a:spcBef>
                <a:spcPts val="1200"/>
              </a:spcBef>
              <a:defRPr/>
            </a:pPr>
            <a:r>
              <a:rPr lang="en-US" sz="3400" dirty="0"/>
              <a:t>This work was co-funded as an Applied Cancer Research Unit of Cancer Care Ontario with funds provided by the Ontario Ministry of Health and Long-Term </a:t>
            </a:r>
            <a:r>
              <a:rPr lang="en-US" sz="3400" dirty="0" smtClean="0"/>
              <a:t>Care</a:t>
            </a:r>
            <a:r>
              <a:rPr lang="en-CA" sz="3400" dirty="0" smtClean="0"/>
              <a:t>. </a:t>
            </a:r>
            <a:r>
              <a:rPr lang="en-US" sz="3400" dirty="0" smtClean="0"/>
              <a:t>Gabor Fichtinger </a:t>
            </a:r>
            <a:r>
              <a:rPr lang="en-US" sz="3400" dirty="0"/>
              <a:t>was funded as a Cancer Ontario Research Chair.</a:t>
            </a:r>
            <a:endParaRPr lang="en-CA" sz="3400" dirty="0" smtClean="0"/>
          </a:p>
        </p:txBody>
      </p:sp>
      <p:pic>
        <p:nvPicPr>
          <p:cNvPr id="1026" name="Picture 2" descr="S:\data\lab.logos\Cco\LogoCco.em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028947" y="37477050"/>
            <a:ext cx="4392488" cy="240594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1" name="Chart 40"/>
          <p:cNvGraphicFramePr/>
          <p:nvPr>
            <p:extLst>
              <p:ext uri="{D42A27DB-BD31-4B8C-83A1-F6EECF244321}">
                <p14:modId xmlns:p14="http://schemas.microsoft.com/office/powerpoint/2010/main" val="305501387"/>
              </p:ext>
            </p:extLst>
          </p:nvPr>
        </p:nvGraphicFramePr>
        <p:xfrm>
          <a:off x="17610526" y="13599170"/>
          <a:ext cx="14848022" cy="8643605"/>
        </p:xfrm>
        <a:graphic>
          <a:graphicData uri="http://schemas.openxmlformats.org/drawingml/2006/chart">
            <c:chart xmlns:c="http://schemas.openxmlformats.org/drawingml/2006/chart" xmlns:r="http://schemas.openxmlformats.org/officeDocument/2006/relationships" r:id="rId7"/>
          </a:graphicData>
        </a:graphic>
      </p:graphicFrame>
      <p:sp>
        <p:nvSpPr>
          <p:cNvPr id="42" name="TextBox 41"/>
          <p:cNvSpPr txBox="1"/>
          <p:nvPr/>
        </p:nvSpPr>
        <p:spPr>
          <a:xfrm>
            <a:off x="17611328" y="22386791"/>
            <a:ext cx="14511256" cy="2554545"/>
          </a:xfrm>
          <a:prstGeom prst="rect">
            <a:avLst/>
          </a:prstGeom>
          <a:noFill/>
        </p:spPr>
        <p:txBody>
          <a:bodyPr wrap="square" rtlCol="0">
            <a:spAutoFit/>
          </a:bodyPr>
          <a:lstStyle/>
          <a:p>
            <a:pPr algn="just"/>
            <a:r>
              <a:rPr lang="en-CA" sz="3200" b="1" dirty="0"/>
              <a:t>Figure 2</a:t>
            </a:r>
            <a:r>
              <a:rPr lang="en-CA" sz="3200" b="1" dirty="0" smtClean="0"/>
              <a:t>.</a:t>
            </a:r>
            <a:r>
              <a:rPr lang="en-CA" sz="3200" dirty="0" smtClean="0"/>
              <a:t> Length of time for treatment plan selection on different setup configurations. “Local automated” is the local computer using an automated workflow for computing the similarity, and “local manual” means manually performing the comparison using the SlicerRT graphical user </a:t>
            </a:r>
            <a:r>
              <a:rPr lang="en-CA" sz="3200" dirty="0"/>
              <a:t>interface on the local </a:t>
            </a:r>
            <a:r>
              <a:rPr lang="en-CA" sz="3200" dirty="0" smtClean="0"/>
              <a:t>computer.</a:t>
            </a:r>
            <a:endParaRPr lang="en-CA" sz="3200" dirty="0"/>
          </a:p>
        </p:txBody>
      </p:sp>
      <p:sp>
        <p:nvSpPr>
          <p:cNvPr id="46" name="Rectangle 9"/>
          <p:cNvSpPr>
            <a:spLocks noChangeArrowheads="1"/>
          </p:cNvSpPr>
          <p:nvPr/>
        </p:nvSpPr>
        <p:spPr bwMode="auto">
          <a:xfrm>
            <a:off x="16668006" y="34112314"/>
            <a:ext cx="15935738" cy="2952166"/>
          </a:xfrm>
          <a:prstGeom prst="rect">
            <a:avLst/>
          </a:prstGeom>
          <a:solidFill>
            <a:srgbClr val="9A0E2C"/>
          </a:solidFill>
          <a:ln w="38100">
            <a:solidFill>
              <a:schemeClr val="tx1"/>
            </a:solidFill>
            <a:miter lim="800000"/>
            <a:headEnd/>
            <a:tailEnd/>
          </a:ln>
        </p:spPr>
        <p:txBody>
          <a:bodyPr wrap="none" lIns="96010" tIns="48006" rIns="96010" bIns="48006"/>
          <a:lstStyle/>
          <a:p>
            <a:pPr indent="457200"/>
            <a:r>
              <a:rPr lang="en-US" sz="6600" b="1" dirty="0" smtClean="0">
                <a:solidFill>
                  <a:srgbClr val="FBF5CD"/>
                </a:solidFill>
                <a:latin typeface="+mj-lt"/>
              </a:rPr>
              <a:t>References</a:t>
            </a:r>
            <a:endParaRPr lang="en-US" sz="6600" b="1" dirty="0">
              <a:solidFill>
                <a:srgbClr val="FBF5CD"/>
              </a:solidFill>
              <a:latin typeface="+mj-lt"/>
            </a:endParaRPr>
          </a:p>
        </p:txBody>
      </p:sp>
      <p:sp>
        <p:nvSpPr>
          <p:cNvPr id="47" name="Rectangle 25"/>
          <p:cNvSpPr>
            <a:spLocks noChangeArrowheads="1"/>
          </p:cNvSpPr>
          <p:nvPr/>
        </p:nvSpPr>
        <p:spPr bwMode="auto">
          <a:xfrm>
            <a:off x="17221367" y="35284021"/>
            <a:ext cx="15382377" cy="1780459"/>
          </a:xfrm>
          <a:prstGeom prst="rect">
            <a:avLst/>
          </a:prstGeom>
          <a:solidFill>
            <a:srgbClr val="F8DBA6"/>
          </a:solidFill>
          <a:ln w="38100">
            <a:solidFill>
              <a:schemeClr val="tx1"/>
            </a:solidFill>
            <a:miter lim="800000"/>
            <a:headEnd/>
            <a:tailEnd/>
          </a:ln>
        </p:spPr>
        <p:txBody>
          <a:bodyPr lIns="288000" tIns="180000" rIns="288000" bIns="180000"/>
          <a:lstStyle/>
          <a:p>
            <a:pPr algn="just">
              <a:spcBef>
                <a:spcPts val="1200"/>
              </a:spcBef>
              <a:defRPr/>
            </a:pPr>
            <a:r>
              <a:rPr lang="en-US" sz="3400" dirty="0"/>
              <a:t>[1] C. Pinter, A. Lasso, A. Wang, D. Jaffray, and G. Fichtinger, "SlicerRT: Radiation therapy research toolkit for 3D Slicer", Med. Phys. 39(10), 6332/7 (2012).</a:t>
            </a:r>
            <a:endParaRPr lang="en-CA" sz="3400" dirty="0" smtClean="0"/>
          </a:p>
        </p:txBody>
      </p:sp>
      <p:sp>
        <p:nvSpPr>
          <p:cNvPr id="30" name="TextBox 29"/>
          <p:cNvSpPr txBox="1"/>
          <p:nvPr/>
        </p:nvSpPr>
        <p:spPr>
          <a:xfrm>
            <a:off x="1445532" y="37686752"/>
            <a:ext cx="14449822" cy="1077218"/>
          </a:xfrm>
          <a:prstGeom prst="rect">
            <a:avLst/>
          </a:prstGeom>
          <a:noFill/>
        </p:spPr>
        <p:txBody>
          <a:bodyPr wrap="square" rtlCol="0">
            <a:spAutoFit/>
          </a:bodyPr>
          <a:lstStyle/>
          <a:p>
            <a:pPr algn="just"/>
            <a:r>
              <a:rPr lang="en-CA" sz="3200" b="1" dirty="0"/>
              <a:t>Figure </a:t>
            </a:r>
            <a:r>
              <a:rPr lang="en-CA" sz="3200" b="1" dirty="0" smtClean="0"/>
              <a:t>1. </a:t>
            </a:r>
            <a:r>
              <a:rPr lang="en-CA" sz="3200" dirty="0" smtClean="0"/>
              <a:t>One of the simulated radiation treatment studies, consisting of a CT scan and structure set.</a:t>
            </a:r>
            <a:endParaRPr lang="en-CA" sz="3200" dirty="0"/>
          </a:p>
        </p:txBody>
      </p:sp>
      <p:pic>
        <p:nvPicPr>
          <p:cNvPr id="1027" name="Picture 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28537" y="28957281"/>
            <a:ext cx="14741809" cy="85134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86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15202</TotalTime>
  <Words>653</Words>
  <Application>Microsoft Office PowerPoint</Application>
  <PresentationFormat>Custom</PresentationFormat>
  <Paragraphs>39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Bookman</vt:lpstr>
      <vt:lpstr>Default Design</vt:lpstr>
      <vt:lpstr>PowerPoint Presentation</vt:lpstr>
    </vt:vector>
  </TitlesOfParts>
  <Company>Queen's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School of Computing</dc:creator>
  <cp:lastModifiedBy>Jennifer Andrea</cp:lastModifiedBy>
  <cp:revision>406</cp:revision>
  <dcterms:created xsi:type="dcterms:W3CDTF">2004-06-15T16:27:29Z</dcterms:created>
  <dcterms:modified xsi:type="dcterms:W3CDTF">2015-03-19T18:16:17Z</dcterms:modified>
</cp:coreProperties>
</file>