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32918400" cy="4023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80050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60101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40151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20201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400251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80302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60352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40402" algn="l" defTabSz="960101" rtl="0" eaLnBrk="1" latinLnBrk="0" hangingPunct="1">
      <a:defRPr sz="9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191">
          <p15:clr>
            <a:srgbClr val="A4A3A4"/>
          </p15:clr>
        </p15:guide>
        <p15:guide id="2" orient="horz" pos="25091">
          <p15:clr>
            <a:srgbClr val="A4A3A4"/>
          </p15:clr>
        </p15:guide>
        <p15:guide id="3" orient="horz" pos="17975">
          <p15:clr>
            <a:srgbClr val="A4A3A4"/>
          </p15:clr>
        </p15:guide>
        <p15:guide id="4" orient="horz" pos="7483">
          <p15:clr>
            <a:srgbClr val="A4A3A4"/>
          </p15:clr>
        </p15:guide>
        <p15:guide id="5" orient="horz" pos="4062">
          <p15:clr>
            <a:srgbClr val="A4A3A4"/>
          </p15:clr>
        </p15:guide>
        <p15:guide id="6" orient="horz" pos="23335">
          <p15:clr>
            <a:srgbClr val="A4A3A4"/>
          </p15:clr>
        </p15:guide>
        <p15:guide id="7" orient="horz" pos="20484">
          <p15:clr>
            <a:srgbClr val="A4A3A4"/>
          </p15:clr>
        </p15:guide>
        <p15:guide id="8" pos="10259">
          <p15:clr>
            <a:srgbClr val="A4A3A4"/>
          </p15:clr>
        </p15:guide>
        <p15:guide id="9" pos="225">
          <p15:clr>
            <a:srgbClr val="A4A3A4"/>
          </p15:clr>
        </p15:guide>
        <p15:guide id="10" pos="20511">
          <p15:clr>
            <a:srgbClr val="A4A3A4"/>
          </p15:clr>
        </p15:guide>
        <p15:guide id="11" pos="10478">
          <p15:clr>
            <a:srgbClr val="A4A3A4"/>
          </p15:clr>
        </p15:guide>
        <p15:guide id="12" pos="663">
          <p15:clr>
            <a:srgbClr val="A4A3A4"/>
          </p15:clr>
        </p15:guide>
        <p15:guide id="13" pos="10931">
          <p15:clr>
            <a:srgbClr val="A4A3A4"/>
          </p15:clr>
        </p15:guide>
        <p15:guide id="14" pos="156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E9BB"/>
    <a:srgbClr val="F8DBA6"/>
    <a:srgbClr val="9A0E2C"/>
    <a:srgbClr val="FBF5CD"/>
    <a:srgbClr val="B91137"/>
    <a:srgbClr val="FFFFC8"/>
    <a:srgbClr val="E0D6AE"/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916" autoAdjust="0"/>
    <p:restoredTop sz="99600" autoAdjust="0"/>
  </p:normalViewPr>
  <p:slideViewPr>
    <p:cSldViewPr showGuides="1">
      <p:cViewPr>
        <p:scale>
          <a:sx n="66" d="100"/>
          <a:sy n="66" d="100"/>
        </p:scale>
        <p:origin x="-210" y="-8280"/>
      </p:cViewPr>
      <p:guideLst>
        <p:guide orient="horz" pos="24191"/>
        <p:guide orient="horz" pos="25091"/>
        <p:guide orient="horz" pos="17975"/>
        <p:guide orient="horz" pos="7483"/>
        <p:guide orient="horz" pos="4062"/>
        <p:guide orient="horz" pos="23335"/>
        <p:guide orient="horz" pos="20484"/>
        <p:guide pos="10259"/>
        <p:guide pos="225"/>
        <p:guide pos="20511"/>
        <p:guide pos="10478"/>
        <p:guide pos="663"/>
        <p:guide pos="10931"/>
        <p:guide pos="156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27238" y="685800"/>
            <a:ext cx="2803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22CCDE-59C2-448A-85CF-0372B8119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0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800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601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4401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9202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400251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0302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0352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0402" algn="l" defTabSz="9601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5E59E-5279-4062-840F-93774A07B537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7238" y="685800"/>
            <a:ext cx="2803525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4" y="12498110"/>
            <a:ext cx="27981276" cy="86239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7" y="22798465"/>
            <a:ext cx="23044151" cy="10283071"/>
          </a:xfrm>
        </p:spPr>
        <p:txBody>
          <a:bodyPr/>
          <a:lstStyle>
            <a:lvl1pPr marL="0" indent="0" algn="ctr">
              <a:buNone/>
              <a:defRPr/>
            </a:lvl1pPr>
            <a:lvl2pPr marL="480050" indent="0" algn="ctr">
              <a:buNone/>
              <a:defRPr/>
            </a:lvl2pPr>
            <a:lvl3pPr marL="960101" indent="0" algn="ctr">
              <a:buNone/>
              <a:defRPr/>
            </a:lvl3pPr>
            <a:lvl4pPr marL="1440151" indent="0" algn="ctr">
              <a:buNone/>
              <a:defRPr/>
            </a:lvl4pPr>
            <a:lvl5pPr marL="1920201" indent="0" algn="ctr">
              <a:buNone/>
              <a:defRPr/>
            </a:lvl5pPr>
            <a:lvl6pPr marL="2400251" indent="0" algn="ctr">
              <a:buNone/>
              <a:defRPr/>
            </a:lvl6pPr>
            <a:lvl7pPr marL="2880302" indent="0" algn="ctr">
              <a:buNone/>
              <a:defRPr/>
            </a:lvl7pPr>
            <a:lvl8pPr marL="3360352" indent="0" algn="ctr">
              <a:buNone/>
              <a:defRPr/>
            </a:lvl8pPr>
            <a:lvl9pPr marL="38404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C09E-9965-44E9-AAAC-E108A8AE5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3C2AC-EAE4-4755-BFC7-5A4A6F5B9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7" y="1610155"/>
            <a:ext cx="7405688" cy="343316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41" y="1610155"/>
            <a:ext cx="22067837" cy="343316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5004-1D4B-428A-9015-7847BC228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49B8-4EE5-41EE-8593-2DEE396F3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5853145"/>
            <a:ext cx="27981276" cy="7991704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7052043"/>
            <a:ext cx="27981276" cy="8801100"/>
          </a:xfrm>
        </p:spPr>
        <p:txBody>
          <a:bodyPr anchor="b"/>
          <a:lstStyle>
            <a:lvl1pPr marL="0" indent="0">
              <a:buNone/>
              <a:defRPr sz="2100"/>
            </a:lvl1pPr>
            <a:lvl2pPr marL="480050" indent="0">
              <a:buNone/>
              <a:defRPr sz="1900"/>
            </a:lvl2pPr>
            <a:lvl3pPr marL="960101" indent="0">
              <a:buNone/>
              <a:defRPr sz="1700"/>
            </a:lvl3pPr>
            <a:lvl4pPr marL="1440151" indent="0">
              <a:buNone/>
              <a:defRPr sz="1400"/>
            </a:lvl4pPr>
            <a:lvl5pPr marL="1920201" indent="0">
              <a:buNone/>
              <a:defRPr sz="1400"/>
            </a:lvl5pPr>
            <a:lvl6pPr marL="2400251" indent="0">
              <a:buNone/>
              <a:defRPr sz="1400"/>
            </a:lvl6pPr>
            <a:lvl7pPr marL="2880302" indent="0">
              <a:buNone/>
              <a:defRPr sz="1400"/>
            </a:lvl7pPr>
            <a:lvl8pPr marL="3360352" indent="0">
              <a:buNone/>
              <a:defRPr sz="1400"/>
            </a:lvl8pPr>
            <a:lvl9pPr marL="384040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0776-78D1-49A3-AF5F-0C61E4F75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9387266"/>
            <a:ext cx="14736762" cy="2655452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2" y="9387266"/>
            <a:ext cx="14736764" cy="2655452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FA665-C175-40FF-A0FF-A63E1DB39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40" y="1611591"/>
            <a:ext cx="29625924" cy="670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9" y="9005613"/>
            <a:ext cx="14544675" cy="375317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0050" indent="0">
              <a:buNone/>
              <a:defRPr sz="2100" b="1"/>
            </a:lvl2pPr>
            <a:lvl3pPr marL="960101" indent="0">
              <a:buNone/>
              <a:defRPr sz="1900" b="1"/>
            </a:lvl3pPr>
            <a:lvl4pPr marL="1440151" indent="0">
              <a:buNone/>
              <a:defRPr sz="1700" b="1"/>
            </a:lvl4pPr>
            <a:lvl5pPr marL="1920201" indent="0">
              <a:buNone/>
              <a:defRPr sz="1700" b="1"/>
            </a:lvl5pPr>
            <a:lvl6pPr marL="2400251" indent="0">
              <a:buNone/>
              <a:defRPr sz="1700" b="1"/>
            </a:lvl6pPr>
            <a:lvl7pPr marL="2880302" indent="0">
              <a:buNone/>
              <a:defRPr sz="1700" b="1"/>
            </a:lvl7pPr>
            <a:lvl8pPr marL="3360352" indent="0">
              <a:buNone/>
              <a:defRPr sz="1700" b="1"/>
            </a:lvl8pPr>
            <a:lvl9pPr marL="384040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9" y="12758788"/>
            <a:ext cx="14544675" cy="2318155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7" y="9005613"/>
            <a:ext cx="14549438" cy="375317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0050" indent="0">
              <a:buNone/>
              <a:defRPr sz="2100" b="1"/>
            </a:lvl2pPr>
            <a:lvl3pPr marL="960101" indent="0">
              <a:buNone/>
              <a:defRPr sz="1900" b="1"/>
            </a:lvl3pPr>
            <a:lvl4pPr marL="1440151" indent="0">
              <a:buNone/>
              <a:defRPr sz="1700" b="1"/>
            </a:lvl4pPr>
            <a:lvl5pPr marL="1920201" indent="0">
              <a:buNone/>
              <a:defRPr sz="1700" b="1"/>
            </a:lvl5pPr>
            <a:lvl6pPr marL="2400251" indent="0">
              <a:buNone/>
              <a:defRPr sz="1700" b="1"/>
            </a:lvl6pPr>
            <a:lvl7pPr marL="2880302" indent="0">
              <a:buNone/>
              <a:defRPr sz="1700" b="1"/>
            </a:lvl7pPr>
            <a:lvl8pPr marL="3360352" indent="0">
              <a:buNone/>
              <a:defRPr sz="1700" b="1"/>
            </a:lvl8pPr>
            <a:lvl9pPr marL="384040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7" y="12758788"/>
            <a:ext cx="14549438" cy="2318155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77A5-2386-4F20-87CD-B55B3F303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D9AF-78D0-4149-9547-7D0B0471E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E7A9-86B6-4E51-B75D-937A5C4C6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9" y="1601512"/>
            <a:ext cx="10829925" cy="68179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4" y="1601512"/>
            <a:ext cx="18402300" cy="3433883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9" y="8419449"/>
            <a:ext cx="10829925" cy="27520900"/>
          </a:xfrm>
        </p:spPr>
        <p:txBody>
          <a:bodyPr/>
          <a:lstStyle>
            <a:lvl1pPr marL="0" indent="0">
              <a:buNone/>
              <a:defRPr sz="1400"/>
            </a:lvl1pPr>
            <a:lvl2pPr marL="480050" indent="0">
              <a:buNone/>
              <a:defRPr sz="1300"/>
            </a:lvl2pPr>
            <a:lvl3pPr marL="960101" indent="0">
              <a:buNone/>
              <a:defRPr sz="1000"/>
            </a:lvl3pPr>
            <a:lvl4pPr marL="1440151" indent="0">
              <a:buNone/>
              <a:defRPr sz="1000"/>
            </a:lvl4pPr>
            <a:lvl5pPr marL="1920201" indent="0">
              <a:buNone/>
              <a:defRPr sz="1000"/>
            </a:lvl5pPr>
            <a:lvl6pPr marL="2400251" indent="0">
              <a:buNone/>
              <a:defRPr sz="1000"/>
            </a:lvl6pPr>
            <a:lvl7pPr marL="2880302" indent="0">
              <a:buNone/>
              <a:defRPr sz="1000"/>
            </a:lvl7pPr>
            <a:lvl8pPr marL="3360352" indent="0">
              <a:buNone/>
              <a:defRPr sz="1000"/>
            </a:lvl8pPr>
            <a:lvl9pPr marL="384040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A955F-F93D-4CC7-BA13-854B2D349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1" y="28163233"/>
            <a:ext cx="19751676" cy="332543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1" y="3594756"/>
            <a:ext cx="19751676" cy="24140736"/>
          </a:xfrm>
        </p:spPr>
        <p:txBody>
          <a:bodyPr/>
          <a:lstStyle>
            <a:lvl1pPr marL="0" indent="0">
              <a:buNone/>
              <a:defRPr sz="3400"/>
            </a:lvl1pPr>
            <a:lvl2pPr marL="480050" indent="0">
              <a:buNone/>
              <a:defRPr sz="3000"/>
            </a:lvl2pPr>
            <a:lvl3pPr marL="960101" indent="0">
              <a:buNone/>
              <a:defRPr sz="2600"/>
            </a:lvl3pPr>
            <a:lvl4pPr marL="1440151" indent="0">
              <a:buNone/>
              <a:defRPr sz="2100"/>
            </a:lvl4pPr>
            <a:lvl5pPr marL="1920201" indent="0">
              <a:buNone/>
              <a:defRPr sz="2100"/>
            </a:lvl5pPr>
            <a:lvl6pPr marL="2400251" indent="0">
              <a:buNone/>
              <a:defRPr sz="2100"/>
            </a:lvl6pPr>
            <a:lvl7pPr marL="2880302" indent="0">
              <a:buNone/>
              <a:defRPr sz="2100"/>
            </a:lvl7pPr>
            <a:lvl8pPr marL="3360352" indent="0">
              <a:buNone/>
              <a:defRPr sz="2100"/>
            </a:lvl8pPr>
            <a:lvl9pPr marL="3840402" indent="0">
              <a:buNone/>
              <a:defRPr sz="21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1" y="31488671"/>
            <a:ext cx="19751676" cy="4720995"/>
          </a:xfrm>
        </p:spPr>
        <p:txBody>
          <a:bodyPr/>
          <a:lstStyle>
            <a:lvl1pPr marL="0" indent="0">
              <a:buNone/>
              <a:defRPr sz="1400"/>
            </a:lvl1pPr>
            <a:lvl2pPr marL="480050" indent="0">
              <a:buNone/>
              <a:defRPr sz="1300"/>
            </a:lvl2pPr>
            <a:lvl3pPr marL="960101" indent="0">
              <a:buNone/>
              <a:defRPr sz="1000"/>
            </a:lvl3pPr>
            <a:lvl4pPr marL="1440151" indent="0">
              <a:buNone/>
              <a:defRPr sz="1000"/>
            </a:lvl4pPr>
            <a:lvl5pPr marL="1920201" indent="0">
              <a:buNone/>
              <a:defRPr sz="1000"/>
            </a:lvl5pPr>
            <a:lvl6pPr marL="2400251" indent="0">
              <a:buNone/>
              <a:defRPr sz="1000"/>
            </a:lvl6pPr>
            <a:lvl7pPr marL="2880302" indent="0">
              <a:buNone/>
              <a:defRPr sz="1000"/>
            </a:lvl7pPr>
            <a:lvl8pPr marL="3360352" indent="0">
              <a:buNone/>
              <a:defRPr sz="1000"/>
            </a:lvl8pPr>
            <a:lvl9pPr marL="384040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8BB7-8200-4A11-A3CD-21C97DBA65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920" y="1609655"/>
            <a:ext cx="2962656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0849" tIns="230424" rIns="460849" bIns="2304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920" y="9387842"/>
            <a:ext cx="29626560" cy="265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920" y="36640205"/>
            <a:ext cx="768096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>
            <a:lvl1pPr>
              <a:defRPr sz="7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120" y="36640205"/>
            <a:ext cx="1042416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>
            <a:lvl1pPr algn="ctr">
              <a:defRPr sz="7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520" y="36640205"/>
            <a:ext cx="768096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60849" tIns="230424" rIns="460849" bIns="230424" numCol="1" anchor="t" anchorCtr="0" compatLnSpc="1">
            <a:prstTxWarp prst="textNoShape">
              <a:avLst/>
            </a:prstTxWarp>
          </a:bodyPr>
          <a:lstStyle>
            <a:lvl1pPr algn="r">
              <a:defRPr sz="7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EAA68B-5EE7-4063-A8F8-DD4A1B7EC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2pPr>
      <a:lvl3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3pPr>
      <a:lvl4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4pPr>
      <a:lvl5pPr algn="ctr" defTabSz="4608817" rtl="0" eaLnBrk="0" fontAlgn="base" hangingPunct="0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5pPr>
      <a:lvl6pPr marL="480050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6pPr>
      <a:lvl7pPr marL="960101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7pPr>
      <a:lvl8pPr marL="1440151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8pPr>
      <a:lvl9pPr marL="1920201" algn="ctr" defTabSz="4608817" rtl="0" fontAlgn="base">
        <a:spcBef>
          <a:spcPct val="0"/>
        </a:spcBef>
        <a:spcAft>
          <a:spcPct val="0"/>
        </a:spcAft>
        <a:defRPr sz="22200">
          <a:solidFill>
            <a:schemeClr val="tx2"/>
          </a:solidFill>
          <a:latin typeface="Arial" charset="0"/>
        </a:defRPr>
      </a:lvl9pPr>
    </p:titleStyle>
    <p:bodyStyle>
      <a:lvl1pPr marL="1728516" indent="-1728516" algn="l" defTabSz="4608817" rtl="0" eaLnBrk="0" fontAlgn="base" hangingPunct="0">
        <a:spcBef>
          <a:spcPct val="20000"/>
        </a:spcBef>
        <a:spcAft>
          <a:spcPct val="0"/>
        </a:spcAft>
        <a:buChar char="•"/>
        <a:defRPr sz="16200">
          <a:solidFill>
            <a:schemeClr val="tx1"/>
          </a:solidFill>
          <a:latin typeface="+mn-lt"/>
          <a:ea typeface="+mn-ea"/>
          <a:cs typeface="+mn-cs"/>
        </a:defRPr>
      </a:lvl1pPr>
      <a:lvl2pPr marL="3743726" indent="-1440151" algn="l" defTabSz="4608817" rtl="0" eaLnBrk="0" fontAlgn="base" hangingPunct="0">
        <a:spcBef>
          <a:spcPct val="20000"/>
        </a:spcBef>
        <a:spcAft>
          <a:spcPct val="0"/>
        </a:spcAft>
        <a:buChar char="–"/>
        <a:defRPr sz="14100">
          <a:solidFill>
            <a:schemeClr val="tx1"/>
          </a:solidFill>
          <a:latin typeface="+mn-lt"/>
        </a:defRPr>
      </a:lvl2pPr>
      <a:lvl3pPr marL="5760603" indent="-1151788" algn="l" defTabSz="4608817" rtl="0" eaLnBrk="0" fontAlgn="base" hangingPunct="0">
        <a:spcBef>
          <a:spcPct val="20000"/>
        </a:spcBef>
        <a:spcAft>
          <a:spcPct val="0"/>
        </a:spcAft>
        <a:buChar char="•"/>
        <a:defRPr sz="12100">
          <a:solidFill>
            <a:schemeClr val="tx1"/>
          </a:solidFill>
          <a:latin typeface="+mn-lt"/>
        </a:defRPr>
      </a:lvl3pPr>
      <a:lvl4pPr marL="8064178" indent="-1151788" algn="l" defTabSz="4608817" rtl="0" eaLnBrk="0" fontAlgn="base" hangingPunct="0">
        <a:spcBef>
          <a:spcPct val="20000"/>
        </a:spcBef>
        <a:spcAft>
          <a:spcPct val="0"/>
        </a:spcAft>
        <a:buChar char="–"/>
        <a:defRPr sz="10100">
          <a:solidFill>
            <a:schemeClr val="tx1"/>
          </a:solidFill>
          <a:latin typeface="+mn-lt"/>
        </a:defRPr>
      </a:lvl4pPr>
      <a:lvl5pPr marL="10369421" indent="-1151788" algn="l" defTabSz="4608817" rtl="0" eaLnBrk="0" fontAlgn="base" hangingPunct="0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5pPr>
      <a:lvl6pPr marL="10849471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6pPr>
      <a:lvl7pPr marL="11329521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7pPr>
      <a:lvl8pPr marL="11809572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8pPr>
      <a:lvl9pPr marL="12289622" indent="-1151788" algn="l" defTabSz="4608817" rtl="0" fontAlgn="base">
        <a:spcBef>
          <a:spcPct val="20000"/>
        </a:spcBef>
        <a:spcAft>
          <a:spcPct val="0"/>
        </a:spcAft>
        <a:buChar char="»"/>
        <a:defRPr sz="10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50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0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5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0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251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02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352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02" algn="l" defTabSz="9601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44016"/>
            <a:ext cx="32906970" cy="40233600"/>
          </a:xfrm>
          <a:prstGeom prst="rect">
            <a:avLst/>
          </a:prstGeom>
          <a:solidFill>
            <a:srgbClr val="FBF5C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6010" tIns="48006" rIns="96010" bIns="48006" anchor="ctr"/>
          <a:lstStyle/>
          <a:p>
            <a:pPr algn="ctr" defTabSz="5267219"/>
            <a:endParaRPr lang="en-US" sz="10400" dirty="0">
              <a:latin typeface="Bookman"/>
            </a:endParaRP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57597" y="5430167"/>
            <a:ext cx="15928521" cy="5577622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273050">
              <a:defRPr/>
            </a:pPr>
            <a:r>
              <a:rPr lang="en-US" sz="6000" b="1" dirty="0">
                <a:solidFill>
                  <a:srgbClr val="FBF5CD"/>
                </a:solidFill>
                <a:latin typeface="+mj-lt"/>
              </a:rPr>
              <a:t>Introduction</a:t>
            </a:r>
          </a:p>
        </p:txBody>
      </p:sp>
      <p:sp>
        <p:nvSpPr>
          <p:cNvPr id="2064" name="Rectangle 932"/>
          <p:cNvSpPr>
            <a:spLocks noChangeArrowheads="1"/>
          </p:cNvSpPr>
          <p:nvPr/>
        </p:nvSpPr>
        <p:spPr bwMode="auto">
          <a:xfrm>
            <a:off x="0" y="-740972"/>
            <a:ext cx="193960" cy="14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010" tIns="48006" rIns="96010" bIns="48006" anchor="ctr">
            <a:spAutoFit/>
          </a:bodyPr>
          <a:lstStyle/>
          <a:p>
            <a:endParaRPr lang="en-US" dirty="0"/>
          </a:p>
        </p:txBody>
      </p:sp>
      <p:sp>
        <p:nvSpPr>
          <p:cNvPr id="2065" name="Rectangle 125"/>
          <p:cNvSpPr>
            <a:spLocks noChangeArrowheads="1"/>
          </p:cNvSpPr>
          <p:nvPr/>
        </p:nvSpPr>
        <p:spPr bwMode="auto">
          <a:xfrm>
            <a:off x="0" y="-740972"/>
            <a:ext cx="193960" cy="148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010" tIns="48006" rIns="96010" bIns="48006" anchor="ctr">
            <a:spAutoFit/>
          </a:bodyPr>
          <a:lstStyle/>
          <a:p>
            <a:endParaRPr lang="en-US" dirty="0"/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727017" y="6480626"/>
            <a:ext cx="15552164" cy="4527163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88000" tIns="180000" rIns="288000" bIns="180000"/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2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200" dirty="0"/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2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200" dirty="0"/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2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200" dirty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57598" y="400245"/>
            <a:ext cx="32203209" cy="4699887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 anchor="ctr"/>
          <a:lstStyle/>
          <a:p>
            <a:pPr algn="ctr" defTabSz="4608817"/>
            <a:endParaRPr lang="en-US" dirty="0">
              <a:solidFill>
                <a:srgbClr val="FFFFC8"/>
              </a:solidFill>
            </a:endParaRPr>
          </a:p>
        </p:txBody>
      </p:sp>
      <p:sp>
        <p:nvSpPr>
          <p:cNvPr id="2063" name="TextBox 273"/>
          <p:cNvSpPr txBox="1">
            <a:spLocks noChangeArrowheads="1"/>
          </p:cNvSpPr>
          <p:nvPr/>
        </p:nvSpPr>
        <p:spPr bwMode="auto">
          <a:xfrm>
            <a:off x="727016" y="854660"/>
            <a:ext cx="31433136" cy="1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010" tIns="48006" rIns="96010" bIns="48006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CA" sz="9600" b="1" dirty="0" smtClean="0">
                <a:solidFill>
                  <a:srgbClr val="FBF5CD"/>
                </a:solidFill>
              </a:rPr>
              <a:t>PLUS Model </a:t>
            </a:r>
            <a:r>
              <a:rPr lang="en-CA" sz="9600" b="1" dirty="0" err="1" smtClean="0">
                <a:solidFill>
                  <a:srgbClr val="FBF5CD"/>
                </a:solidFill>
              </a:rPr>
              <a:t>Catalog</a:t>
            </a:r>
            <a:r>
              <a:rPr lang="en-CA" sz="9600" b="1" dirty="0" smtClean="0">
                <a:solidFill>
                  <a:srgbClr val="FBF5CD"/>
                </a:solidFill>
              </a:rPr>
              <a:t>: A library of 3D-printable models</a:t>
            </a:r>
            <a:endParaRPr lang="en-CA" sz="9600" b="1" dirty="0">
              <a:solidFill>
                <a:srgbClr val="FBF5CD"/>
              </a:solidFill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340389" y="11338186"/>
            <a:ext cx="15928521" cy="25742494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263525"/>
            <a:r>
              <a:rPr lang="en-US" sz="6000" b="1" dirty="0">
                <a:solidFill>
                  <a:srgbClr val="FBF5CD"/>
                </a:solidFill>
                <a:latin typeface="+mj-lt"/>
              </a:rPr>
              <a:t>Methods</a:t>
            </a:r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705055" y="12356253"/>
            <a:ext cx="15556918" cy="24724427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180000" rIns="274320" bIns="180000"/>
          <a:lstStyle/>
          <a:p>
            <a:pPr algn="just">
              <a:spcBef>
                <a:spcPts val="1200"/>
              </a:spcBef>
              <a:defRPr/>
            </a:pPr>
            <a:r>
              <a:rPr lang="en-CA" sz="3600" b="1" dirty="0"/>
              <a:t>Creating </a:t>
            </a:r>
            <a:r>
              <a:rPr lang="en-CA" sz="3600" b="1" dirty="0" smtClean="0"/>
              <a:t>models</a:t>
            </a:r>
            <a:endParaRPr lang="en-CA" sz="3600" b="1" dirty="0"/>
          </a:p>
          <a:p>
            <a:pPr marL="571500" indent="-571500" algn="just">
              <a:spcBef>
                <a:spcPts val="1200"/>
              </a:spcBef>
              <a:buFont typeface="Arial"/>
              <a:buChar char="•"/>
              <a:defRPr/>
            </a:pPr>
            <a:r>
              <a:rPr lang="en-CA" sz="3600" dirty="0" smtClean="0"/>
              <a:t>Computer-Aided Design (CAD) software is used to make models of different </a:t>
            </a:r>
            <a:r>
              <a:rPr lang="en-CA" sz="3600" dirty="0" smtClean="0"/>
              <a:t>tools.</a:t>
            </a:r>
            <a:endParaRPr lang="en-CA" sz="3600" dirty="0" smtClean="0"/>
          </a:p>
          <a:p>
            <a:pPr marL="571500" indent="-571500" algn="just">
              <a:spcBef>
                <a:spcPts val="1200"/>
              </a:spcBef>
              <a:buFont typeface="Arial"/>
              <a:buChar char="•"/>
              <a:defRPr/>
            </a:pPr>
            <a:r>
              <a:rPr lang="en-CA" sz="3600" dirty="0" smtClean="0"/>
              <a:t>Models are then printed, tested, and reiterated if </a:t>
            </a:r>
            <a:r>
              <a:rPr lang="en-CA" sz="3600" dirty="0" smtClean="0"/>
              <a:t>necessary.</a:t>
            </a:r>
            <a:endParaRPr lang="en-CA" sz="3600" dirty="0" smtClean="0"/>
          </a:p>
          <a:p>
            <a:pPr algn="just">
              <a:spcBef>
                <a:spcPts val="1200"/>
              </a:spcBef>
              <a:defRPr/>
            </a:pPr>
            <a:endParaRPr lang="en-CA" sz="2000" dirty="0"/>
          </a:p>
          <a:p>
            <a:pPr algn="just">
              <a:spcBef>
                <a:spcPts val="1200"/>
              </a:spcBef>
              <a:defRPr/>
            </a:pPr>
            <a:r>
              <a:rPr lang="en-CA" sz="3600" b="1" dirty="0"/>
              <a:t>Distributing </a:t>
            </a:r>
            <a:r>
              <a:rPr lang="en-CA" sz="3600" b="1" dirty="0" smtClean="0"/>
              <a:t>models</a:t>
            </a:r>
            <a:endParaRPr lang="en-CA" sz="3600" b="1" dirty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STereoLithography </a:t>
            </a:r>
            <a:r>
              <a:rPr lang="en-US" sz="3600" dirty="0"/>
              <a:t>(STL) </a:t>
            </a:r>
            <a:r>
              <a:rPr lang="en-US" sz="3600" dirty="0" smtClean="0"/>
              <a:t>files and any accompanying files </a:t>
            </a:r>
            <a:r>
              <a:rPr lang="en-US" sz="3600" dirty="0"/>
              <a:t>are uploaded to </a:t>
            </a:r>
            <a:r>
              <a:rPr lang="en-US" sz="3600" dirty="0" smtClean="0"/>
              <a:t>the </a:t>
            </a:r>
            <a:r>
              <a:rPr lang="en-US" sz="3600" dirty="0"/>
              <a:t>catalog </a:t>
            </a:r>
            <a:r>
              <a:rPr lang="en-US" sz="3600" dirty="0" smtClean="0"/>
              <a:t>in </a:t>
            </a:r>
            <a:r>
              <a:rPr lang="en-US" sz="3600" dirty="0"/>
              <a:t>the PLUS </a:t>
            </a:r>
            <a:r>
              <a:rPr lang="en-US" sz="3600" dirty="0" smtClean="0"/>
              <a:t>Toolkit.</a:t>
            </a:r>
            <a:endParaRPr lang="en-US" sz="3600" dirty="0" smtClean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Each </a:t>
            </a:r>
            <a:r>
              <a:rPr lang="en-US" sz="3600" dirty="0"/>
              <a:t>file is accompanied by </a:t>
            </a:r>
            <a:r>
              <a:rPr lang="en-US" sz="3600" dirty="0" smtClean="0"/>
              <a:t>a model description and an image that shows the </a:t>
            </a:r>
            <a:r>
              <a:rPr lang="en-US" sz="3600" dirty="0"/>
              <a:t>recommended printing </a:t>
            </a:r>
            <a:r>
              <a:rPr lang="en-US" sz="3600" dirty="0" smtClean="0"/>
              <a:t>orientation.</a:t>
            </a:r>
            <a:endParaRPr lang="en-US" sz="3600" dirty="0" smtClean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The catalog updates with the most recent content on a nightly basis and is displayed in the PLUS Toolkit as a static webpage (Fig. 1</a:t>
            </a:r>
            <a:r>
              <a:rPr lang="en-US" sz="3600" dirty="0" smtClean="0"/>
              <a:t>).</a:t>
            </a:r>
            <a:endParaRPr lang="en-US" sz="3600" dirty="0" smtClean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600" dirty="0" smtClean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600" dirty="0" smtClean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600" dirty="0" smtClean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600" dirty="0" smtClean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600" dirty="0" smtClean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600" dirty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36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/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/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 dirty="0" smtClean="0"/>
              <a:t>Using models</a:t>
            </a:r>
            <a:endParaRPr lang="en-US" sz="3600" b="1" dirty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As with the PLUS Toolkit, the catalog is freely </a:t>
            </a:r>
            <a:r>
              <a:rPr lang="en-US" sz="3600" dirty="0" smtClean="0"/>
              <a:t>accessible.</a:t>
            </a:r>
            <a:endParaRPr lang="en-US" sz="3600" dirty="0" smtClean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The most recent versions of all models are available for use and modification in research and clinical </a:t>
            </a:r>
            <a:r>
              <a:rPr lang="en-US" sz="3600" dirty="0" smtClean="0"/>
              <a:t>applications.</a:t>
            </a:r>
            <a:endParaRPr lang="en-US" sz="3600" dirty="0" smtClean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The models may </a:t>
            </a:r>
            <a:r>
              <a:rPr lang="en-US" sz="3600" dirty="0"/>
              <a:t>be imported </a:t>
            </a:r>
            <a:r>
              <a:rPr lang="en-US" sz="3600" dirty="0" smtClean="0"/>
              <a:t>and displayed in </a:t>
            </a:r>
            <a:r>
              <a:rPr lang="en-US" sz="3600" dirty="0"/>
              <a:t>3D </a:t>
            </a:r>
            <a:r>
              <a:rPr lang="en-US" sz="3600" dirty="0" smtClean="0"/>
              <a:t>Slicer, by using </a:t>
            </a:r>
            <a:r>
              <a:rPr lang="en-US" sz="3600" dirty="0"/>
              <a:t>the PLUS Model Catalog </a:t>
            </a:r>
            <a:r>
              <a:rPr lang="en-US" sz="3600" dirty="0" smtClean="0"/>
              <a:t>within the SlicerIGT extension or by downloading and importing the STL </a:t>
            </a:r>
            <a:r>
              <a:rPr lang="en-US" sz="3600" dirty="0" smtClean="0"/>
              <a:t>file.</a:t>
            </a:r>
            <a:endParaRPr lang="en-US" sz="3600" dirty="0" smtClean="0"/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16654131" y="5430171"/>
            <a:ext cx="15928521" cy="21383373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266700"/>
            <a:r>
              <a:rPr lang="en-US" sz="6000" b="1" dirty="0">
                <a:solidFill>
                  <a:srgbClr val="FBF5CD"/>
                </a:solidFill>
                <a:latin typeface="+mj-lt"/>
              </a:rPr>
              <a:t>Results</a:t>
            </a: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16997582" y="6480627"/>
            <a:ext cx="15606488" cy="20332917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88000" tIns="180000" rIns="288000" bIns="180000"/>
          <a:lstStyle/>
          <a:p>
            <a:pPr marL="571500" indent="-5715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The </a:t>
            </a:r>
            <a:r>
              <a:rPr lang="en-US" sz="3600" dirty="0"/>
              <a:t>PLUS Toolkit is downloaded approximately 1,500 times </a:t>
            </a:r>
            <a:r>
              <a:rPr lang="en-US" sz="3600" dirty="0" smtClean="0"/>
              <a:t>per year, becoming </a:t>
            </a:r>
            <a:r>
              <a:rPr lang="en-US" sz="3600" dirty="0"/>
              <a:t>a widely-used platform in computer-assisted </a:t>
            </a:r>
            <a:r>
              <a:rPr lang="en-US" sz="3600" dirty="0" smtClean="0"/>
              <a:t>interventions.</a:t>
            </a:r>
            <a:endParaRPr lang="en-US" sz="3600" dirty="0" smtClean="0"/>
          </a:p>
          <a:p>
            <a:pPr marL="571500" indent="-5715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PLUS Toolkit has been cited over </a:t>
            </a:r>
            <a:r>
              <a:rPr lang="en-US" sz="3600" dirty="0"/>
              <a:t>70 </a:t>
            </a:r>
            <a:r>
              <a:rPr lang="en-US" sz="3600" dirty="0" smtClean="0"/>
              <a:t>times (Google Scholar</a:t>
            </a:r>
            <a:r>
              <a:rPr lang="en-US" sz="3600" dirty="0" smtClean="0"/>
              <a:t>).</a:t>
            </a:r>
            <a:endParaRPr lang="en-US" sz="3600" dirty="0"/>
          </a:p>
          <a:p>
            <a:pPr marL="571500" indent="-5715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 smtClean="0"/>
              <a:t>Catalog contains </a:t>
            </a:r>
            <a:r>
              <a:rPr lang="en-US" sz="3600" dirty="0"/>
              <a:t>34 </a:t>
            </a:r>
            <a:r>
              <a:rPr lang="en-US" sz="3600" dirty="0" smtClean="0"/>
              <a:t>models; it is regularly expanded and new models are created upon </a:t>
            </a:r>
            <a:r>
              <a:rPr lang="en-US" sz="3600" dirty="0" smtClean="0"/>
              <a:t>request.</a:t>
            </a:r>
            <a:endParaRPr lang="en-US" sz="3600" dirty="0" smtClean="0"/>
          </a:p>
          <a:p>
            <a:pPr marL="571500" indent="-5715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U</a:t>
            </a:r>
            <a:r>
              <a:rPr lang="en-US" sz="3600" dirty="0" smtClean="0"/>
              <a:t>sers access the Model Catalog as their resource for tracking fixtures and other 3D-printable surgical </a:t>
            </a:r>
            <a:r>
              <a:rPr lang="en-US" sz="3600" dirty="0" smtClean="0"/>
              <a:t>tools.</a:t>
            </a:r>
            <a:endParaRPr lang="en-US" sz="3600" dirty="0" smtClean="0"/>
          </a:p>
          <a:p>
            <a:pPr algn="just">
              <a:spcBef>
                <a:spcPts val="600"/>
              </a:spcBef>
              <a:defRPr/>
            </a:pPr>
            <a:endParaRPr lang="en-US" sz="4800" dirty="0" smtClean="0"/>
          </a:p>
          <a:p>
            <a:pPr algn="just">
              <a:spcBef>
                <a:spcPts val="600"/>
              </a:spcBef>
              <a:defRPr/>
            </a:pPr>
            <a:r>
              <a:rPr lang="en-CA" sz="3600" b="1" dirty="0" smtClean="0"/>
              <a:t>Demonstrated applications</a:t>
            </a:r>
          </a:p>
          <a:p>
            <a:pPr algn="just">
              <a:spcBef>
                <a:spcPts val="600"/>
              </a:spcBef>
              <a:defRPr/>
            </a:pPr>
            <a:endParaRPr lang="en-CA" sz="3600" b="1" dirty="0"/>
          </a:p>
          <a:p>
            <a:pPr algn="just">
              <a:spcBef>
                <a:spcPts val="600"/>
              </a:spcBef>
              <a:defRPr/>
            </a:pPr>
            <a:endParaRPr lang="en-CA" sz="3600" b="1" dirty="0" smtClean="0"/>
          </a:p>
          <a:p>
            <a:pPr algn="just">
              <a:spcBef>
                <a:spcPts val="600"/>
              </a:spcBef>
              <a:defRPr/>
            </a:pPr>
            <a:endParaRPr lang="en-CA" sz="3600" b="1" dirty="0"/>
          </a:p>
          <a:p>
            <a:pPr algn="just">
              <a:spcBef>
                <a:spcPts val="600"/>
              </a:spcBef>
              <a:defRPr/>
            </a:pPr>
            <a:endParaRPr lang="en-CA" sz="4400" b="1" dirty="0"/>
          </a:p>
          <a:p>
            <a:pPr algn="just">
              <a:spcBef>
                <a:spcPts val="600"/>
              </a:spcBef>
              <a:defRPr/>
            </a:pPr>
            <a:endParaRPr lang="en-US" sz="3600" dirty="0" smtClean="0"/>
          </a:p>
        </p:txBody>
      </p:sp>
      <p:sp>
        <p:nvSpPr>
          <p:cNvPr id="134" name="Rectangle 9"/>
          <p:cNvSpPr>
            <a:spLocks noChangeArrowheads="1"/>
          </p:cNvSpPr>
          <p:nvPr/>
        </p:nvSpPr>
        <p:spPr bwMode="auto">
          <a:xfrm>
            <a:off x="16657591" y="27173584"/>
            <a:ext cx="15928521" cy="3071911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457200"/>
            <a:r>
              <a:rPr lang="en-US" sz="6000" b="1" dirty="0">
                <a:solidFill>
                  <a:srgbClr val="FBF5CD"/>
                </a:solidFill>
                <a:latin typeface="+mj-lt"/>
              </a:rPr>
              <a:t>Conclusion</a:t>
            </a:r>
          </a:p>
        </p:txBody>
      </p:sp>
      <p:sp>
        <p:nvSpPr>
          <p:cNvPr id="135" name="Rectangle 25"/>
          <p:cNvSpPr>
            <a:spLocks noChangeArrowheads="1"/>
          </p:cNvSpPr>
          <p:nvPr/>
        </p:nvSpPr>
        <p:spPr bwMode="auto">
          <a:xfrm>
            <a:off x="16979027" y="28181696"/>
            <a:ext cx="15609965" cy="2063799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74320" tIns="180000" rIns="274320" bIns="180000"/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The Catalog enhances the PLUS Toolkit through promotion of rapid development of 3D models for clinical translation of computer-assisted intervention </a:t>
            </a:r>
            <a:r>
              <a:rPr lang="en-US" sz="3600" dirty="0" smtClean="0"/>
              <a:t>applications.</a:t>
            </a:r>
            <a:endParaRPr lang="en-US" sz="3600" dirty="0"/>
          </a:p>
        </p:txBody>
      </p:sp>
      <p:sp>
        <p:nvSpPr>
          <p:cNvPr id="49" name="TextBox 273"/>
          <p:cNvSpPr txBox="1">
            <a:spLocks noChangeArrowheads="1"/>
          </p:cNvSpPr>
          <p:nvPr/>
        </p:nvSpPr>
        <p:spPr bwMode="auto">
          <a:xfrm>
            <a:off x="742632" y="2798876"/>
            <a:ext cx="31433136" cy="15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010" tIns="48006" rIns="96010" bIns="48006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en-GB" sz="4400" b="1" dirty="0" smtClean="0">
                <a:solidFill>
                  <a:srgbClr val="F8DBA6"/>
                </a:solidFill>
              </a:rPr>
              <a:t>Eden Bibic, Zachary Baum, Vinyas Harish, Tamas Ungi, Andras Lasso, Gabor Fichtinger</a:t>
            </a:r>
          </a:p>
          <a:p>
            <a:pPr lvl="0" algn="ctr">
              <a:spcBef>
                <a:spcPts val="1200"/>
              </a:spcBef>
            </a:pPr>
            <a:r>
              <a:rPr lang="en-GB" sz="4000" dirty="0" smtClean="0">
                <a:solidFill>
                  <a:srgbClr val="F8DBA6"/>
                </a:solidFill>
              </a:rPr>
              <a:t>Laboratory for Percutaneous Surgery, School of Computing, Queen’s University, Kingston, ON</a:t>
            </a:r>
            <a:endParaRPr lang="en-US" sz="4000" dirty="0">
              <a:solidFill>
                <a:srgbClr val="F8DBA6"/>
              </a:solidFill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16654131" y="30605535"/>
            <a:ext cx="15928521" cy="6469149"/>
          </a:xfrm>
          <a:prstGeom prst="rect">
            <a:avLst/>
          </a:prstGeom>
          <a:solidFill>
            <a:srgbClr val="9A0E2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010" tIns="48006" rIns="96010" bIns="48006"/>
          <a:lstStyle/>
          <a:p>
            <a:pPr indent="457200"/>
            <a:r>
              <a:rPr lang="en-US" sz="6000" b="1" dirty="0" smtClean="0">
                <a:solidFill>
                  <a:srgbClr val="FBF5CD"/>
                </a:solidFill>
                <a:latin typeface="+mj-lt"/>
              </a:rPr>
              <a:t>References</a:t>
            </a:r>
            <a:endParaRPr lang="en-US" sz="6000" b="1" dirty="0">
              <a:solidFill>
                <a:srgbClr val="FBF5CD"/>
              </a:solidFill>
              <a:latin typeface="+mj-lt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17004349" y="31613647"/>
            <a:ext cx="15578303" cy="5461037"/>
          </a:xfrm>
          <a:prstGeom prst="rect">
            <a:avLst/>
          </a:prstGeom>
          <a:solidFill>
            <a:srgbClr val="F8DBA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288000" tIns="180000" rIns="288000" bIns="180000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[1] Lasso </a:t>
            </a:r>
            <a:r>
              <a:rPr lang="en-US" sz="2400" i="1" dirty="0"/>
              <a:t>et al.</a:t>
            </a:r>
            <a:r>
              <a:rPr lang="en-US" sz="2400" dirty="0"/>
              <a:t> "Plus: Open-source toolkit for ultrasound-guided intervention systems", IEEE TBME 2014.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[2] Carbajal </a:t>
            </a:r>
            <a:r>
              <a:rPr lang="en-US" sz="2400" i="1" dirty="0"/>
              <a:t>et al. </a:t>
            </a:r>
            <a:r>
              <a:rPr lang="en-US" sz="2400" dirty="0"/>
              <a:t>“Improving N-wire phantom-based freehand ultrasound calibration”, IJCARS 2013.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[3] Ungi </a:t>
            </a:r>
            <a:r>
              <a:rPr lang="en-US" sz="2400" i="1" dirty="0"/>
              <a:t>et al</a:t>
            </a:r>
            <a:r>
              <a:rPr lang="en-US" sz="2400" dirty="0"/>
              <a:t>. “Navigated Breast Tumor Excision Using Electromagnetically Tracked Ultrasound and Surgical Instruments”, IEEE TBME 2016.</a:t>
            </a:r>
            <a:endParaRPr lang="en-CA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833462" y="6507288"/>
            <a:ext cx="153007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CA" sz="3600" dirty="0" smtClean="0"/>
              <a:t>3D-printed tools are becoming commonplace in computer-assisted interventions </a:t>
            </a:r>
            <a:r>
              <a:rPr lang="en-CA" sz="3600" dirty="0" smtClean="0"/>
              <a:t>for calibration</a:t>
            </a:r>
            <a:r>
              <a:rPr lang="en-US" sz="3600" dirty="0" smtClean="0"/>
              <a:t>, </a:t>
            </a:r>
            <a:r>
              <a:rPr lang="en-US" sz="3600" dirty="0" smtClean="0"/>
              <a:t>treatment planning,</a:t>
            </a:r>
            <a:r>
              <a:rPr lang="en-US" sz="3600" dirty="0"/>
              <a:t> </a:t>
            </a:r>
            <a:r>
              <a:rPr lang="en-US" sz="3600" dirty="0" smtClean="0"/>
              <a:t>simulation, and instrument </a:t>
            </a:r>
            <a:r>
              <a:rPr lang="en-US" sz="3600" dirty="0" smtClean="0"/>
              <a:t>tracking.</a:t>
            </a:r>
            <a:endParaRPr lang="en-US" sz="3600" dirty="0" smtClean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3600" dirty="0"/>
              <a:t>T</a:t>
            </a:r>
            <a:r>
              <a:rPr lang="en-US" sz="3600" dirty="0" smtClean="0"/>
              <a:t>he PLUS </a:t>
            </a:r>
            <a:r>
              <a:rPr lang="en-US" sz="3600" dirty="0" smtClean="0"/>
              <a:t>Toolkit is </a:t>
            </a:r>
            <a:r>
              <a:rPr lang="en-US" sz="3600" dirty="0" smtClean="0"/>
              <a:t>an open-source platform which supports development of </a:t>
            </a:r>
            <a:r>
              <a:rPr lang="en-CA" sz="3600" dirty="0" smtClean="0"/>
              <a:t>computer-assisted </a:t>
            </a:r>
            <a:r>
              <a:rPr lang="en-CA" sz="3600" dirty="0"/>
              <a:t>interventions </a:t>
            </a:r>
            <a:r>
              <a:rPr lang="en-US" sz="3600" dirty="0" smtClean="0"/>
              <a:t>(Lasso </a:t>
            </a:r>
            <a:r>
              <a:rPr lang="en-US" sz="3600" i="1" dirty="0" smtClean="0"/>
              <a:t>et al.</a:t>
            </a:r>
            <a:r>
              <a:rPr lang="en-US" sz="3600" dirty="0" smtClean="0"/>
              <a:t>, 2014</a:t>
            </a:r>
            <a:r>
              <a:rPr lang="en-US" sz="3600" dirty="0" smtClean="0"/>
              <a:t>).</a:t>
            </a:r>
            <a:endParaRPr lang="en-US" sz="3600" dirty="0" smtClean="0"/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3600" dirty="0" smtClean="0"/>
              <a:t>PLUS Model Catalog is an online file library of 3D-printable models for public use with the PLUS </a:t>
            </a:r>
            <a:r>
              <a:rPr lang="en-US" sz="3600" dirty="0" smtClean="0"/>
              <a:t>Toolkit.</a:t>
            </a:r>
            <a:endParaRPr lang="en-US" sz="3600" dirty="0" smtClean="0"/>
          </a:p>
        </p:txBody>
      </p:sp>
      <p:sp>
        <p:nvSpPr>
          <p:cNvPr id="98" name="Text Box 14"/>
          <p:cNvSpPr txBox="1"/>
          <p:nvPr/>
        </p:nvSpPr>
        <p:spPr>
          <a:xfrm>
            <a:off x="17376481" y="25697266"/>
            <a:ext cx="14744459" cy="64822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effectLst/>
                <a:ea typeface="ＭＳ 明朝"/>
                <a:cs typeface="Times New Roman"/>
              </a:rPr>
              <a:t>Fig. 4</a:t>
            </a:r>
            <a:r>
              <a:rPr lang="en-US" sz="2500" b="1" dirty="0" smtClean="0">
                <a:effectLst/>
                <a:ea typeface="ＭＳ 明朝"/>
                <a:cs typeface="Times New Roman"/>
              </a:rPr>
              <a:t>. </a:t>
            </a:r>
            <a:r>
              <a:rPr lang="en-US" sz="2500" dirty="0">
                <a:effectLst/>
                <a:ea typeface="ＭＳ 明朝"/>
                <a:cs typeface="Times New Roman"/>
              </a:rPr>
              <a:t>3D Slicer navigation scene with catalog models of tracked ultrasound, needle, and </a:t>
            </a:r>
            <a:r>
              <a:rPr lang="en-US" sz="2500" dirty="0" smtClean="0">
                <a:effectLst/>
                <a:ea typeface="ＭＳ 明朝"/>
                <a:cs typeface="Times New Roman"/>
              </a:rPr>
              <a:t>spine</a:t>
            </a:r>
            <a:endParaRPr lang="en-US" sz="2500" dirty="0">
              <a:effectLst/>
              <a:ea typeface="ＭＳ 明朝"/>
              <a:cs typeface="Times New Roman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" r="-339"/>
          <a:stretch/>
        </p:blipFill>
        <p:spPr bwMode="auto">
          <a:xfrm>
            <a:off x="17581116" y="20404678"/>
            <a:ext cx="14376985" cy="5271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0"/>
          <a:stretch/>
        </p:blipFill>
        <p:spPr>
          <a:xfrm>
            <a:off x="1146948" y="20152804"/>
            <a:ext cx="14673132" cy="11519415"/>
          </a:xfrm>
          <a:prstGeom prst="rect">
            <a:avLst/>
          </a:prstGeom>
        </p:spPr>
      </p:pic>
      <p:sp>
        <p:nvSpPr>
          <p:cNvPr id="32" name="Text Box 11"/>
          <p:cNvSpPr txBox="1"/>
          <p:nvPr/>
        </p:nvSpPr>
        <p:spPr>
          <a:xfrm>
            <a:off x="1146948" y="31700508"/>
            <a:ext cx="14673132" cy="71268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>
                <a:effectLst/>
                <a:ea typeface="ＭＳ 明朝"/>
                <a:cs typeface="Times New Roman"/>
              </a:rPr>
              <a:t>Fig. 1</a:t>
            </a:r>
            <a:r>
              <a:rPr lang="en-US" sz="2500" b="1" dirty="0" smtClean="0">
                <a:effectLst/>
                <a:ea typeface="ＭＳ 明朝"/>
                <a:cs typeface="Times New Roman"/>
              </a:rPr>
              <a:t>. </a:t>
            </a:r>
            <a:r>
              <a:rPr lang="en-US" sz="2500" dirty="0" smtClean="0">
                <a:effectLst/>
                <a:ea typeface="ＭＳ 明朝"/>
                <a:cs typeface="Times New Roman"/>
              </a:rPr>
              <a:t>PLUS Toolkit 3D Model Catalog webpage</a:t>
            </a:r>
            <a:endParaRPr lang="en-US" sz="25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32366" y="10971784"/>
            <a:ext cx="5688574" cy="9109012"/>
            <a:chOff x="26432366" y="10251704"/>
            <a:chExt cx="5688574" cy="9109012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9" t="21335" r="8534" b="11674"/>
            <a:stretch/>
          </p:blipFill>
          <p:spPr bwMode="auto">
            <a:xfrm>
              <a:off x="26923464" y="13982778"/>
              <a:ext cx="4729424" cy="376743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96" name="Text Box 11"/>
            <p:cNvSpPr txBox="1"/>
            <p:nvPr/>
          </p:nvSpPr>
          <p:spPr>
            <a:xfrm>
              <a:off x="26936364" y="17812544"/>
              <a:ext cx="4824536" cy="1548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500" b="1" dirty="0" smtClean="0">
                  <a:effectLst/>
                  <a:ea typeface="ＭＳ 明朝"/>
                  <a:cs typeface="Times New Roman"/>
                </a:rPr>
                <a:t>Fig. 3</a:t>
              </a:r>
              <a:r>
                <a:rPr lang="en-US" sz="2500" b="1" dirty="0" smtClean="0">
                  <a:effectLst/>
                  <a:ea typeface="ＭＳ 明朝"/>
                  <a:cs typeface="Times New Roman"/>
                </a:rPr>
                <a:t>. </a:t>
              </a:r>
              <a:r>
                <a:rPr lang="en-US" sz="2500" dirty="0">
                  <a:effectLst/>
                  <a:ea typeface="ＭＳ 明朝"/>
                  <a:cs typeface="Times New Roman"/>
                </a:rPr>
                <a:t>Electromagnetic tracking sensor holder for </a:t>
              </a:r>
              <a:r>
                <a:rPr lang="en-US" sz="2500" dirty="0" smtClean="0">
                  <a:effectLst/>
                  <a:ea typeface="ＭＳ 明朝"/>
                  <a:cs typeface="Times New Roman"/>
                </a:rPr>
                <a:t>surgical cautery </a:t>
              </a:r>
              <a:r>
                <a:rPr lang="en-US" sz="2500" dirty="0" smtClean="0">
                  <a:ea typeface="ＭＳ 明朝"/>
                  <a:cs typeface="Times New Roman"/>
                </a:rPr>
                <a:t>(Ungi </a:t>
              </a:r>
              <a:r>
                <a:rPr lang="en-US" sz="2500" i="1" dirty="0" smtClean="0">
                  <a:ea typeface="ＭＳ 明朝"/>
                  <a:cs typeface="Times New Roman"/>
                </a:rPr>
                <a:t>et al.</a:t>
              </a:r>
              <a:r>
                <a:rPr lang="en-US" sz="2500" dirty="0" smtClean="0">
                  <a:ea typeface="ＭＳ 明朝"/>
                  <a:cs typeface="Times New Roman"/>
                </a:rPr>
                <a:t>, 2016)</a:t>
              </a:r>
              <a:endParaRPr lang="en-US" sz="2500" dirty="0">
                <a:effectLst/>
                <a:ea typeface="ＭＳ 明朝"/>
                <a:cs typeface="Times New Roman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6432366" y="10251704"/>
              <a:ext cx="5688574" cy="3350145"/>
              <a:chOff x="26212579" y="11565432"/>
              <a:chExt cx="6052377" cy="3564398"/>
            </a:xfrm>
          </p:grpSpPr>
          <p:pic>
            <p:nvPicPr>
              <p:cNvPr id="35" name="Picture 34" descr="http://perk-software.cs.queensu.ca/plus/doc/nightly/modelcatalog/rendered/PhantomDefinition_fCal_2.0_Wiring_2.0.p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2" t="17901" r="3951" b="13638"/>
              <a:stretch/>
            </p:blipFill>
            <p:spPr bwMode="auto">
              <a:xfrm flipH="1">
                <a:off x="26212579" y="11565432"/>
                <a:ext cx="6052377" cy="2556284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  <p:sp>
            <p:nvSpPr>
              <p:cNvPr id="36" name="Text Box 1"/>
              <p:cNvSpPr txBox="1"/>
              <p:nvPr/>
            </p:nvSpPr>
            <p:spPr>
              <a:xfrm>
                <a:off x="26212579" y="14193726"/>
                <a:ext cx="605237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50" dirty="0" smtClean="0">
                    <a:effectLst/>
                    <a:ea typeface="ＭＳ 明朝"/>
                    <a:cs typeface="Times New Roman"/>
                  </a:rPr>
                  <a:t>Fig. 2</a:t>
                </a:r>
                <a:r>
                  <a:rPr lang="en-US" sz="2450" b="1" dirty="0" smtClean="0">
                    <a:effectLst/>
                    <a:ea typeface="ＭＳ 明朝"/>
                    <a:cs typeface="Times New Roman"/>
                  </a:rPr>
                  <a:t>. </a:t>
                </a:r>
                <a:r>
                  <a:rPr lang="en-US" sz="2450" dirty="0" smtClean="0">
                    <a:ea typeface="ＭＳ 明朝"/>
                    <a:cs typeface="Times New Roman"/>
                  </a:rPr>
                  <a:t>N-Wire u</a:t>
                </a:r>
                <a:r>
                  <a:rPr lang="en-US" sz="2450" dirty="0" smtClean="0">
                    <a:effectLst/>
                    <a:ea typeface="ＭＳ 明朝"/>
                    <a:cs typeface="Times New Roman"/>
                  </a:rPr>
                  <a:t>ltrasound calibration phantom </a:t>
                </a:r>
                <a:r>
                  <a:rPr lang="en-US" sz="2450" dirty="0" smtClean="0">
                    <a:ea typeface="ＭＳ 明朝"/>
                    <a:cs typeface="Times New Roman"/>
                  </a:rPr>
                  <a:t>(</a:t>
                </a:r>
                <a:r>
                  <a:rPr lang="en-US" sz="2400" dirty="0" smtClean="0"/>
                  <a:t>Carbajal </a:t>
                </a:r>
                <a:r>
                  <a:rPr lang="en-US" sz="2400" i="1" dirty="0" smtClean="0"/>
                  <a:t>et al</a:t>
                </a:r>
                <a:r>
                  <a:rPr lang="en-US" sz="2450" dirty="0" smtClean="0">
                    <a:effectLst/>
                    <a:ea typeface="ＭＳ 明朝"/>
                    <a:cs typeface="Times New Roman"/>
                  </a:rPr>
                  <a:t>., 2013)</a:t>
                </a:r>
                <a:endParaRPr lang="en-US" sz="2450" dirty="0">
                  <a:effectLst/>
                  <a:ea typeface="ＭＳ 明朝"/>
                  <a:cs typeface="Times New Roman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7214235" y="12200555"/>
            <a:ext cx="8976926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/>
              <a:buChar char="•"/>
            </a:pPr>
            <a:r>
              <a:rPr lang="en-US" sz="3600" dirty="0"/>
              <a:t>Catalog contains N-Wire </a:t>
            </a:r>
            <a:r>
              <a:rPr lang="en-US" sz="3600" dirty="0" smtClean="0"/>
              <a:t>calibration phantoms </a:t>
            </a:r>
            <a:r>
              <a:rPr lang="en-US" sz="3600" dirty="0"/>
              <a:t>for tracked ultrasound systems (Fig. 2</a:t>
            </a:r>
            <a:r>
              <a:rPr lang="en-US" sz="3600" dirty="0" smtClean="0"/>
              <a:t>).</a:t>
            </a:r>
            <a:endParaRPr lang="en-US" sz="3600" dirty="0"/>
          </a:p>
          <a:p>
            <a:pPr marL="571500" indent="-571500" algn="just">
              <a:buFont typeface="Arial"/>
              <a:buChar char="•"/>
            </a:pPr>
            <a:r>
              <a:rPr lang="en-US" sz="3600" dirty="0"/>
              <a:t>N-Wire phantoms provide consistently precise and accurate calibrations (Carbajal </a:t>
            </a:r>
            <a:r>
              <a:rPr lang="en-US" sz="3600" i="1" dirty="0"/>
              <a:t>et al.</a:t>
            </a:r>
            <a:r>
              <a:rPr lang="en-US" sz="3600" dirty="0"/>
              <a:t>, 2013</a:t>
            </a:r>
            <a:r>
              <a:rPr lang="en-US" sz="3600" dirty="0" smtClean="0"/>
              <a:t>).</a:t>
            </a:r>
            <a:endParaRPr lang="en-US" sz="3600" dirty="0" smtClean="0"/>
          </a:p>
          <a:p>
            <a:pPr marL="571500" indent="-5715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Mounting fixtures for position-tracking sensors for a several surgical tools are also available (Fig. 3</a:t>
            </a:r>
            <a:r>
              <a:rPr lang="en-US" sz="3600" dirty="0" smtClean="0"/>
              <a:t>).</a:t>
            </a:r>
            <a:endParaRPr lang="en-US" sz="3600" dirty="0"/>
          </a:p>
          <a:p>
            <a:pPr marL="571500" indent="-57150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Catalog models can be </a:t>
            </a:r>
            <a:r>
              <a:rPr lang="en-US" sz="3600" dirty="0" smtClean="0"/>
              <a:t>used in </a:t>
            </a:r>
            <a:r>
              <a:rPr lang="en-US" sz="3600" dirty="0"/>
              <a:t>3D Slicer applications </a:t>
            </a:r>
            <a:r>
              <a:rPr lang="en-US" sz="3600" dirty="0" smtClean="0"/>
              <a:t>for visualization in computer-assisted interventions (Fig </a:t>
            </a:r>
            <a:r>
              <a:rPr lang="en-US" sz="3600" dirty="0"/>
              <a:t>4).</a:t>
            </a:r>
          </a:p>
          <a:p>
            <a:pPr marL="571500" indent="-571500" algn="just">
              <a:buFont typeface="Arial"/>
              <a:buChar char="•"/>
            </a:pPr>
            <a:endParaRPr lang="en-US" sz="3600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17616618" y="34158556"/>
            <a:ext cx="14324302" cy="1800004"/>
            <a:chOff x="12550344" y="33145710"/>
            <a:chExt cx="20838873" cy="2380501"/>
          </a:xfrm>
        </p:grpSpPr>
        <p:grpSp>
          <p:nvGrpSpPr>
            <p:cNvPr id="41" name="Group 40"/>
            <p:cNvGrpSpPr/>
            <p:nvPr/>
          </p:nvGrpSpPr>
          <p:grpSpPr>
            <a:xfrm>
              <a:off x="12550344" y="33145710"/>
              <a:ext cx="6042199" cy="2380495"/>
              <a:chOff x="13414440" y="33145710"/>
              <a:chExt cx="6042199" cy="2380495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14440" y="33145710"/>
                <a:ext cx="2453256" cy="2380495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6180273" y="34030683"/>
                <a:ext cx="3276366" cy="61055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u="sng" dirty="0" err="1">
                    <a:solidFill>
                      <a:srgbClr val="000090"/>
                    </a:solidFill>
                  </a:rPr>
                  <a:t>www.slicer.org</a:t>
                </a:r>
                <a:endParaRPr lang="en-US" sz="2400" u="sng" dirty="0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9393337" y="33145710"/>
              <a:ext cx="6594354" cy="2380494"/>
              <a:chOff x="19465345" y="33181714"/>
              <a:chExt cx="6594354" cy="2380494"/>
            </a:xfrm>
          </p:grpSpPr>
          <p:pic>
            <p:nvPicPr>
              <p:cNvPr id="46" name="Picture 45" descr="Macintosh HD:Users:Vinyas:Downloads:PlusLogo.emf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5345" y="33181714"/>
                <a:ext cx="2444138" cy="238049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21811230" y="34066692"/>
                <a:ext cx="4248469" cy="61054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u="sng" dirty="0" err="1">
                    <a:solidFill>
                      <a:srgbClr val="000090"/>
                    </a:solidFill>
                  </a:rPr>
                  <a:t>www.plustoolkit.org</a:t>
                </a:r>
                <a:endParaRPr lang="en-US" sz="2400" u="sng" dirty="0">
                  <a:solidFill>
                    <a:srgbClr val="000090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6973074" y="33145716"/>
              <a:ext cx="6416143" cy="2380495"/>
              <a:chOff x="26108978" y="33145716"/>
              <a:chExt cx="6416143" cy="2380495"/>
            </a:xfrm>
          </p:grpSpPr>
          <p:pic>
            <p:nvPicPr>
              <p:cNvPr id="44" name="Picture 43" descr="http://www.slicer.org/slicerWiki/images/2/2b/SlicerIGTLogo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08978" y="33145716"/>
                <a:ext cx="2475655" cy="2380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28600684" y="34030689"/>
                <a:ext cx="3924437" cy="61055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u="sng" dirty="0" err="1">
                    <a:solidFill>
                      <a:srgbClr val="000090"/>
                    </a:solidFill>
                  </a:rPr>
                  <a:t>www.slicerigt.org</a:t>
                </a:r>
                <a:endParaRPr lang="en-US" sz="2400" u="sng" dirty="0">
                  <a:solidFill>
                    <a:srgbClr val="000090"/>
                  </a:solidFill>
                </a:endParaRPr>
              </a:p>
            </p:txBody>
          </p:sp>
        </p:grpSp>
      </p:grpSp>
      <p:pic>
        <p:nvPicPr>
          <p:cNvPr id="61" name="Picture 3" descr="QueensLogoColor_Modifie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370968" y="37333034"/>
            <a:ext cx="3848712" cy="24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 descr="S:\data\lab.logos\Cco\LogoCco.e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406" y="37362716"/>
            <a:ext cx="4392488" cy="240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055" y="37280291"/>
            <a:ext cx="2566701" cy="2566701"/>
          </a:xfrm>
          <a:prstGeom prst="rect">
            <a:avLst/>
          </a:prstGeom>
        </p:spPr>
      </p:pic>
      <p:pic>
        <p:nvPicPr>
          <p:cNvPr id="64" name="Picture 2" descr="Image result for NSER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56" y="37460311"/>
            <a:ext cx="5236935" cy="220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6" descr="S:\data\lab.logos\Ocairo\OCAIRO.e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155888" y="37751051"/>
            <a:ext cx="6708468" cy="1625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22149</TotalTime>
  <Words>547</Words>
  <Application>Microsoft Office PowerPoint</Application>
  <PresentationFormat>Custom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Bookman</vt:lpstr>
      <vt:lpstr>ＭＳ 明朝</vt:lpstr>
      <vt:lpstr>Times New Roman</vt:lpstr>
      <vt:lpstr>Default Design</vt:lpstr>
      <vt:lpstr>PowerPoint Presentation</vt:lpstr>
    </vt:vector>
  </TitlesOfParts>
  <Company>Queen's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 of Computing</dc:creator>
  <cp:lastModifiedBy>Gabor Fichtinger</cp:lastModifiedBy>
  <cp:revision>1105</cp:revision>
  <dcterms:created xsi:type="dcterms:W3CDTF">2004-06-15T16:27:29Z</dcterms:created>
  <dcterms:modified xsi:type="dcterms:W3CDTF">2017-03-09T00:16:52Z</dcterms:modified>
</cp:coreProperties>
</file>