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2" r:id="rId2"/>
  </p:sldIdLst>
  <p:sldSz cx="32918400" cy="402336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9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80050" algn="l" rtl="0" fontAlgn="base">
      <a:spcBef>
        <a:spcPct val="0"/>
      </a:spcBef>
      <a:spcAft>
        <a:spcPct val="0"/>
      </a:spcAft>
      <a:defRPr sz="9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60101" algn="l" rtl="0" fontAlgn="base">
      <a:spcBef>
        <a:spcPct val="0"/>
      </a:spcBef>
      <a:spcAft>
        <a:spcPct val="0"/>
      </a:spcAft>
      <a:defRPr sz="9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440151" algn="l" rtl="0" fontAlgn="base">
      <a:spcBef>
        <a:spcPct val="0"/>
      </a:spcBef>
      <a:spcAft>
        <a:spcPct val="0"/>
      </a:spcAft>
      <a:defRPr sz="9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920201" algn="l" rtl="0" fontAlgn="base">
      <a:spcBef>
        <a:spcPct val="0"/>
      </a:spcBef>
      <a:spcAft>
        <a:spcPct val="0"/>
      </a:spcAft>
      <a:defRPr sz="9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400251" algn="l" defTabSz="960101" rtl="0" eaLnBrk="1" latinLnBrk="0" hangingPunct="1">
      <a:defRPr sz="9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880302" algn="l" defTabSz="960101" rtl="0" eaLnBrk="1" latinLnBrk="0" hangingPunct="1">
      <a:defRPr sz="9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360352" algn="l" defTabSz="960101" rtl="0" eaLnBrk="1" latinLnBrk="0" hangingPunct="1">
      <a:defRPr sz="9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840402" algn="l" defTabSz="960101" rtl="0" eaLnBrk="1" latinLnBrk="0" hangingPunct="1">
      <a:defRPr sz="9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4191">
          <p15:clr>
            <a:srgbClr val="A4A3A4"/>
          </p15:clr>
        </p15:guide>
        <p15:guide id="2" orient="horz" pos="25091">
          <p15:clr>
            <a:srgbClr val="A4A3A4"/>
          </p15:clr>
        </p15:guide>
        <p15:guide id="3" orient="horz" pos="17975">
          <p15:clr>
            <a:srgbClr val="A4A3A4"/>
          </p15:clr>
        </p15:guide>
        <p15:guide id="4" orient="horz" pos="7483">
          <p15:clr>
            <a:srgbClr val="A4A3A4"/>
          </p15:clr>
        </p15:guide>
        <p15:guide id="5" orient="horz" pos="4062">
          <p15:clr>
            <a:srgbClr val="A4A3A4"/>
          </p15:clr>
        </p15:guide>
        <p15:guide id="6" orient="horz" pos="23335">
          <p15:clr>
            <a:srgbClr val="A4A3A4"/>
          </p15:clr>
        </p15:guide>
        <p15:guide id="7" orient="horz" pos="20484">
          <p15:clr>
            <a:srgbClr val="A4A3A4"/>
          </p15:clr>
        </p15:guide>
        <p15:guide id="8" pos="10259">
          <p15:clr>
            <a:srgbClr val="A4A3A4"/>
          </p15:clr>
        </p15:guide>
        <p15:guide id="9" pos="225">
          <p15:clr>
            <a:srgbClr val="A4A3A4"/>
          </p15:clr>
        </p15:guide>
        <p15:guide id="10" pos="20511">
          <p15:clr>
            <a:srgbClr val="A4A3A4"/>
          </p15:clr>
        </p15:guide>
        <p15:guide id="11" pos="10478">
          <p15:clr>
            <a:srgbClr val="A4A3A4"/>
          </p15:clr>
        </p15:guide>
        <p15:guide id="12" pos="663">
          <p15:clr>
            <a:srgbClr val="A4A3A4"/>
          </p15:clr>
        </p15:guide>
        <p15:guide id="13" pos="10931">
          <p15:clr>
            <a:srgbClr val="A4A3A4"/>
          </p15:clr>
        </p15:guide>
        <p15:guide id="14" pos="15684">
          <p15:clr>
            <a:srgbClr val="A4A3A4"/>
          </p15:clr>
        </p15:guide>
        <p15:guide id="15" orient="horz" pos="9361">
          <p15:clr>
            <a:srgbClr val="A4A3A4"/>
          </p15:clr>
        </p15:guide>
        <p15:guide id="16" orient="horz" pos="405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uren" initials="L" lastIdx="1" clrIdx="0"/>
  <p:cmAuthor id="1" name="Kaci Carter" initials="KC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1E5"/>
    <a:srgbClr val="FFCCFF"/>
    <a:srgbClr val="FDB5BA"/>
    <a:srgbClr val="FFFFCC"/>
    <a:srgbClr val="FCBAC3"/>
    <a:srgbClr val="FBF5CD"/>
    <a:srgbClr val="F8DBA6"/>
    <a:srgbClr val="9A0E2C"/>
    <a:srgbClr val="B91137"/>
    <a:srgbClr val="FFFF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1916" autoAdjust="0"/>
    <p:restoredTop sz="98400" autoAdjust="0"/>
  </p:normalViewPr>
  <p:slideViewPr>
    <p:cSldViewPr showGuides="1">
      <p:cViewPr>
        <p:scale>
          <a:sx n="33" d="100"/>
          <a:sy n="33" d="100"/>
        </p:scale>
        <p:origin x="-2238" y="768"/>
      </p:cViewPr>
      <p:guideLst>
        <p:guide orient="horz" pos="24191"/>
        <p:guide orient="horz" pos="25091"/>
        <p:guide orient="horz" pos="17975"/>
        <p:guide orient="horz" pos="7483"/>
        <p:guide orient="horz" pos="4062"/>
        <p:guide orient="horz" pos="23335"/>
        <p:guide orient="horz" pos="20484"/>
        <p:guide orient="horz" pos="9361"/>
        <p:guide orient="horz" pos="4054"/>
        <p:guide pos="10259"/>
        <p:guide pos="225"/>
        <p:guide pos="20511"/>
        <p:guide pos="10478"/>
        <p:guide pos="663"/>
        <p:guide pos="10931"/>
        <p:guide pos="156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027238" y="685800"/>
            <a:ext cx="28035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322CCDE-59C2-448A-85CF-0372B8119B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701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1pPr>
    <a:lvl2pPr marL="48005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2pPr>
    <a:lvl3pPr marL="960101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3pPr>
    <a:lvl4pPr marL="1440151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4pPr>
    <a:lvl5pPr marL="1920201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5pPr>
    <a:lvl6pPr marL="2400251" algn="l" defTabSz="9601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80302" algn="l" defTabSz="9601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60352" algn="l" defTabSz="9601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40402" algn="l" defTabSz="9601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95E59E-5279-4062-840F-93774A07B537}" type="slidenum">
              <a:rPr lang="en-US" smtClean="0">
                <a:latin typeface="Arial" pitchFamily="34" charset="0"/>
              </a:rPr>
              <a:pPr>
                <a:defRPr/>
              </a:pPr>
              <a:t>1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27238" y="685800"/>
            <a:ext cx="2803525" cy="3429000"/>
          </a:xfrm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71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564" y="12498110"/>
            <a:ext cx="27981276" cy="862395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127" y="22798465"/>
            <a:ext cx="23044151" cy="10283071"/>
          </a:xfrm>
        </p:spPr>
        <p:txBody>
          <a:bodyPr/>
          <a:lstStyle>
            <a:lvl1pPr marL="0" indent="0" algn="ctr">
              <a:buNone/>
              <a:defRPr/>
            </a:lvl1pPr>
            <a:lvl2pPr marL="480050" indent="0" algn="ctr">
              <a:buNone/>
              <a:defRPr/>
            </a:lvl2pPr>
            <a:lvl3pPr marL="960101" indent="0" algn="ctr">
              <a:buNone/>
              <a:defRPr/>
            </a:lvl3pPr>
            <a:lvl4pPr marL="1440151" indent="0" algn="ctr">
              <a:buNone/>
              <a:defRPr/>
            </a:lvl4pPr>
            <a:lvl5pPr marL="1920201" indent="0" algn="ctr">
              <a:buNone/>
              <a:defRPr/>
            </a:lvl5pPr>
            <a:lvl6pPr marL="2400251" indent="0" algn="ctr">
              <a:buNone/>
              <a:defRPr/>
            </a:lvl6pPr>
            <a:lvl7pPr marL="2880302" indent="0" algn="ctr">
              <a:buNone/>
              <a:defRPr/>
            </a:lvl7pPr>
            <a:lvl8pPr marL="3360352" indent="0" algn="ctr">
              <a:buNone/>
              <a:defRPr/>
            </a:lvl8pPr>
            <a:lvl9pPr marL="384040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4C09E-9965-44E9-AAAC-E108A8AE5A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3C2AC-EAE4-4755-BFC7-5A4A6F5B92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866477" y="1610155"/>
            <a:ext cx="7405688" cy="343316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6241" y="1610155"/>
            <a:ext cx="22067837" cy="3433163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15004-1D4B-428A-9015-7847BC2281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B49B8-4EE5-41EE-8593-2DEE396F3B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5" y="25853145"/>
            <a:ext cx="27981276" cy="7991704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5" y="17052043"/>
            <a:ext cx="27981276" cy="8801100"/>
          </a:xfrm>
        </p:spPr>
        <p:txBody>
          <a:bodyPr anchor="b"/>
          <a:lstStyle>
            <a:lvl1pPr marL="0" indent="0">
              <a:buNone/>
              <a:defRPr sz="2100"/>
            </a:lvl1pPr>
            <a:lvl2pPr marL="480050" indent="0">
              <a:buNone/>
              <a:defRPr sz="1900"/>
            </a:lvl2pPr>
            <a:lvl3pPr marL="960101" indent="0">
              <a:buNone/>
              <a:defRPr sz="1700"/>
            </a:lvl3pPr>
            <a:lvl4pPr marL="1440151" indent="0">
              <a:buNone/>
              <a:defRPr sz="1400"/>
            </a:lvl4pPr>
            <a:lvl5pPr marL="1920201" indent="0">
              <a:buNone/>
              <a:defRPr sz="1400"/>
            </a:lvl5pPr>
            <a:lvl6pPr marL="2400251" indent="0">
              <a:buNone/>
              <a:defRPr sz="1400"/>
            </a:lvl6pPr>
            <a:lvl7pPr marL="2880302" indent="0">
              <a:buNone/>
              <a:defRPr sz="1400"/>
            </a:lvl7pPr>
            <a:lvl8pPr marL="3360352" indent="0">
              <a:buNone/>
              <a:defRPr sz="1400"/>
            </a:lvl8pPr>
            <a:lvl9pPr marL="384040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F0776-78D1-49A3-AF5F-0C61E4F758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6238" y="9387266"/>
            <a:ext cx="14736762" cy="26554522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535402" y="9387266"/>
            <a:ext cx="14736764" cy="26554522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FA665-C175-40FF-A0FF-A63E1DB39A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240" y="1611591"/>
            <a:ext cx="29625924" cy="670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6239" y="9005613"/>
            <a:ext cx="14544675" cy="375317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0050" indent="0">
              <a:buNone/>
              <a:defRPr sz="2100" b="1"/>
            </a:lvl2pPr>
            <a:lvl3pPr marL="960101" indent="0">
              <a:buNone/>
              <a:defRPr sz="1900" b="1"/>
            </a:lvl3pPr>
            <a:lvl4pPr marL="1440151" indent="0">
              <a:buNone/>
              <a:defRPr sz="1700" b="1"/>
            </a:lvl4pPr>
            <a:lvl5pPr marL="1920201" indent="0">
              <a:buNone/>
              <a:defRPr sz="1700" b="1"/>
            </a:lvl5pPr>
            <a:lvl6pPr marL="2400251" indent="0">
              <a:buNone/>
              <a:defRPr sz="1700" b="1"/>
            </a:lvl6pPr>
            <a:lvl7pPr marL="2880302" indent="0">
              <a:buNone/>
              <a:defRPr sz="1700" b="1"/>
            </a:lvl7pPr>
            <a:lvl8pPr marL="3360352" indent="0">
              <a:buNone/>
              <a:defRPr sz="1700" b="1"/>
            </a:lvl8pPr>
            <a:lvl9pPr marL="3840402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6239" y="12758788"/>
            <a:ext cx="14544675" cy="23181559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727" y="9005613"/>
            <a:ext cx="14549438" cy="375317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0050" indent="0">
              <a:buNone/>
              <a:defRPr sz="2100" b="1"/>
            </a:lvl2pPr>
            <a:lvl3pPr marL="960101" indent="0">
              <a:buNone/>
              <a:defRPr sz="1900" b="1"/>
            </a:lvl3pPr>
            <a:lvl4pPr marL="1440151" indent="0">
              <a:buNone/>
              <a:defRPr sz="1700" b="1"/>
            </a:lvl4pPr>
            <a:lvl5pPr marL="1920201" indent="0">
              <a:buNone/>
              <a:defRPr sz="1700" b="1"/>
            </a:lvl5pPr>
            <a:lvl6pPr marL="2400251" indent="0">
              <a:buNone/>
              <a:defRPr sz="1700" b="1"/>
            </a:lvl6pPr>
            <a:lvl7pPr marL="2880302" indent="0">
              <a:buNone/>
              <a:defRPr sz="1700" b="1"/>
            </a:lvl7pPr>
            <a:lvl8pPr marL="3360352" indent="0">
              <a:buNone/>
              <a:defRPr sz="1700" b="1"/>
            </a:lvl8pPr>
            <a:lvl9pPr marL="3840402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727" y="12758788"/>
            <a:ext cx="14549438" cy="23181559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077A5-2386-4F20-87CD-B55B3F303B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ED9AF-78D0-4149-9547-7D0B0471E8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BE7A9-86B6-4E51-B75D-937A5C4C6F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239" y="1601512"/>
            <a:ext cx="10829925" cy="6817936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9864" y="1601512"/>
            <a:ext cx="18402300" cy="34338837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6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6239" y="8419449"/>
            <a:ext cx="10829925" cy="27520900"/>
          </a:xfrm>
        </p:spPr>
        <p:txBody>
          <a:bodyPr/>
          <a:lstStyle>
            <a:lvl1pPr marL="0" indent="0">
              <a:buNone/>
              <a:defRPr sz="1400"/>
            </a:lvl1pPr>
            <a:lvl2pPr marL="480050" indent="0">
              <a:buNone/>
              <a:defRPr sz="1300"/>
            </a:lvl2pPr>
            <a:lvl3pPr marL="960101" indent="0">
              <a:buNone/>
              <a:defRPr sz="1000"/>
            </a:lvl3pPr>
            <a:lvl4pPr marL="1440151" indent="0">
              <a:buNone/>
              <a:defRPr sz="1000"/>
            </a:lvl4pPr>
            <a:lvl5pPr marL="1920201" indent="0">
              <a:buNone/>
              <a:defRPr sz="1000"/>
            </a:lvl5pPr>
            <a:lvl6pPr marL="2400251" indent="0">
              <a:buNone/>
              <a:defRPr sz="1000"/>
            </a:lvl6pPr>
            <a:lvl7pPr marL="2880302" indent="0">
              <a:buNone/>
              <a:defRPr sz="1000"/>
            </a:lvl7pPr>
            <a:lvl8pPr marL="3360352" indent="0">
              <a:buNone/>
              <a:defRPr sz="1000"/>
            </a:lvl8pPr>
            <a:lvl9pPr marL="384040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A955F-F93D-4CC7-BA13-854B2D349A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601" y="28163233"/>
            <a:ext cx="19751676" cy="3325436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1601" y="3594756"/>
            <a:ext cx="19751676" cy="24140736"/>
          </a:xfrm>
        </p:spPr>
        <p:txBody>
          <a:bodyPr/>
          <a:lstStyle>
            <a:lvl1pPr marL="0" indent="0">
              <a:buNone/>
              <a:defRPr sz="3400"/>
            </a:lvl1pPr>
            <a:lvl2pPr marL="480050" indent="0">
              <a:buNone/>
              <a:defRPr sz="3000"/>
            </a:lvl2pPr>
            <a:lvl3pPr marL="960101" indent="0">
              <a:buNone/>
              <a:defRPr sz="2600"/>
            </a:lvl3pPr>
            <a:lvl4pPr marL="1440151" indent="0">
              <a:buNone/>
              <a:defRPr sz="2100"/>
            </a:lvl4pPr>
            <a:lvl5pPr marL="1920201" indent="0">
              <a:buNone/>
              <a:defRPr sz="2100"/>
            </a:lvl5pPr>
            <a:lvl6pPr marL="2400251" indent="0">
              <a:buNone/>
              <a:defRPr sz="2100"/>
            </a:lvl6pPr>
            <a:lvl7pPr marL="2880302" indent="0">
              <a:buNone/>
              <a:defRPr sz="2100"/>
            </a:lvl7pPr>
            <a:lvl8pPr marL="3360352" indent="0">
              <a:buNone/>
              <a:defRPr sz="2100"/>
            </a:lvl8pPr>
            <a:lvl9pPr marL="3840402" indent="0">
              <a:buNone/>
              <a:defRPr sz="21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1601" y="31488671"/>
            <a:ext cx="19751676" cy="4720995"/>
          </a:xfrm>
        </p:spPr>
        <p:txBody>
          <a:bodyPr/>
          <a:lstStyle>
            <a:lvl1pPr marL="0" indent="0">
              <a:buNone/>
              <a:defRPr sz="1400"/>
            </a:lvl1pPr>
            <a:lvl2pPr marL="480050" indent="0">
              <a:buNone/>
              <a:defRPr sz="1300"/>
            </a:lvl2pPr>
            <a:lvl3pPr marL="960101" indent="0">
              <a:buNone/>
              <a:defRPr sz="1000"/>
            </a:lvl3pPr>
            <a:lvl4pPr marL="1440151" indent="0">
              <a:buNone/>
              <a:defRPr sz="1000"/>
            </a:lvl4pPr>
            <a:lvl5pPr marL="1920201" indent="0">
              <a:buNone/>
              <a:defRPr sz="1000"/>
            </a:lvl5pPr>
            <a:lvl6pPr marL="2400251" indent="0">
              <a:buNone/>
              <a:defRPr sz="1000"/>
            </a:lvl6pPr>
            <a:lvl7pPr marL="2880302" indent="0">
              <a:buNone/>
              <a:defRPr sz="1000"/>
            </a:lvl7pPr>
            <a:lvl8pPr marL="3360352" indent="0">
              <a:buNone/>
              <a:defRPr sz="1000"/>
            </a:lvl8pPr>
            <a:lvl9pPr marL="384040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28BB7-8200-4A11-A3CD-21C97DBA65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45920" y="1609655"/>
            <a:ext cx="2962656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60849" tIns="230424" rIns="460849" bIns="23042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45920" y="9387842"/>
            <a:ext cx="29626560" cy="26553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60849" tIns="230424" rIns="460849" bIns="2304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45920" y="36640205"/>
            <a:ext cx="7680960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60849" tIns="230424" rIns="460849" bIns="230424" numCol="1" anchor="t" anchorCtr="0" compatLnSpc="1">
            <a:prstTxWarp prst="textNoShape">
              <a:avLst/>
            </a:prstTxWarp>
          </a:bodyPr>
          <a:lstStyle>
            <a:lvl1pPr>
              <a:defRPr sz="7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247120" y="36640205"/>
            <a:ext cx="10424160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60849" tIns="230424" rIns="460849" bIns="230424" numCol="1" anchor="t" anchorCtr="0" compatLnSpc="1">
            <a:prstTxWarp prst="textNoShape">
              <a:avLst/>
            </a:prstTxWarp>
          </a:bodyPr>
          <a:lstStyle>
            <a:lvl1pPr algn="ctr">
              <a:defRPr sz="7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591520" y="36640205"/>
            <a:ext cx="7680960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60849" tIns="230424" rIns="460849" bIns="230424" numCol="1" anchor="t" anchorCtr="0" compatLnSpc="1">
            <a:prstTxWarp prst="textNoShape">
              <a:avLst/>
            </a:prstTxWarp>
          </a:bodyPr>
          <a:lstStyle>
            <a:lvl1pPr algn="r">
              <a:defRPr sz="70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CEAA68B-5EE7-4063-A8F8-DD4A1B7ECB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608817" rtl="0" eaLnBrk="0" fontAlgn="base" hangingPunct="0">
        <a:spcBef>
          <a:spcPct val="0"/>
        </a:spcBef>
        <a:spcAft>
          <a:spcPct val="0"/>
        </a:spcAft>
        <a:defRPr sz="22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608817" rtl="0" eaLnBrk="0" fontAlgn="base" hangingPunct="0">
        <a:spcBef>
          <a:spcPct val="0"/>
        </a:spcBef>
        <a:spcAft>
          <a:spcPct val="0"/>
        </a:spcAft>
        <a:defRPr sz="22200">
          <a:solidFill>
            <a:schemeClr val="tx2"/>
          </a:solidFill>
          <a:latin typeface="Arial" charset="0"/>
        </a:defRPr>
      </a:lvl2pPr>
      <a:lvl3pPr algn="ctr" defTabSz="4608817" rtl="0" eaLnBrk="0" fontAlgn="base" hangingPunct="0">
        <a:spcBef>
          <a:spcPct val="0"/>
        </a:spcBef>
        <a:spcAft>
          <a:spcPct val="0"/>
        </a:spcAft>
        <a:defRPr sz="22200">
          <a:solidFill>
            <a:schemeClr val="tx2"/>
          </a:solidFill>
          <a:latin typeface="Arial" charset="0"/>
        </a:defRPr>
      </a:lvl3pPr>
      <a:lvl4pPr algn="ctr" defTabSz="4608817" rtl="0" eaLnBrk="0" fontAlgn="base" hangingPunct="0">
        <a:spcBef>
          <a:spcPct val="0"/>
        </a:spcBef>
        <a:spcAft>
          <a:spcPct val="0"/>
        </a:spcAft>
        <a:defRPr sz="22200">
          <a:solidFill>
            <a:schemeClr val="tx2"/>
          </a:solidFill>
          <a:latin typeface="Arial" charset="0"/>
        </a:defRPr>
      </a:lvl4pPr>
      <a:lvl5pPr algn="ctr" defTabSz="4608817" rtl="0" eaLnBrk="0" fontAlgn="base" hangingPunct="0">
        <a:spcBef>
          <a:spcPct val="0"/>
        </a:spcBef>
        <a:spcAft>
          <a:spcPct val="0"/>
        </a:spcAft>
        <a:defRPr sz="22200">
          <a:solidFill>
            <a:schemeClr val="tx2"/>
          </a:solidFill>
          <a:latin typeface="Arial" charset="0"/>
        </a:defRPr>
      </a:lvl5pPr>
      <a:lvl6pPr marL="480050" algn="ctr" defTabSz="4608817" rtl="0" fontAlgn="base">
        <a:spcBef>
          <a:spcPct val="0"/>
        </a:spcBef>
        <a:spcAft>
          <a:spcPct val="0"/>
        </a:spcAft>
        <a:defRPr sz="22200">
          <a:solidFill>
            <a:schemeClr val="tx2"/>
          </a:solidFill>
          <a:latin typeface="Arial" charset="0"/>
        </a:defRPr>
      </a:lvl6pPr>
      <a:lvl7pPr marL="960101" algn="ctr" defTabSz="4608817" rtl="0" fontAlgn="base">
        <a:spcBef>
          <a:spcPct val="0"/>
        </a:spcBef>
        <a:spcAft>
          <a:spcPct val="0"/>
        </a:spcAft>
        <a:defRPr sz="22200">
          <a:solidFill>
            <a:schemeClr val="tx2"/>
          </a:solidFill>
          <a:latin typeface="Arial" charset="0"/>
        </a:defRPr>
      </a:lvl7pPr>
      <a:lvl8pPr marL="1440151" algn="ctr" defTabSz="4608817" rtl="0" fontAlgn="base">
        <a:spcBef>
          <a:spcPct val="0"/>
        </a:spcBef>
        <a:spcAft>
          <a:spcPct val="0"/>
        </a:spcAft>
        <a:defRPr sz="22200">
          <a:solidFill>
            <a:schemeClr val="tx2"/>
          </a:solidFill>
          <a:latin typeface="Arial" charset="0"/>
        </a:defRPr>
      </a:lvl8pPr>
      <a:lvl9pPr marL="1920201" algn="ctr" defTabSz="4608817" rtl="0" fontAlgn="base">
        <a:spcBef>
          <a:spcPct val="0"/>
        </a:spcBef>
        <a:spcAft>
          <a:spcPct val="0"/>
        </a:spcAft>
        <a:defRPr sz="22200">
          <a:solidFill>
            <a:schemeClr val="tx2"/>
          </a:solidFill>
          <a:latin typeface="Arial" charset="0"/>
        </a:defRPr>
      </a:lvl9pPr>
    </p:titleStyle>
    <p:bodyStyle>
      <a:lvl1pPr marL="1728516" indent="-1728516" algn="l" defTabSz="4608817" rtl="0" eaLnBrk="0" fontAlgn="base" hangingPunct="0">
        <a:spcBef>
          <a:spcPct val="20000"/>
        </a:spcBef>
        <a:spcAft>
          <a:spcPct val="0"/>
        </a:spcAft>
        <a:buChar char="•"/>
        <a:defRPr sz="16200">
          <a:solidFill>
            <a:schemeClr val="tx1"/>
          </a:solidFill>
          <a:latin typeface="+mn-lt"/>
          <a:ea typeface="+mn-ea"/>
          <a:cs typeface="+mn-cs"/>
        </a:defRPr>
      </a:lvl1pPr>
      <a:lvl2pPr marL="3743726" indent="-1440151" algn="l" defTabSz="4608817" rtl="0" eaLnBrk="0" fontAlgn="base" hangingPunct="0">
        <a:spcBef>
          <a:spcPct val="20000"/>
        </a:spcBef>
        <a:spcAft>
          <a:spcPct val="0"/>
        </a:spcAft>
        <a:buChar char="–"/>
        <a:defRPr sz="14100">
          <a:solidFill>
            <a:schemeClr val="tx1"/>
          </a:solidFill>
          <a:latin typeface="+mn-lt"/>
        </a:defRPr>
      </a:lvl2pPr>
      <a:lvl3pPr marL="5760603" indent="-1151788" algn="l" defTabSz="4608817" rtl="0" eaLnBrk="0" fontAlgn="base" hangingPunct="0">
        <a:spcBef>
          <a:spcPct val="20000"/>
        </a:spcBef>
        <a:spcAft>
          <a:spcPct val="0"/>
        </a:spcAft>
        <a:buChar char="•"/>
        <a:defRPr sz="12100">
          <a:solidFill>
            <a:schemeClr val="tx1"/>
          </a:solidFill>
          <a:latin typeface="+mn-lt"/>
        </a:defRPr>
      </a:lvl3pPr>
      <a:lvl4pPr marL="8064178" indent="-1151788" algn="l" defTabSz="4608817" rtl="0" eaLnBrk="0" fontAlgn="base" hangingPunct="0">
        <a:spcBef>
          <a:spcPct val="20000"/>
        </a:spcBef>
        <a:spcAft>
          <a:spcPct val="0"/>
        </a:spcAft>
        <a:buChar char="–"/>
        <a:defRPr sz="10100">
          <a:solidFill>
            <a:schemeClr val="tx1"/>
          </a:solidFill>
          <a:latin typeface="+mn-lt"/>
        </a:defRPr>
      </a:lvl4pPr>
      <a:lvl5pPr marL="10369421" indent="-1151788" algn="l" defTabSz="4608817" rtl="0" eaLnBrk="0" fontAlgn="base" hangingPunct="0">
        <a:spcBef>
          <a:spcPct val="20000"/>
        </a:spcBef>
        <a:spcAft>
          <a:spcPct val="0"/>
        </a:spcAft>
        <a:buChar char="»"/>
        <a:defRPr sz="10100">
          <a:solidFill>
            <a:schemeClr val="tx1"/>
          </a:solidFill>
          <a:latin typeface="+mn-lt"/>
        </a:defRPr>
      </a:lvl5pPr>
      <a:lvl6pPr marL="10849471" indent="-1151788" algn="l" defTabSz="4608817" rtl="0" fontAlgn="base">
        <a:spcBef>
          <a:spcPct val="20000"/>
        </a:spcBef>
        <a:spcAft>
          <a:spcPct val="0"/>
        </a:spcAft>
        <a:buChar char="»"/>
        <a:defRPr sz="10100">
          <a:solidFill>
            <a:schemeClr val="tx1"/>
          </a:solidFill>
          <a:latin typeface="+mn-lt"/>
        </a:defRPr>
      </a:lvl6pPr>
      <a:lvl7pPr marL="11329521" indent="-1151788" algn="l" defTabSz="4608817" rtl="0" fontAlgn="base">
        <a:spcBef>
          <a:spcPct val="20000"/>
        </a:spcBef>
        <a:spcAft>
          <a:spcPct val="0"/>
        </a:spcAft>
        <a:buChar char="»"/>
        <a:defRPr sz="10100">
          <a:solidFill>
            <a:schemeClr val="tx1"/>
          </a:solidFill>
          <a:latin typeface="+mn-lt"/>
        </a:defRPr>
      </a:lvl7pPr>
      <a:lvl8pPr marL="11809572" indent="-1151788" algn="l" defTabSz="4608817" rtl="0" fontAlgn="base">
        <a:spcBef>
          <a:spcPct val="20000"/>
        </a:spcBef>
        <a:spcAft>
          <a:spcPct val="0"/>
        </a:spcAft>
        <a:buChar char="»"/>
        <a:defRPr sz="10100">
          <a:solidFill>
            <a:schemeClr val="tx1"/>
          </a:solidFill>
          <a:latin typeface="+mn-lt"/>
        </a:defRPr>
      </a:lvl8pPr>
      <a:lvl9pPr marL="12289622" indent="-1151788" algn="l" defTabSz="4608817" rtl="0" fontAlgn="base">
        <a:spcBef>
          <a:spcPct val="20000"/>
        </a:spcBef>
        <a:spcAft>
          <a:spcPct val="0"/>
        </a:spcAft>
        <a:buChar char="»"/>
        <a:defRPr sz="10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601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050" algn="l" defTabSz="9601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0101" algn="l" defTabSz="9601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51" algn="l" defTabSz="9601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01" algn="l" defTabSz="9601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251" algn="l" defTabSz="9601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02" algn="l" defTabSz="9601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0352" algn="l" defTabSz="9601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02" algn="l" defTabSz="9601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emf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-47470" y="-153452"/>
            <a:ext cx="32965869" cy="40387052"/>
          </a:xfrm>
          <a:prstGeom prst="rect">
            <a:avLst/>
          </a:prstGeom>
          <a:solidFill>
            <a:srgbClr val="FBF5CD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6010" tIns="48006" rIns="96010" bIns="48006" anchor="ctr"/>
          <a:lstStyle/>
          <a:p>
            <a:pPr algn="ctr" defTabSz="5267219"/>
            <a:endParaRPr lang="en-US" sz="10400" dirty="0">
              <a:latin typeface="Bookman"/>
            </a:endParaRPr>
          </a:p>
        </p:txBody>
      </p:sp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329408" y="5047070"/>
            <a:ext cx="15950559" cy="12680616"/>
          </a:xfrm>
          <a:prstGeom prst="rect">
            <a:avLst/>
          </a:prstGeom>
          <a:solidFill>
            <a:srgbClr val="9A0E2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6010" tIns="48006" rIns="96010" bIns="48006"/>
          <a:lstStyle/>
          <a:p>
            <a:pPr indent="457200">
              <a:defRPr/>
            </a:pPr>
            <a:r>
              <a:rPr lang="en-US" sz="6600" b="1" dirty="0">
                <a:solidFill>
                  <a:srgbClr val="FBF5CD"/>
                </a:solidFill>
                <a:latin typeface="+mj-lt"/>
              </a:rPr>
              <a:t>Introduction</a:t>
            </a:r>
          </a:p>
        </p:txBody>
      </p:sp>
      <p:sp>
        <p:nvSpPr>
          <p:cNvPr id="2064" name="Rectangle 932"/>
          <p:cNvSpPr>
            <a:spLocks noChangeArrowheads="1"/>
          </p:cNvSpPr>
          <p:nvPr/>
        </p:nvSpPr>
        <p:spPr bwMode="auto">
          <a:xfrm>
            <a:off x="0" y="-740972"/>
            <a:ext cx="193960" cy="1481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6010" tIns="48006" rIns="96010" bIns="48006" anchor="ctr">
            <a:spAutoFit/>
          </a:bodyPr>
          <a:lstStyle/>
          <a:p>
            <a:endParaRPr lang="en-US" dirty="0"/>
          </a:p>
        </p:txBody>
      </p:sp>
      <p:sp>
        <p:nvSpPr>
          <p:cNvPr id="2065" name="Rectangle 125"/>
          <p:cNvSpPr>
            <a:spLocks noChangeArrowheads="1"/>
          </p:cNvSpPr>
          <p:nvPr/>
        </p:nvSpPr>
        <p:spPr bwMode="auto">
          <a:xfrm>
            <a:off x="0" y="-740972"/>
            <a:ext cx="193960" cy="1481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6010" tIns="48006" rIns="96010" bIns="48006" anchor="ctr">
            <a:spAutoFit/>
          </a:bodyPr>
          <a:lstStyle/>
          <a:p>
            <a:endParaRPr lang="en-US" dirty="0"/>
          </a:p>
        </p:txBody>
      </p:sp>
      <p:sp>
        <p:nvSpPr>
          <p:cNvPr id="48" name="Rectangle 25"/>
          <p:cNvSpPr>
            <a:spLocks noChangeArrowheads="1"/>
          </p:cNvSpPr>
          <p:nvPr/>
        </p:nvSpPr>
        <p:spPr bwMode="auto">
          <a:xfrm>
            <a:off x="905472" y="6183252"/>
            <a:ext cx="15374495" cy="11544434"/>
          </a:xfrm>
          <a:prstGeom prst="rect">
            <a:avLst/>
          </a:prstGeom>
          <a:solidFill>
            <a:srgbClr val="F8DBA6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288000" tIns="180000" rIns="288000" bIns="180000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 sz="3400" dirty="0"/>
          </a:p>
        </p:txBody>
      </p:sp>
      <p:sp>
        <p:nvSpPr>
          <p:cNvPr id="2057" name="Rectangle 5"/>
          <p:cNvSpPr>
            <a:spLocks noChangeArrowheads="1"/>
          </p:cNvSpPr>
          <p:nvPr/>
        </p:nvSpPr>
        <p:spPr bwMode="auto">
          <a:xfrm>
            <a:off x="329407" y="400245"/>
            <a:ext cx="32248583" cy="3982807"/>
          </a:xfrm>
          <a:prstGeom prst="rect">
            <a:avLst/>
          </a:prstGeom>
          <a:solidFill>
            <a:srgbClr val="9A0E2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6010" tIns="48006" rIns="96010" bIns="48006" anchor="ctr"/>
          <a:lstStyle/>
          <a:p>
            <a:pPr algn="ctr" defTabSz="4608817"/>
            <a:endParaRPr lang="en-US" dirty="0">
              <a:solidFill>
                <a:srgbClr val="FFFFC8"/>
              </a:solidFill>
            </a:endParaRPr>
          </a:p>
        </p:txBody>
      </p:sp>
      <p:sp>
        <p:nvSpPr>
          <p:cNvPr id="2063" name="TextBox 273"/>
          <p:cNvSpPr txBox="1">
            <a:spLocks noChangeArrowheads="1"/>
          </p:cNvSpPr>
          <p:nvPr/>
        </p:nvSpPr>
        <p:spPr bwMode="auto">
          <a:xfrm>
            <a:off x="1229508" y="530624"/>
            <a:ext cx="30774529" cy="4375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6010" tIns="48006" rIns="96010" bIns="48006">
            <a:spAutoFit/>
          </a:bodyPr>
          <a:lstStyle/>
          <a:p>
            <a:pPr algn="ctr"/>
            <a:r>
              <a:rPr lang="en-US" sz="8000" b="1" dirty="0">
                <a:solidFill>
                  <a:srgbClr val="FBF5CD"/>
                </a:solidFill>
              </a:rPr>
              <a:t>Visual feedback mounted on surgical </a:t>
            </a:r>
            <a:r>
              <a:rPr lang="en-US" sz="8000" b="1" dirty="0" smtClean="0">
                <a:solidFill>
                  <a:srgbClr val="FBF5CD"/>
                </a:solidFill>
              </a:rPr>
              <a:t>tool</a:t>
            </a:r>
            <a:endParaRPr lang="en-US" sz="8000" b="1" dirty="0">
              <a:solidFill>
                <a:srgbClr val="FBF5CD"/>
              </a:solidFill>
            </a:endParaRPr>
          </a:p>
          <a:p>
            <a:pPr algn="ctr"/>
            <a:r>
              <a:rPr lang="en-US" sz="5400" b="1" dirty="0">
                <a:solidFill>
                  <a:srgbClr val="F8DBA6"/>
                </a:solidFill>
              </a:rPr>
              <a:t>K. </a:t>
            </a:r>
            <a:r>
              <a:rPr lang="en-US" sz="5400" b="1" dirty="0" smtClean="0">
                <a:solidFill>
                  <a:srgbClr val="F8DBA6"/>
                </a:solidFill>
              </a:rPr>
              <a:t>Carter,</a:t>
            </a:r>
            <a:r>
              <a:rPr lang="en-US" sz="5400" b="1" baseline="30000" dirty="0" smtClean="0">
                <a:solidFill>
                  <a:srgbClr val="F8DBA6"/>
                </a:solidFill>
              </a:rPr>
              <a:t> </a:t>
            </a:r>
            <a:r>
              <a:rPr lang="en-US" sz="5400" b="1" dirty="0">
                <a:solidFill>
                  <a:srgbClr val="F8DBA6"/>
                </a:solidFill>
              </a:rPr>
              <a:t>T. </a:t>
            </a:r>
            <a:r>
              <a:rPr lang="en-US" sz="5400" b="1" dirty="0" smtClean="0">
                <a:solidFill>
                  <a:srgbClr val="F8DBA6"/>
                </a:solidFill>
              </a:rPr>
              <a:t>Vaughan, </a:t>
            </a:r>
            <a:r>
              <a:rPr lang="en-US" sz="5400" b="1" dirty="0">
                <a:solidFill>
                  <a:srgbClr val="F8DBA6"/>
                </a:solidFill>
              </a:rPr>
              <a:t>G. </a:t>
            </a:r>
            <a:r>
              <a:rPr lang="en-US" sz="5400" b="1" dirty="0" err="1" smtClean="0">
                <a:solidFill>
                  <a:srgbClr val="F8DBA6"/>
                </a:solidFill>
              </a:rPr>
              <a:t>Gauvin</a:t>
            </a:r>
            <a:r>
              <a:rPr lang="en-US" sz="5400" b="1" dirty="0" smtClean="0">
                <a:solidFill>
                  <a:srgbClr val="F8DBA6"/>
                </a:solidFill>
              </a:rPr>
              <a:t>, P. </a:t>
            </a:r>
            <a:r>
              <a:rPr lang="en-US" sz="5400" b="1" dirty="0" err="1" smtClean="0">
                <a:solidFill>
                  <a:srgbClr val="F8DBA6"/>
                </a:solidFill>
              </a:rPr>
              <a:t>Pezeshki</a:t>
            </a:r>
            <a:r>
              <a:rPr lang="en-US" sz="5400" b="1" dirty="0" smtClean="0">
                <a:solidFill>
                  <a:srgbClr val="F8DBA6"/>
                </a:solidFill>
              </a:rPr>
              <a:t>,  A</a:t>
            </a:r>
            <a:r>
              <a:rPr lang="en-US" sz="5400" b="1" dirty="0">
                <a:solidFill>
                  <a:srgbClr val="F8DBA6"/>
                </a:solidFill>
              </a:rPr>
              <a:t>. </a:t>
            </a:r>
            <a:r>
              <a:rPr lang="en-US" sz="5400" b="1" dirty="0" smtClean="0">
                <a:solidFill>
                  <a:srgbClr val="F8DBA6"/>
                </a:solidFill>
              </a:rPr>
              <a:t>Lasso, </a:t>
            </a:r>
            <a:r>
              <a:rPr lang="en-US" sz="5400" b="1" dirty="0">
                <a:solidFill>
                  <a:srgbClr val="F8DBA6"/>
                </a:solidFill>
              </a:rPr>
              <a:t>T. </a:t>
            </a:r>
            <a:r>
              <a:rPr lang="en-US" sz="5400" b="1" dirty="0" err="1" smtClean="0">
                <a:solidFill>
                  <a:srgbClr val="F8DBA6"/>
                </a:solidFill>
              </a:rPr>
              <a:t>Ungi</a:t>
            </a:r>
            <a:r>
              <a:rPr lang="en-US" sz="5400" b="1" dirty="0" smtClean="0">
                <a:solidFill>
                  <a:srgbClr val="F8DBA6"/>
                </a:solidFill>
              </a:rPr>
              <a:t>, </a:t>
            </a:r>
            <a:r>
              <a:rPr lang="en-US" sz="5400" b="1" dirty="0">
                <a:solidFill>
                  <a:srgbClr val="F8DBA6"/>
                </a:solidFill>
              </a:rPr>
              <a:t>E. </a:t>
            </a:r>
            <a:r>
              <a:rPr lang="en-US" sz="5400" b="1" dirty="0" smtClean="0">
                <a:solidFill>
                  <a:srgbClr val="F8DBA6"/>
                </a:solidFill>
              </a:rPr>
              <a:t>Morin, </a:t>
            </a:r>
            <a:r>
              <a:rPr lang="en-US" sz="5400" b="1" dirty="0">
                <a:solidFill>
                  <a:srgbClr val="F8DBA6"/>
                </a:solidFill>
              </a:rPr>
              <a:t>J. </a:t>
            </a:r>
            <a:r>
              <a:rPr lang="en-US" sz="5400" b="1" dirty="0" err="1" smtClean="0">
                <a:solidFill>
                  <a:srgbClr val="F8DBA6"/>
                </a:solidFill>
              </a:rPr>
              <a:t>Rudan</a:t>
            </a:r>
            <a:r>
              <a:rPr lang="en-US" sz="5400" b="1" dirty="0" smtClean="0">
                <a:solidFill>
                  <a:srgbClr val="F8DBA6"/>
                </a:solidFill>
              </a:rPr>
              <a:t>, </a:t>
            </a:r>
            <a:r>
              <a:rPr lang="en-US" sz="5400" b="1" dirty="0">
                <a:solidFill>
                  <a:srgbClr val="F8DBA6"/>
                </a:solidFill>
              </a:rPr>
              <a:t>C. J. </a:t>
            </a:r>
            <a:r>
              <a:rPr lang="en-US" sz="5400" b="1" dirty="0" smtClean="0">
                <a:solidFill>
                  <a:srgbClr val="F8DBA6"/>
                </a:solidFill>
              </a:rPr>
              <a:t>Engel, </a:t>
            </a:r>
            <a:r>
              <a:rPr lang="en-US" sz="5400" b="1" dirty="0">
                <a:solidFill>
                  <a:srgbClr val="F8DBA6"/>
                </a:solidFill>
              </a:rPr>
              <a:t>G. </a:t>
            </a:r>
            <a:r>
              <a:rPr lang="en-US" sz="5400" b="1" dirty="0" smtClean="0">
                <a:solidFill>
                  <a:srgbClr val="F8DBA6"/>
                </a:solidFill>
              </a:rPr>
              <a:t>Fichtinger</a:t>
            </a:r>
          </a:p>
          <a:p>
            <a:pPr algn="ctr"/>
            <a:r>
              <a:rPr lang="en-US" sz="5400" dirty="0" smtClean="0">
                <a:solidFill>
                  <a:srgbClr val="F8DBA6"/>
                </a:solidFill>
              </a:rPr>
              <a:t>Queen’s </a:t>
            </a:r>
            <a:r>
              <a:rPr lang="en-US" sz="5400" dirty="0">
                <a:solidFill>
                  <a:srgbClr val="F8DBA6"/>
                </a:solidFill>
              </a:rPr>
              <a:t>University, Kingston, Canada</a:t>
            </a:r>
          </a:p>
          <a:p>
            <a:pPr algn="ctr"/>
            <a:endParaRPr lang="en-US" sz="5400" b="1" baseline="30000" dirty="0">
              <a:solidFill>
                <a:srgbClr val="F8DBA6"/>
              </a:solidFill>
            </a:endParaRPr>
          </a:p>
        </p:txBody>
      </p:sp>
      <p:sp>
        <p:nvSpPr>
          <p:cNvPr id="53" name="Rectangle 9"/>
          <p:cNvSpPr>
            <a:spLocks noChangeArrowheads="1"/>
          </p:cNvSpPr>
          <p:nvPr/>
        </p:nvSpPr>
        <p:spPr bwMode="auto">
          <a:xfrm>
            <a:off x="329407" y="18143408"/>
            <a:ext cx="15950559" cy="19795372"/>
          </a:xfrm>
          <a:prstGeom prst="rect">
            <a:avLst/>
          </a:prstGeom>
          <a:solidFill>
            <a:srgbClr val="9A0E2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6010" tIns="48006" rIns="96010" bIns="48006"/>
          <a:lstStyle/>
          <a:p>
            <a:pPr indent="457200"/>
            <a:r>
              <a:rPr lang="en-US" sz="6600" b="1" dirty="0">
                <a:solidFill>
                  <a:srgbClr val="FBF5CD"/>
                </a:solidFill>
                <a:latin typeface="+mj-lt"/>
              </a:rPr>
              <a:t>Methods</a:t>
            </a:r>
          </a:p>
        </p:txBody>
      </p:sp>
      <p:sp>
        <p:nvSpPr>
          <p:cNvPr id="54" name="Rectangle 25"/>
          <p:cNvSpPr>
            <a:spLocks noChangeArrowheads="1"/>
          </p:cNvSpPr>
          <p:nvPr/>
        </p:nvSpPr>
        <p:spPr bwMode="auto">
          <a:xfrm>
            <a:off x="905472" y="19324712"/>
            <a:ext cx="15374494" cy="18614067"/>
          </a:xfrm>
          <a:prstGeom prst="rect">
            <a:avLst/>
          </a:prstGeom>
          <a:solidFill>
            <a:srgbClr val="F8DBA6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274320" tIns="180000" rIns="274320" bIns="180000"/>
          <a:lstStyle/>
          <a:p>
            <a:pPr marL="457200" indent="-457200" algn="just">
              <a:spcAft>
                <a:spcPts val="1200"/>
              </a:spcAft>
              <a:defRPr/>
            </a:pPr>
            <a:endParaRPr lang="en-CA" sz="3400" smtClean="0"/>
          </a:p>
          <a:p>
            <a:pPr marL="457200" indent="-457200" algn="just">
              <a:spcAft>
                <a:spcPts val="1200"/>
              </a:spcAft>
              <a:defRPr/>
            </a:pPr>
            <a:endParaRPr lang="en-CA" sz="3600" b="1" smtClean="0"/>
          </a:p>
          <a:p>
            <a:pPr marL="457200" indent="-457200" algn="just">
              <a:spcAft>
                <a:spcPts val="1200"/>
              </a:spcAft>
              <a:defRPr/>
            </a:pPr>
            <a:endParaRPr lang="en-CA" sz="3600" b="1" smtClean="0"/>
          </a:p>
          <a:p>
            <a:pPr marL="457200" indent="-457200" algn="just">
              <a:spcAft>
                <a:spcPts val="1200"/>
              </a:spcAft>
              <a:defRPr/>
            </a:pPr>
            <a:endParaRPr lang="en-CA" sz="3600" b="1" smtClean="0"/>
          </a:p>
          <a:p>
            <a:pPr marL="457200" indent="-457200" algn="just">
              <a:spcAft>
                <a:spcPts val="1200"/>
              </a:spcAft>
              <a:defRPr/>
            </a:pPr>
            <a:endParaRPr lang="en-CA" sz="3600" b="1" smtClean="0"/>
          </a:p>
          <a:p>
            <a:pPr marL="457200" indent="-457200" algn="just">
              <a:spcAft>
                <a:spcPts val="1200"/>
              </a:spcAft>
              <a:defRPr/>
            </a:pPr>
            <a:endParaRPr lang="en-CA" sz="3600" b="1" smtClean="0"/>
          </a:p>
          <a:p>
            <a:endParaRPr lang="en-CA" sz="1800" smtClean="0"/>
          </a:p>
          <a:p>
            <a:endParaRPr lang="en-CA" sz="1800" smtClean="0"/>
          </a:p>
          <a:p>
            <a:pPr marL="457200" indent="-457200" algn="just">
              <a:spcAft>
                <a:spcPts val="1200"/>
              </a:spcAft>
              <a:defRPr/>
            </a:pPr>
            <a:endParaRPr lang="en-CA" sz="3200" b="1" dirty="0" smtClean="0"/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16732904" y="27361118"/>
            <a:ext cx="15828309" cy="4282432"/>
          </a:xfrm>
          <a:prstGeom prst="rect">
            <a:avLst/>
          </a:prstGeom>
          <a:solidFill>
            <a:srgbClr val="9A0E2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6010" tIns="48006" rIns="96010" bIns="48006"/>
          <a:lstStyle/>
          <a:p>
            <a:pPr indent="457200"/>
            <a:r>
              <a:rPr lang="en-US" sz="6600" b="1" dirty="0" smtClean="0">
                <a:solidFill>
                  <a:srgbClr val="FBF5CD"/>
                </a:solidFill>
                <a:latin typeface="+mj-lt"/>
              </a:rPr>
              <a:t>Conclusion</a:t>
            </a:r>
            <a:endParaRPr lang="en-US" sz="6600" b="1" dirty="0">
              <a:solidFill>
                <a:srgbClr val="FBF5CD"/>
              </a:solidFill>
              <a:latin typeface="+mj-lt"/>
            </a:endParaRPr>
          </a:p>
        </p:txBody>
      </p:sp>
      <p:sp>
        <p:nvSpPr>
          <p:cNvPr id="56" name="Rectangle 25"/>
          <p:cNvSpPr>
            <a:spLocks noChangeArrowheads="1"/>
          </p:cNvSpPr>
          <p:nvPr/>
        </p:nvSpPr>
        <p:spPr bwMode="auto">
          <a:xfrm>
            <a:off x="17235826" y="28588105"/>
            <a:ext cx="15325388" cy="3055445"/>
          </a:xfrm>
          <a:prstGeom prst="rect">
            <a:avLst/>
          </a:prstGeom>
          <a:solidFill>
            <a:srgbClr val="F8DBA6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288000" tIns="180000" rIns="288000" bIns="180000"/>
          <a:lstStyle/>
          <a:p>
            <a:pPr algn="just">
              <a:spcBef>
                <a:spcPts val="600"/>
              </a:spcBef>
              <a:spcAft>
                <a:spcPts val="1200"/>
              </a:spcAft>
              <a:defRPr/>
            </a:pPr>
            <a:endParaRPr lang="en-CA" sz="3400" dirty="0" smtClean="0"/>
          </a:p>
          <a:p>
            <a:pPr algn="just">
              <a:spcBef>
                <a:spcPts val="600"/>
              </a:spcBef>
              <a:spcAft>
                <a:spcPts val="1200"/>
              </a:spcAft>
              <a:defRPr/>
            </a:pPr>
            <a:endParaRPr lang="en-CA" sz="3600" dirty="0" smtClean="0"/>
          </a:p>
        </p:txBody>
      </p:sp>
      <p:sp>
        <p:nvSpPr>
          <p:cNvPr id="136" name="Rectangle 9"/>
          <p:cNvSpPr>
            <a:spLocks noChangeArrowheads="1"/>
          </p:cNvSpPr>
          <p:nvPr/>
        </p:nvSpPr>
        <p:spPr bwMode="auto">
          <a:xfrm>
            <a:off x="16704007" y="32319532"/>
            <a:ext cx="15873984" cy="5619247"/>
          </a:xfrm>
          <a:prstGeom prst="rect">
            <a:avLst/>
          </a:prstGeom>
          <a:solidFill>
            <a:srgbClr val="9A0E2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6010" tIns="48006" rIns="96010" bIns="48006"/>
          <a:lstStyle/>
          <a:p>
            <a:pPr indent="457200"/>
            <a:r>
              <a:rPr lang="en-US" sz="6600" b="1" dirty="0" smtClean="0">
                <a:solidFill>
                  <a:srgbClr val="FBF5CD"/>
                </a:solidFill>
                <a:latin typeface="+mj-lt"/>
              </a:rPr>
              <a:t>References</a:t>
            </a:r>
            <a:endParaRPr lang="en-US" sz="6600" b="1" dirty="0">
              <a:solidFill>
                <a:srgbClr val="FBF5CD"/>
              </a:solidFill>
              <a:latin typeface="+mj-lt"/>
            </a:endParaRPr>
          </a:p>
        </p:txBody>
      </p:sp>
      <p:sp>
        <p:nvSpPr>
          <p:cNvPr id="137" name="Rectangle 25"/>
          <p:cNvSpPr>
            <a:spLocks noChangeArrowheads="1"/>
          </p:cNvSpPr>
          <p:nvPr/>
        </p:nvSpPr>
        <p:spPr bwMode="auto">
          <a:xfrm>
            <a:off x="17215284" y="33684167"/>
            <a:ext cx="15362706" cy="4258432"/>
          </a:xfrm>
          <a:prstGeom prst="rect">
            <a:avLst/>
          </a:prstGeom>
          <a:solidFill>
            <a:srgbClr val="F8DBA6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288000" tIns="180000" rIns="288000" bIns="180000"/>
          <a:lstStyle/>
          <a:p>
            <a:pPr>
              <a:spcAft>
                <a:spcPts val="900"/>
              </a:spcAft>
            </a:pPr>
            <a:r>
              <a:rPr lang="en-US" sz="3200" b="1" dirty="0" smtClean="0"/>
              <a:t>[1]</a:t>
            </a:r>
            <a:r>
              <a:rPr lang="en-US" sz="3200" dirty="0" smtClean="0"/>
              <a:t> </a:t>
            </a:r>
            <a:r>
              <a:rPr lang="en-US" sz="3200" dirty="0"/>
              <a:t>G </a:t>
            </a:r>
            <a:r>
              <a:rPr lang="en-US" sz="3200" dirty="0" err="1"/>
              <a:t>Gauvin</a:t>
            </a:r>
            <a:r>
              <a:rPr lang="en-US" sz="3200" dirty="0"/>
              <a:t> </a:t>
            </a:r>
            <a:r>
              <a:rPr lang="en-US" sz="3200" i="1" dirty="0"/>
              <a:t>et al</a:t>
            </a:r>
            <a:r>
              <a:rPr lang="en-US" sz="3200" dirty="0"/>
              <a:t>., "Real-Time Electromagnetic Navigation for Breast Tumor Resection: Proof of Concept," in The 7th Hamlyn Symposium on Medical Robotics, </a:t>
            </a:r>
            <a:r>
              <a:rPr lang="en-US" sz="3200" dirty="0" smtClean="0"/>
              <a:t>2014</a:t>
            </a:r>
            <a:r>
              <a:rPr lang="en-US" sz="3200" dirty="0"/>
              <a:t>, </a:t>
            </a:r>
            <a:r>
              <a:rPr lang="en-US" sz="3200" dirty="0" err="1"/>
              <a:t>Guang-Zhong</a:t>
            </a:r>
            <a:r>
              <a:rPr lang="en-US" sz="3200" dirty="0"/>
              <a:t> Yang and </a:t>
            </a:r>
            <a:r>
              <a:rPr lang="en-US" sz="3200" dirty="0" err="1"/>
              <a:t>Ara</a:t>
            </a:r>
            <a:r>
              <a:rPr lang="en-US" sz="3200" dirty="0"/>
              <a:t> </a:t>
            </a:r>
            <a:r>
              <a:rPr lang="en-US" sz="3200" dirty="0" err="1"/>
              <a:t>Darzi</a:t>
            </a:r>
            <a:r>
              <a:rPr lang="en-US" sz="3200" dirty="0"/>
              <a:t> (Eds.) pp. 39-40, 2014</a:t>
            </a:r>
            <a:r>
              <a:rPr lang="en-US" sz="3200" dirty="0" smtClean="0"/>
              <a:t>. </a:t>
            </a:r>
          </a:p>
          <a:p>
            <a:pPr>
              <a:spcAft>
                <a:spcPts val="900"/>
              </a:spcAft>
            </a:pPr>
            <a:r>
              <a:rPr lang="en-US" sz="3200" b="1" dirty="0" smtClean="0"/>
              <a:t>[</a:t>
            </a:r>
            <a:r>
              <a:rPr lang="en-US" sz="3200" b="1" dirty="0"/>
              <a:t>2</a:t>
            </a:r>
            <a:r>
              <a:rPr lang="en-US" sz="3200" b="1" dirty="0" smtClean="0"/>
              <a:t>] </a:t>
            </a:r>
            <a:r>
              <a:rPr lang="en-US" sz="3200" dirty="0" smtClean="0"/>
              <a:t>A Lasso </a:t>
            </a:r>
            <a:r>
              <a:rPr lang="en-US" sz="3200" i="1" dirty="0" smtClean="0"/>
              <a:t>et al</a:t>
            </a:r>
            <a:r>
              <a:rPr lang="en-US" sz="3200" dirty="0" smtClean="0"/>
              <a:t>., </a:t>
            </a:r>
            <a:r>
              <a:rPr lang="en-US" sz="3200" dirty="0"/>
              <a:t>“PLUS: open-source toolkit for ultrasound-guided intervention systems.” IEEE Trans Biomed Eng. 2014 Oct;61(10):2527-37</a:t>
            </a:r>
            <a:r>
              <a:rPr lang="en-US" sz="3200" dirty="0" smtClean="0"/>
              <a:t>. </a:t>
            </a:r>
          </a:p>
          <a:p>
            <a:pPr>
              <a:spcAft>
                <a:spcPts val="900"/>
              </a:spcAft>
            </a:pPr>
            <a:r>
              <a:rPr lang="en-US" sz="3200" b="1" dirty="0" smtClean="0"/>
              <a:t>Acknowledgments</a:t>
            </a:r>
            <a:r>
              <a:rPr lang="en-US" sz="3200" dirty="0" smtClean="0"/>
              <a:t>: </a:t>
            </a:r>
            <a:r>
              <a:rPr lang="en-US" sz="3200" dirty="0"/>
              <a:t>This work was funded by Cancer Care Ontario through the Applied Cancer Research Unit and the Research Chair in Cancer Imaging grants. </a:t>
            </a:r>
          </a:p>
          <a:p>
            <a:pPr lvl="0">
              <a:spcBef>
                <a:spcPts val="1200"/>
              </a:spcBef>
              <a:defRPr/>
            </a:pPr>
            <a:endParaRPr lang="en-CA" sz="3200" dirty="0" smtClean="0">
              <a:latin typeface="+mj-lt"/>
            </a:endParaRPr>
          </a:p>
        </p:txBody>
      </p:sp>
      <p:pic>
        <p:nvPicPr>
          <p:cNvPr id="65" name="Picture 4" descr="C:\lasso\PerkFacilities\PerkLogo\PerkLogo2010-round-600dp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2650" y="38140629"/>
            <a:ext cx="187220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3" descr="QueensLogoColor_Modifi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127052" y="38236359"/>
            <a:ext cx="2664296" cy="1754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" name="Rectangle 9"/>
          <p:cNvSpPr>
            <a:spLocks noChangeArrowheads="1"/>
          </p:cNvSpPr>
          <p:nvPr/>
        </p:nvSpPr>
        <p:spPr bwMode="auto">
          <a:xfrm>
            <a:off x="16704009" y="5047070"/>
            <a:ext cx="15873984" cy="6878820"/>
          </a:xfrm>
          <a:prstGeom prst="rect">
            <a:avLst/>
          </a:prstGeom>
          <a:solidFill>
            <a:srgbClr val="9A0E2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6010" tIns="48006" rIns="96010" bIns="48006"/>
          <a:lstStyle/>
          <a:p>
            <a:pPr indent="457200"/>
            <a:endParaRPr lang="en-US" sz="6600" b="1" dirty="0">
              <a:solidFill>
                <a:srgbClr val="FBF5CD"/>
              </a:solidFill>
              <a:latin typeface="+mj-lt"/>
            </a:endParaRPr>
          </a:p>
        </p:txBody>
      </p:sp>
      <p:sp>
        <p:nvSpPr>
          <p:cNvPr id="105" name="Rectangle 25"/>
          <p:cNvSpPr>
            <a:spLocks noChangeArrowheads="1"/>
          </p:cNvSpPr>
          <p:nvPr/>
        </p:nvSpPr>
        <p:spPr bwMode="auto">
          <a:xfrm>
            <a:off x="17206927" y="5047070"/>
            <a:ext cx="15371064" cy="6878820"/>
          </a:xfrm>
          <a:prstGeom prst="rect">
            <a:avLst/>
          </a:prstGeom>
          <a:solidFill>
            <a:srgbClr val="F8DBA6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274320" tIns="180000" rIns="274320" bIns="180000"/>
          <a:lstStyle/>
          <a:p>
            <a:pPr algn="just">
              <a:spcBef>
                <a:spcPts val="1200"/>
              </a:spcBef>
              <a:defRPr/>
            </a:pPr>
            <a:endParaRPr lang="en-US" sz="3400" dirty="0" smtClean="0"/>
          </a:p>
        </p:txBody>
      </p:sp>
      <p:sp>
        <p:nvSpPr>
          <p:cNvPr id="116" name="TextBox 115"/>
          <p:cNvSpPr txBox="1"/>
          <p:nvPr/>
        </p:nvSpPr>
        <p:spPr>
          <a:xfrm>
            <a:off x="17498905" y="28797271"/>
            <a:ext cx="149389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3600" dirty="0" smtClean="0"/>
              <a:t>The results from this study shows good potential for the </a:t>
            </a:r>
            <a:r>
              <a:rPr lang="en-US" sz="3600" dirty="0"/>
              <a:t>visual LED feedback, and with additional training, this approach may lead to an improved resection, with fewer cuts into the tumor and less healthy tissue removed; all to be explored in a larger study involving more </a:t>
            </a:r>
            <a:r>
              <a:rPr lang="en-US" sz="3600" dirty="0" smtClean="0"/>
              <a:t>surgical residents and attending surgeons</a:t>
            </a:r>
            <a:endParaRPr lang="en-US" sz="3400" dirty="0"/>
          </a:p>
        </p:txBody>
      </p:sp>
      <p:sp>
        <p:nvSpPr>
          <p:cNvPr id="124" name="TextBox 123"/>
          <p:cNvSpPr txBox="1"/>
          <p:nvPr/>
        </p:nvSpPr>
        <p:spPr>
          <a:xfrm>
            <a:off x="1230205" y="19756760"/>
            <a:ext cx="7396040" cy="795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b="1" dirty="0" smtClean="0"/>
              <a:t>Design </a:t>
            </a:r>
            <a:r>
              <a:rPr lang="en-US" sz="4400" b="1" dirty="0" smtClean="0"/>
              <a:t> </a:t>
            </a:r>
          </a:p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3400" dirty="0"/>
              <a:t>A computer controlled light source (RGB LED) is programmed to flash and change color to gain the surgeons attention</a:t>
            </a:r>
          </a:p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3400" dirty="0"/>
              <a:t>A variety of colors and flashing frequencies were explored to determine the most effective pattern </a:t>
            </a:r>
          </a:p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3400" dirty="0"/>
              <a:t>An optical fiber cable is used to transmit the light to the tracked surgical device in order to reduce EM noise and avoid a galvanic connection to the patient </a:t>
            </a:r>
          </a:p>
        </p:txBody>
      </p:sp>
      <p:cxnSp>
        <p:nvCxnSpPr>
          <p:cNvPr id="72" name="Straight Connector 71"/>
          <p:cNvCxnSpPr/>
          <p:nvPr/>
        </p:nvCxnSpPr>
        <p:spPr bwMode="auto">
          <a:xfrm>
            <a:off x="329408" y="37938780"/>
            <a:ext cx="1591376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8" name="TextBox 87"/>
          <p:cNvSpPr txBox="1"/>
          <p:nvPr/>
        </p:nvSpPr>
        <p:spPr>
          <a:xfrm>
            <a:off x="1230204" y="10449518"/>
            <a:ext cx="7493121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  <a:defRPr/>
            </a:pPr>
            <a:r>
              <a:rPr lang="en-CA" sz="4400" b="1" dirty="0" smtClean="0"/>
              <a:t>Objective</a:t>
            </a:r>
            <a:endParaRPr lang="en-CA" sz="4400" b="1" dirty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3400" dirty="0" smtClean="0"/>
              <a:t>The objective is to develop </a:t>
            </a:r>
            <a:r>
              <a:rPr lang="en-US" sz="3400" dirty="0"/>
              <a:t>a visual feedback mechanism </a:t>
            </a:r>
            <a:r>
              <a:rPr lang="en-US" sz="3400" dirty="0" smtClean="0"/>
              <a:t>that will be mounted </a:t>
            </a:r>
            <a:r>
              <a:rPr lang="en-US" sz="3400" dirty="0"/>
              <a:t>on the surgical tool and thus within the surgeon’s direct line of sight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3400" dirty="0"/>
              <a:t>This visual feedback system will be used to alert the surgeon when it is necessary to consult the monitor for detailed navigation information </a:t>
            </a:r>
          </a:p>
          <a:p>
            <a:endParaRPr lang="en-US" sz="3400" dirty="0"/>
          </a:p>
        </p:txBody>
      </p:sp>
      <p:sp>
        <p:nvSpPr>
          <p:cNvPr id="90" name="TextBox 89"/>
          <p:cNvSpPr txBox="1"/>
          <p:nvPr/>
        </p:nvSpPr>
        <p:spPr>
          <a:xfrm>
            <a:off x="8723325" y="26091651"/>
            <a:ext cx="71832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dirty="0" smtClean="0"/>
              <a:t>Schematic of the visual </a:t>
            </a:r>
            <a:r>
              <a:rPr lang="en-CA" sz="3200" dirty="0"/>
              <a:t>f</a:t>
            </a:r>
            <a:r>
              <a:rPr lang="en-CA" sz="3200" dirty="0" smtClean="0"/>
              <a:t>eedback </a:t>
            </a:r>
            <a:r>
              <a:rPr lang="en-CA" sz="3200" dirty="0"/>
              <a:t>s</a:t>
            </a:r>
            <a:r>
              <a:rPr lang="en-CA" sz="3200" dirty="0" smtClean="0"/>
              <a:t>ystem </a:t>
            </a:r>
          </a:p>
        </p:txBody>
      </p:sp>
      <p:pic>
        <p:nvPicPr>
          <p:cNvPr id="98" name="Picture 97" descr="S:\data\lab.logos\Cco\LogoCco.e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0752" y="38051247"/>
            <a:ext cx="3744416" cy="2050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carter\AppData\Local\Temp\IMG_385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8360" y="10287708"/>
            <a:ext cx="7091284" cy="575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5" descr="IMG_028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1348" y="7138168"/>
            <a:ext cx="3439788" cy="269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59" t="26724" r="54321" b="35277"/>
          <a:stretch>
            <a:fillRect/>
          </a:stretch>
        </p:blipFill>
        <p:spPr bwMode="auto">
          <a:xfrm rot="16200000">
            <a:off x="21797637" y="6991427"/>
            <a:ext cx="2696622" cy="2990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3" descr="IMG_025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9" r="13293"/>
          <a:stretch>
            <a:fillRect/>
          </a:stretch>
        </p:blipFill>
        <p:spPr bwMode="auto">
          <a:xfrm rot="5400000">
            <a:off x="25506341" y="6784587"/>
            <a:ext cx="2696621" cy="340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-339"/>
          <a:stretch>
            <a:fillRect/>
          </a:stretch>
        </p:blipFill>
        <p:spPr bwMode="auto">
          <a:xfrm>
            <a:off x="29089241" y="7138168"/>
            <a:ext cx="2826085" cy="269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0"/>
            <a:ext cx="3291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1666875"/>
            <a:ext cx="32918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2895600"/>
            <a:ext cx="32918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0" y="5124450"/>
            <a:ext cx="3291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90086" y="16126934"/>
            <a:ext cx="76849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3200" dirty="0" smtClean="0"/>
              <a:t>Current </a:t>
            </a:r>
            <a:r>
              <a:rPr lang="en-CA" sz="3200" dirty="0"/>
              <a:t>OR layout in </a:t>
            </a:r>
            <a:r>
              <a:rPr lang="en-CA" sz="3200" dirty="0" smtClean="0"/>
              <a:t>electromagnetically (EM) </a:t>
            </a:r>
            <a:r>
              <a:rPr lang="en-CA" sz="3200" dirty="0"/>
              <a:t>tracked </a:t>
            </a:r>
            <a:r>
              <a:rPr lang="en-CA" sz="3200" dirty="0" err="1"/>
              <a:t>electrosurgery</a:t>
            </a:r>
            <a:r>
              <a:rPr lang="en-CA" sz="3200" dirty="0"/>
              <a:t> </a:t>
            </a:r>
            <a:r>
              <a:rPr lang="en-CA" sz="3200" dirty="0" smtClean="0"/>
              <a:t>[1]</a:t>
            </a:r>
            <a:endParaRPr lang="en-CA" sz="3200" dirty="0"/>
          </a:p>
        </p:txBody>
      </p:sp>
      <p:sp>
        <p:nvSpPr>
          <p:cNvPr id="45" name="Rectangle 9"/>
          <p:cNvSpPr>
            <a:spLocks noChangeArrowheads="1"/>
          </p:cNvSpPr>
          <p:nvPr/>
        </p:nvSpPr>
        <p:spPr bwMode="auto">
          <a:xfrm>
            <a:off x="16704008" y="12447946"/>
            <a:ext cx="15873984" cy="14299471"/>
          </a:xfrm>
          <a:prstGeom prst="rect">
            <a:avLst/>
          </a:prstGeom>
          <a:solidFill>
            <a:srgbClr val="9A0E2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6010" tIns="48006" rIns="96010" bIns="48006"/>
          <a:lstStyle/>
          <a:p>
            <a:pPr indent="457200"/>
            <a:r>
              <a:rPr lang="en-US" sz="6600" b="1" dirty="0" smtClean="0">
                <a:solidFill>
                  <a:srgbClr val="FBF5CD"/>
                </a:solidFill>
                <a:latin typeface="+mj-lt"/>
              </a:rPr>
              <a:t>Results and Discussion</a:t>
            </a:r>
            <a:endParaRPr lang="en-US" sz="6600" b="1" dirty="0">
              <a:solidFill>
                <a:srgbClr val="FBF5CD"/>
              </a:solidFill>
              <a:latin typeface="+mj-lt"/>
            </a:endParaRPr>
          </a:p>
        </p:txBody>
      </p:sp>
      <p:sp>
        <p:nvSpPr>
          <p:cNvPr id="46" name="Rectangle 25"/>
          <p:cNvSpPr>
            <a:spLocks noChangeArrowheads="1"/>
          </p:cNvSpPr>
          <p:nvPr/>
        </p:nvSpPr>
        <p:spPr bwMode="auto">
          <a:xfrm>
            <a:off x="17206927" y="13647220"/>
            <a:ext cx="15371064" cy="13100197"/>
          </a:xfrm>
          <a:prstGeom prst="rect">
            <a:avLst/>
          </a:prstGeom>
          <a:solidFill>
            <a:srgbClr val="F8DBA6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288000" tIns="180000" rIns="288000" bIns="180000"/>
          <a:lstStyle/>
          <a:p>
            <a:pPr algn="just">
              <a:spcBef>
                <a:spcPts val="600"/>
              </a:spcBef>
              <a:spcAft>
                <a:spcPts val="1200"/>
              </a:spcAft>
              <a:defRPr/>
            </a:pPr>
            <a:endParaRPr lang="en-CA" sz="3400" dirty="0" smtClean="0"/>
          </a:p>
          <a:p>
            <a:pPr algn="just">
              <a:spcBef>
                <a:spcPts val="600"/>
              </a:spcBef>
              <a:spcAft>
                <a:spcPts val="1200"/>
              </a:spcAft>
              <a:defRPr/>
            </a:pPr>
            <a:endParaRPr lang="en-CA" sz="3600" dirty="0" smtClean="0"/>
          </a:p>
        </p:txBody>
      </p:sp>
      <p:sp>
        <p:nvSpPr>
          <p:cNvPr id="47" name="Rectangle 46"/>
          <p:cNvSpPr/>
          <p:nvPr/>
        </p:nvSpPr>
        <p:spPr>
          <a:xfrm>
            <a:off x="17827157" y="9978188"/>
            <a:ext cx="140881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Experimental </a:t>
            </a:r>
            <a:r>
              <a:rPr lang="en-US" sz="3200" dirty="0"/>
              <a:t>setup (left), computer model of the tumor contours (center left), surgeon cutting out a tumor with the LED-mounted tracked cauterizer (center right), result after cutting out all tumors from the clay dough (right)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230204" y="27657671"/>
            <a:ext cx="14519764" cy="10110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/>
              <a:t>System integration</a:t>
            </a:r>
          </a:p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3400" dirty="0"/>
              <a:t>An Arduino Uno microcontroller communicates with the computer interface through a serial USB </a:t>
            </a:r>
            <a:r>
              <a:rPr lang="en-US" sz="3400" dirty="0" smtClean="0"/>
              <a:t>connection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3400" dirty="0" smtClean="0"/>
              <a:t>The </a:t>
            </a:r>
            <a:r>
              <a:rPr lang="en-US" sz="3400" dirty="0"/>
              <a:t>device is integrated in to the SlicerIGT open source surgical navigation system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3400" dirty="0"/>
              <a:t>Tool tracking functions are implemented using the PLUS toolkit [2]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3400" dirty="0"/>
              <a:t>Our visual feedback device also uses the PLUS toolkit to communicate information from SlicerIGT to the microcontroller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4400" b="1" dirty="0" smtClean="0"/>
              <a:t>Experimental</a:t>
            </a:r>
            <a:r>
              <a:rPr lang="en-US" sz="3400" dirty="0" smtClean="0"/>
              <a:t> </a:t>
            </a:r>
            <a:r>
              <a:rPr lang="en-US" sz="4400" b="1" dirty="0"/>
              <a:t>d</a:t>
            </a:r>
            <a:r>
              <a:rPr lang="en-US" sz="4400" b="1" dirty="0" smtClean="0"/>
              <a:t>esign</a:t>
            </a:r>
            <a:endParaRPr lang="en-US" sz="4400" b="1" dirty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3600" dirty="0" smtClean="0"/>
              <a:t>Soft </a:t>
            </a:r>
            <a:r>
              <a:rPr lang="en-US" sz="3600" dirty="0"/>
              <a:t>modelling clay was laid out on a flat surface to simulate </a:t>
            </a:r>
            <a:r>
              <a:rPr lang="en-US" sz="3600" dirty="0" smtClean="0"/>
              <a:t>tissue </a:t>
            </a:r>
            <a:endParaRPr lang="en-US" sz="3600" dirty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3600" dirty="0"/>
              <a:t>Two general surgery </a:t>
            </a:r>
            <a:r>
              <a:rPr lang="en-US" sz="3600" dirty="0" smtClean="0"/>
              <a:t>residents and 11 biomedical trainees </a:t>
            </a:r>
            <a:r>
              <a:rPr lang="en-US" sz="3600" dirty="0"/>
              <a:t>were asked to resect simulated tumors using electro-magnetic surgical navigation with and without visual light feedback on the cauterizer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3600" dirty="0"/>
              <a:t>Different light and frequency patterns </a:t>
            </a:r>
            <a:r>
              <a:rPr lang="en-US" sz="3600" dirty="0" smtClean="0"/>
              <a:t>were chosen for four resection regions, relative to the tumor margin</a:t>
            </a:r>
            <a:r>
              <a:rPr lang="en-US" sz="3400" dirty="0"/>
              <a:t> </a:t>
            </a:r>
            <a:r>
              <a:rPr lang="en-US" sz="3400" dirty="0" smtClean="0"/>
              <a:t>(inside the tumor, safety region, outside of the safety region, too far from tumor margin)</a:t>
            </a:r>
            <a:endParaRPr lang="en-US" sz="3600" dirty="0" smtClean="0"/>
          </a:p>
        </p:txBody>
      </p:sp>
      <p:sp>
        <p:nvSpPr>
          <p:cNvPr id="50" name="Rectangle 49"/>
          <p:cNvSpPr/>
          <p:nvPr/>
        </p:nvSpPr>
        <p:spPr>
          <a:xfrm>
            <a:off x="17498905" y="5335924"/>
            <a:ext cx="1463372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3400" dirty="0" smtClean="0"/>
              <a:t>The subjects performed </a:t>
            </a:r>
            <a:r>
              <a:rPr lang="en-US" sz="3400" dirty="0"/>
              <a:t>two sets of 4 random tumor contours, first  using 3D screen alone and then with 3D screen combined with LED feedback</a:t>
            </a:r>
          </a:p>
        </p:txBody>
      </p:sp>
      <p:sp>
        <p:nvSpPr>
          <p:cNvPr id="59" name="Rectangle 58"/>
          <p:cNvSpPr/>
          <p:nvPr/>
        </p:nvSpPr>
        <p:spPr>
          <a:xfrm>
            <a:off x="24817349" y="19987300"/>
            <a:ext cx="72315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A </a:t>
            </a:r>
            <a:r>
              <a:rPr lang="en-US" sz="3200" dirty="0"/>
              <a:t>sample recreation of the cutting path around a tumor; 3D screen only </a:t>
            </a:r>
            <a:r>
              <a:rPr lang="en-US" sz="3200" dirty="0" smtClean="0"/>
              <a:t>(left) </a:t>
            </a:r>
            <a:r>
              <a:rPr lang="en-US" sz="3200" dirty="0"/>
              <a:t>and 3D screen + LED </a:t>
            </a:r>
            <a:r>
              <a:rPr lang="en-US" sz="3200" dirty="0" smtClean="0"/>
              <a:t>(right)</a:t>
            </a:r>
            <a:endParaRPr lang="en-US" sz="3200" dirty="0"/>
          </a:p>
        </p:txBody>
      </p:sp>
      <p:sp>
        <p:nvSpPr>
          <p:cNvPr id="60" name="Rectangle 59"/>
          <p:cNvSpPr/>
          <p:nvPr/>
        </p:nvSpPr>
        <p:spPr>
          <a:xfrm>
            <a:off x="19699561" y="26025369"/>
            <a:ext cx="102971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 </a:t>
            </a:r>
            <a:r>
              <a:rPr lang="en-US" sz="3200" dirty="0"/>
              <a:t>Combined surgical distance from tumor </a:t>
            </a:r>
            <a:r>
              <a:rPr lang="en-US" sz="3200" dirty="0" smtClean="0"/>
              <a:t>boundaries</a:t>
            </a:r>
            <a:endParaRPr lang="en-US" sz="3200" dirty="0"/>
          </a:p>
        </p:txBody>
      </p:sp>
      <p:pic>
        <p:nvPicPr>
          <p:cNvPr id="61" name="Picture 60"/>
          <p:cNvPicPr/>
          <p:nvPr/>
        </p:nvPicPr>
        <p:blipFill rotWithShape="1">
          <a:blip r:embed="rId11"/>
          <a:srcRect l="28676" t="40846" r="62435" b="30799"/>
          <a:stretch/>
        </p:blipFill>
        <p:spPr bwMode="auto">
          <a:xfrm>
            <a:off x="19735564" y="19756760"/>
            <a:ext cx="2499483" cy="20380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2" name="Picture 61"/>
          <p:cNvPicPr/>
          <p:nvPr/>
        </p:nvPicPr>
        <p:blipFill rotWithShape="1">
          <a:blip r:embed="rId12"/>
          <a:srcRect l="33337" t="46354" r="56305" b="18857"/>
          <a:stretch/>
        </p:blipFill>
        <p:spPr bwMode="auto">
          <a:xfrm>
            <a:off x="22396523" y="19756760"/>
            <a:ext cx="2287220" cy="20129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8" name="TextBox 57"/>
          <p:cNvSpPr txBox="1"/>
          <p:nvPr/>
        </p:nvSpPr>
        <p:spPr>
          <a:xfrm>
            <a:off x="1230204" y="6338569"/>
            <a:ext cx="14898237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CA" sz="5400" b="1" dirty="0"/>
              <a:t>Motivation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3400" dirty="0"/>
              <a:t>In the operating </a:t>
            </a:r>
            <a:r>
              <a:rPr lang="en-US" sz="3400" dirty="0" smtClean="0"/>
              <a:t>room (OR), </a:t>
            </a:r>
            <a:r>
              <a:rPr lang="en-US" sz="3400" dirty="0"/>
              <a:t>instrument position relative to the relevant anatomical structures is typically displayed on a computer monitor external to the tracked tool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3400" dirty="0"/>
              <a:t>The surgeon’s attention is primarily focused on the tool and the surgical site, resulting in the display not being in a direct line of sight </a:t>
            </a: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17587074" y="13754537"/>
            <a:ext cx="14461857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3400" dirty="0"/>
              <a:t>The </a:t>
            </a:r>
            <a:r>
              <a:rPr lang="en-US" sz="3400" dirty="0" smtClean="0"/>
              <a:t>questionnaires from all 13 participants show </a:t>
            </a:r>
            <a:r>
              <a:rPr lang="en-US" sz="3400" dirty="0"/>
              <a:t>a statistical increase in the confidence to recognize tumor margins and a statistical decrease in the need to look at the screen when the LED provided feedback</a:t>
            </a:r>
            <a:endParaRPr lang="en-CA" sz="3400" dirty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CA" sz="3400" dirty="0" smtClean="0"/>
              <a:t>The </a:t>
            </a:r>
            <a:r>
              <a:rPr lang="en-CA" sz="3400" dirty="0"/>
              <a:t>tracked data was analyzed for the </a:t>
            </a:r>
            <a:r>
              <a:rPr lang="en-CA" sz="3400" dirty="0" smtClean="0"/>
              <a:t>surgical residents only owing their relevant </a:t>
            </a:r>
            <a:r>
              <a:rPr lang="en-CA" sz="3400" dirty="0"/>
              <a:t>surgical </a:t>
            </a:r>
            <a:r>
              <a:rPr lang="en-CA" sz="3400" dirty="0" smtClean="0"/>
              <a:t>experience</a:t>
            </a:r>
            <a:endParaRPr lang="en-CA" sz="3400" dirty="0"/>
          </a:p>
          <a:p>
            <a:pPr marL="937250" lvl="1" indent="-4572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CA" sz="3400" dirty="0"/>
              <a:t>The </a:t>
            </a:r>
            <a:r>
              <a:rPr lang="en-US" sz="3400" dirty="0"/>
              <a:t>residents stayed within acceptable margins (1-5mm) more frequently, removed less healthy tissue, but tended to stray more into the tumor with the LED feedback than </a:t>
            </a:r>
            <a:r>
              <a:rPr lang="en-US" sz="3400" dirty="0" smtClean="0"/>
              <a:t>without. </a:t>
            </a:r>
          </a:p>
          <a:p>
            <a:pPr marL="937250" lvl="1" indent="-4572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3400" dirty="0" smtClean="0"/>
              <a:t>The </a:t>
            </a:r>
            <a:r>
              <a:rPr lang="en-US" sz="3400" dirty="0"/>
              <a:t>recreation of the cutting path shows that the LED combined with the 3D screen reduced the amount of healthy tissue within the </a:t>
            </a:r>
            <a:r>
              <a:rPr lang="en-US" sz="3400" dirty="0" smtClean="0"/>
              <a:t>cut</a:t>
            </a:r>
            <a:endParaRPr lang="en-US" sz="3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/>
          <a:srcRect l="39251" t="25010" r="34171" b="38030"/>
          <a:stretch/>
        </p:blipFill>
        <p:spPr>
          <a:xfrm>
            <a:off x="8723325" y="20335093"/>
            <a:ext cx="7183286" cy="5618926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t="3975" r="8223"/>
          <a:stretch/>
        </p:blipFill>
        <p:spPr bwMode="auto">
          <a:xfrm>
            <a:off x="18583274" y="22116938"/>
            <a:ext cx="11413431" cy="397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19428</TotalTime>
  <Words>734</Words>
  <Application>Microsoft Office PowerPoint</Application>
  <PresentationFormat>Custom</PresentationFormat>
  <Paragraphs>51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PowerPoint Presentation</vt:lpstr>
    </vt:vector>
  </TitlesOfParts>
  <Company>Queen's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School of Computing</dc:creator>
  <cp:lastModifiedBy>Kaci Carter</cp:lastModifiedBy>
  <cp:revision>721</cp:revision>
  <dcterms:created xsi:type="dcterms:W3CDTF">2004-06-15T16:27:29Z</dcterms:created>
  <dcterms:modified xsi:type="dcterms:W3CDTF">2015-03-25T17:10:20Z</dcterms:modified>
</cp:coreProperties>
</file>