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0" r:id="rId5"/>
    <p:sldId id="272" r:id="rId6"/>
    <p:sldId id="261" r:id="rId7"/>
    <p:sldId id="263" r:id="rId8"/>
    <p:sldId id="273" r:id="rId9"/>
    <p:sldId id="264" r:id="rId10"/>
    <p:sldId id="266" r:id="rId11"/>
    <p:sldId id="265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9900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057" autoAdjust="0"/>
  </p:normalViewPr>
  <p:slideViewPr>
    <p:cSldViewPr>
      <p:cViewPr>
        <p:scale>
          <a:sx n="101" d="100"/>
          <a:sy n="101" d="100"/>
        </p:scale>
        <p:origin x="-191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FF110-C868-42D3-B5E6-240CD50DFF39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AB302-6763-4E75-90C3-F1BCB29DF8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96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Currently,</a:t>
            </a:r>
            <a:r>
              <a:rPr lang="en-CA" baseline="0" dirty="0" smtClean="0"/>
              <a:t> electrosurgical devices can be tracked during surgery. The feedback for the position tracking is displayed on a computer monitor that is out of the surgeons direct line of sight.  </a:t>
            </a:r>
          </a:p>
          <a:p>
            <a:endParaRPr lang="en-CA" baseline="0" dirty="0" smtClean="0"/>
          </a:p>
          <a:p>
            <a:r>
              <a:rPr lang="en-CA" baseline="0" dirty="0" smtClean="0"/>
              <a:t>Sub-optimal </a:t>
            </a:r>
          </a:p>
          <a:p>
            <a:r>
              <a:rPr lang="en-CA" baseline="0" dirty="0" smtClean="0"/>
              <a:t>-mention why you have to look at the surgical site (bleeding, tissue boundaries, </a:t>
            </a:r>
            <a:r>
              <a:rPr lang="en-CA" baseline="0" dirty="0" err="1" smtClean="0"/>
              <a:t>etc</a:t>
            </a:r>
            <a:r>
              <a:rPr lang="en-CA" baseline="0" dirty="0" smtClean="0"/>
              <a:t>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AB302-6763-4E75-90C3-F1BCB29DF84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285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Design Criteria:</a:t>
            </a:r>
          </a:p>
          <a:p>
            <a:r>
              <a:rPr lang="en-US" dirty="0" smtClean="0"/>
              <a:t>No galvanic connection to patient</a:t>
            </a:r>
          </a:p>
          <a:p>
            <a:r>
              <a:rPr lang="en-US" dirty="0" smtClean="0"/>
              <a:t>EM compatible</a:t>
            </a:r>
          </a:p>
          <a:p>
            <a:r>
              <a:rPr lang="en-US" dirty="0" smtClean="0"/>
              <a:t>Light weight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AB302-6763-4E75-90C3-F1BCB29DF84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77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So the surgeon knows when to</a:t>
            </a:r>
            <a:r>
              <a:rPr lang="en-CA" baseline="0" dirty="0" smtClean="0"/>
              <a:t> look at the monitor for detailed navigation information</a:t>
            </a:r>
          </a:p>
          <a:p>
            <a:endParaRPr lang="en-US" sz="3200" dirty="0" smtClean="0"/>
          </a:p>
          <a:p>
            <a:r>
              <a:rPr lang="en-US" sz="3200" dirty="0" smtClean="0"/>
              <a:t>RGB LED is programmed to flash and change color to obtain the surgeon’s attention</a:t>
            </a:r>
          </a:p>
          <a:p>
            <a:r>
              <a:rPr lang="en-US" sz="3200" dirty="0" smtClean="0"/>
              <a:t>Integrated in the SlicerIGT open source surgical navigation system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200" dirty="0" smtClean="0"/>
              <a:t>PLUS toolkit </a:t>
            </a:r>
          </a:p>
          <a:p>
            <a:pPr marL="742950" lvl="2" indent="-342900"/>
            <a:r>
              <a:rPr lang="en-US" sz="2800" dirty="0" smtClean="0"/>
              <a:t>Tool tracking functions </a:t>
            </a:r>
          </a:p>
          <a:p>
            <a:pPr marL="742950" lvl="2" indent="-342900"/>
            <a:r>
              <a:rPr lang="en-US" sz="2800" dirty="0" smtClean="0"/>
              <a:t>Communicate information from SlicerIGT to a microcontroller</a:t>
            </a:r>
          </a:p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AB302-6763-4E75-90C3-F1BCB29DF84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80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 general surgery residents were asked to resect simulated tumors using electro-magnetic surgical navigation with and without visual light feedback on the cauterizer</a:t>
            </a:r>
          </a:p>
          <a:p>
            <a:r>
              <a:rPr lang="en-US" sz="900" dirty="0" smtClean="0"/>
              <a:t>-so</a:t>
            </a:r>
            <a:r>
              <a:rPr lang="en-US" sz="900" baseline="0" dirty="0" smtClean="0"/>
              <a:t> as</a:t>
            </a:r>
            <a:r>
              <a:rPr lang="en-US" sz="900" dirty="0" smtClean="0"/>
              <a:t> to stay within acceptable</a:t>
            </a:r>
            <a:r>
              <a:rPr lang="en-US" sz="900" baseline="0" dirty="0" smtClean="0"/>
              <a:t> margins (set to 2mm from tumor margin) and minimize the amount of healthy tissue contained within the cut </a:t>
            </a:r>
            <a:endParaRPr lang="en-US" sz="9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AB302-6763-4E75-90C3-F1BCB29DF84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29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-they were asked</a:t>
            </a:r>
            <a:r>
              <a:rPr lang="en-CA" baseline="0" dirty="0" smtClean="0"/>
              <a:t> to cut the tumor contours out on the top layer of the clay without cutting the bottom layer (represents a tissue boundary)</a:t>
            </a:r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AB302-6763-4E75-90C3-F1BCB29DF84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77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The </a:t>
            </a:r>
            <a:r>
              <a:rPr lang="en-CA" dirty="0" err="1" smtClean="0"/>
              <a:t>PerkTutor</a:t>
            </a:r>
            <a:r>
              <a:rPr lang="en-CA" dirty="0" smtClean="0"/>
              <a:t> is an</a:t>
            </a:r>
            <a:r>
              <a:rPr lang="en-CA" baseline="0" dirty="0" smtClean="0"/>
              <a:t> open-source computer-assisted training platform that provides visualizations of images, as well as automatically provides skill evaluation to medical trainees. In this work, we used the </a:t>
            </a:r>
            <a:r>
              <a:rPr lang="en-CA" baseline="0" dirty="0" err="1" smtClean="0"/>
              <a:t>PerkTutor</a:t>
            </a:r>
            <a:r>
              <a:rPr lang="en-CA" baseline="0" dirty="0" smtClean="0"/>
              <a:t> to automatically analyze operators’ cauterizer motion to determine how well they followed the tumor margins.</a:t>
            </a:r>
          </a:p>
          <a:p>
            <a:endParaRPr lang="en-CA" baseline="0" dirty="0" smtClean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200" dirty="0" smtClean="0"/>
              <a:t>The questionnaires from all 13 participants show a statistical increase in the confidence to recognize tumor margins and a statistical decrease in the need to look at the screen when the LED provided feedback</a:t>
            </a:r>
            <a:endParaRPr lang="en-CA" sz="1200" dirty="0" smtClean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CA" sz="1200" dirty="0" smtClean="0"/>
              <a:t>The tracked data was analyzed for the surgical residents only owing their relevant surgical experience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AB302-6763-4E75-90C3-F1BCB29DF84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65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0000"/>
                </a:solidFill>
              </a:rPr>
              <a:t>They did not notice a change in their ability to identify depth, in the mental demand required for the task, or in the difficulty to learn the available tools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rgbClr val="FF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rgbClr val="FF0000"/>
              </a:solidFill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200" dirty="0" smtClean="0"/>
              <a:t>The questionnaires from all 13 participants show a statistical increase in the confidence to recognize tumor margins and a statistical decrease in the need to look at the screen when the LED provided feedback</a:t>
            </a:r>
            <a:endParaRPr lang="en-CA" sz="1200" dirty="0" smtClean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CA" sz="1200" dirty="0" smtClean="0"/>
              <a:t>The tracked data was analyzed for the surgical residents only owing their relevant surgical experience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AB302-6763-4E75-90C3-F1BCB29DF84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939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Does not have statistical power due to the small number of participants recruited</a:t>
            </a:r>
          </a:p>
          <a:p>
            <a:r>
              <a:rPr lang="en-US" dirty="0" smtClean="0"/>
              <a:t>-combined</a:t>
            </a:r>
            <a:r>
              <a:rPr lang="en-US" baseline="0" dirty="0" smtClean="0"/>
              <a:t> surgical distance from tumor boundaries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-the residents stayed within acceptable margins (2-5mm) more frequently with the LED feedback than without. The residents also removed less healthy tissue, but tended to stray more inside the tumor.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-The small margin size of 2mm may have been a cause of the increased straying. Therefore, increasing the acceptable margin size to 5mm may help minimize this tendency to move inside the tumor contour.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AB302-6763-4E75-90C3-F1BCB29DF84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-with additional training</a:t>
            </a:r>
            <a:r>
              <a:rPr lang="en-US" baseline="0" dirty="0" smtClean="0"/>
              <a:t> it may lead to improved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-all to be explored in a larger study involving more participants with a focus on analyzing path length</a:t>
            </a:r>
            <a:r>
              <a:rPr lang="en-US" baseline="0" dirty="0" smtClean="0"/>
              <a:t> in each of the various distances from the tumor margin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AB302-6763-4E75-90C3-F1BCB29DF84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80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99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3" descr="C:\lasso\My Dropbox\PerkWeb\PerkLogo2010-base-with-text-300dpi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8862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C:\lasso\PerkFacilities\PerkWeb\images\logo-Queens.gi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463" y="5872163"/>
            <a:ext cx="1227137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174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1" descr="C:\lasso\PerkFacilities\PerkWeb\images\logo-Queens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248400"/>
            <a:ext cx="6889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lasso\My Dropbox\PerkWeb\PerkLogo2010-base-white-round-45dpi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48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143000" y="6356350"/>
            <a:ext cx="6019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Laboratory for Percutaneous Surgery (The Perk Lab) – Copyright © Queen’s University, 2015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239000" y="6356350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- </a:t>
            </a:r>
            <a:fld id="{9FCF0F87-2AA1-4A75-81C9-3ACA5C735B30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979183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1" descr="C:\lasso\PerkFacilities\PerkWeb\images\logo-Queens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248400"/>
            <a:ext cx="6889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lasso\My Dropbox\PerkWeb\PerkLogo2010-base-white-round-45dpi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48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143000" y="6356350"/>
            <a:ext cx="6019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Laboratory for Percutaneous Surgery (The Perk Lab) – Copyright © Queen’s University, 2015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239000" y="6356350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- </a:t>
            </a:r>
            <a:fld id="{9FCF0F87-2AA1-4A75-81C9-3ACA5C735B30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791598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" descr="C:\lasso\PerkFacilities\PerkWeb\images\logo-Queens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248400"/>
            <a:ext cx="6889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C:\lasso\My Dropbox\PerkWeb\PerkLogo2010-base-white-round-45dpi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48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143000" y="6356350"/>
            <a:ext cx="6019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Laboratory for Percutaneous Surgery (The Perk Lab) – Copyright © Queen’s University, 2015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239000" y="6356350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- </a:t>
            </a:r>
            <a:fld id="{9FCF0F87-2AA1-4A75-81C9-3ACA5C735B30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701171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" name="Picture 1" descr="C:\lasso\PerkFacilities\PerkWeb\images\logo-Queens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463" y="5867400"/>
            <a:ext cx="1227137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lasso\My Dropbox\PerkWeb\PerkLogo2010-base-with-text-300dpi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8862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230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1" descr="C:\lasso\PerkFacilities\PerkWeb\images\logo-Queens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248400"/>
            <a:ext cx="6889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C:\lasso\My Dropbox\PerkWeb\PerkLogo2010-base-white-round-45dpi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48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143000" y="6356350"/>
            <a:ext cx="6019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Laboratory for Percutaneous Surgery (The Perk Lab) – Copyright © Queen’s University, 2015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239000" y="6356350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- </a:t>
            </a:r>
            <a:fld id="{9FCF0F87-2AA1-4A75-81C9-3ACA5C735B30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942977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0" name="Picture 1" descr="C:\lasso\PerkFacilities\PerkWeb\images\logo-Queens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248400"/>
            <a:ext cx="6889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C:\lasso\My Dropbox\PerkWeb\PerkLogo2010-base-white-round-45dpi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48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143000" y="6356350"/>
            <a:ext cx="6019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Laboratory for Percutaneous Surgery (The Perk Lab) – Copyright © Queen’s University, 2015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239000" y="6356350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- </a:t>
            </a:r>
            <a:fld id="{9FCF0F87-2AA1-4A75-81C9-3ACA5C735B30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422553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6" name="Picture 1" descr="C:\lasso\PerkFacilities\PerkWeb\images\logo-Queens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248400"/>
            <a:ext cx="6889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C:\lasso\My Dropbox\PerkWeb\PerkLogo2010-base-white-round-45dpi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48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143000" y="6356350"/>
            <a:ext cx="6019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Laboratory for Percutaneous Surgery (The Perk Lab) – Copyright © Queen’s University, 2015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239000" y="6356350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- </a:t>
            </a:r>
            <a:fld id="{9FCF0F87-2AA1-4A75-81C9-3ACA5C735B30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802672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lasso\PerkFacilities\PerkWeb\images\logo-Queens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248400"/>
            <a:ext cx="6889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C:\lasso\My Dropbox\PerkWeb\PerkLogo2010-base-white-round-45dpi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48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143000" y="6356350"/>
            <a:ext cx="6019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Laboratory for Percutaneous Surgery (The Perk Lab) – Copyright © Queen’s University, 2015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239000" y="6356350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- </a:t>
            </a:r>
            <a:fld id="{9FCF0F87-2AA1-4A75-81C9-3ACA5C735B30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544388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1" descr="C:\lasso\PerkFacilities\PerkWeb\images\logo-Queens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248400"/>
            <a:ext cx="6889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C:\lasso\My Dropbox\PerkWeb\PerkLogo2010-base-white-round-45dpi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48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143000" y="6356350"/>
            <a:ext cx="6019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Laboratory for Percutaneous Surgery (The Perk Lab) – Copyright © Queen’s University, 2015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239000" y="6356350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- </a:t>
            </a:r>
            <a:fld id="{9FCF0F87-2AA1-4A75-81C9-3ACA5C735B30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607588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1" descr="C:\lasso\PerkFacilities\PerkWeb\images\logo-Queens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248400"/>
            <a:ext cx="6889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C:\lasso\My Dropbox\PerkWeb\PerkLogo2010-base-white-round-45dpi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48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143000" y="6356350"/>
            <a:ext cx="6019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Laboratory for Percutaneous Surgery (The Perk Lab) – Copyright © Queen’s University, 2015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239000" y="6356350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- </a:t>
            </a:r>
            <a:fld id="{9FCF0F87-2AA1-4A75-81C9-3ACA5C735B30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760612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3000" y="6356350"/>
            <a:ext cx="601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Laboratory for Percutaneous Surgery (The Perk Lab) – Copyright © Queen’s University, 2013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390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- </a:t>
            </a:r>
            <a:fld id="{D30372AC-A250-428F-9F6B-C770C773E9F1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00774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99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hyperlink" Target="http://www.perktutor.or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990000"/>
                </a:solidFill>
              </a:rPr>
              <a:t>Visual </a:t>
            </a:r>
            <a:r>
              <a:rPr lang="en-US" b="1" dirty="0" smtClean="0">
                <a:solidFill>
                  <a:srgbClr val="990000"/>
                </a:solidFill>
              </a:rPr>
              <a:t>Feedback </a:t>
            </a:r>
            <a:r>
              <a:rPr lang="en-US" dirty="0"/>
              <a:t>M</a:t>
            </a:r>
            <a:r>
              <a:rPr lang="en-US" b="1" dirty="0" smtClean="0">
                <a:solidFill>
                  <a:srgbClr val="990000"/>
                </a:solidFill>
              </a:rPr>
              <a:t>ounted </a:t>
            </a:r>
            <a:r>
              <a:rPr lang="en-US" b="1" dirty="0">
                <a:solidFill>
                  <a:srgbClr val="990000"/>
                </a:solidFill>
              </a:rPr>
              <a:t>on </a:t>
            </a:r>
            <a:r>
              <a:rPr lang="en-US" b="1" dirty="0" smtClean="0">
                <a:solidFill>
                  <a:srgbClr val="990000"/>
                </a:solidFill>
              </a:rPr>
              <a:t>Surgical </a:t>
            </a:r>
            <a:r>
              <a:rPr lang="en-US" dirty="0"/>
              <a:t>T</a:t>
            </a:r>
            <a:r>
              <a:rPr lang="en-US" b="1" dirty="0" smtClean="0">
                <a:solidFill>
                  <a:srgbClr val="990000"/>
                </a:solidFill>
              </a:rPr>
              <a:t>ool</a:t>
            </a:r>
            <a:endParaRPr lang="en-US" b="1" dirty="0">
              <a:solidFill>
                <a:srgbClr val="99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86200"/>
            <a:ext cx="8382000" cy="1752600"/>
          </a:xfrm>
        </p:spPr>
        <p:txBody>
          <a:bodyPr/>
          <a:lstStyle/>
          <a:p>
            <a:r>
              <a:rPr lang="en-US" dirty="0"/>
              <a:t>K. </a:t>
            </a:r>
            <a:r>
              <a:rPr lang="en-US" dirty="0" smtClean="0"/>
              <a:t>Carter, </a:t>
            </a:r>
            <a:r>
              <a:rPr lang="en-US" dirty="0"/>
              <a:t>T. </a:t>
            </a:r>
            <a:r>
              <a:rPr lang="en-US" dirty="0" smtClean="0"/>
              <a:t>Vaughan, P. </a:t>
            </a:r>
            <a:r>
              <a:rPr lang="en-US" dirty="0" err="1" smtClean="0"/>
              <a:t>Pezeshki</a:t>
            </a:r>
            <a:r>
              <a:rPr lang="en-US" dirty="0" smtClean="0"/>
              <a:t>, </a:t>
            </a:r>
            <a:r>
              <a:rPr lang="en-US" dirty="0"/>
              <a:t>G. </a:t>
            </a:r>
            <a:r>
              <a:rPr lang="en-US" dirty="0" err="1" smtClean="0"/>
              <a:t>Gauvin</a:t>
            </a:r>
            <a:r>
              <a:rPr lang="en-US" dirty="0" smtClean="0"/>
              <a:t>, </a:t>
            </a:r>
            <a:r>
              <a:rPr lang="en-US" dirty="0"/>
              <a:t>A. </a:t>
            </a:r>
            <a:r>
              <a:rPr lang="en-US" dirty="0" smtClean="0"/>
              <a:t>Lasso, </a:t>
            </a:r>
            <a:r>
              <a:rPr lang="en-US" dirty="0"/>
              <a:t>T. </a:t>
            </a:r>
            <a:r>
              <a:rPr lang="en-US" dirty="0" err="1" smtClean="0"/>
              <a:t>Ungi</a:t>
            </a:r>
            <a:r>
              <a:rPr lang="en-US" dirty="0" smtClean="0"/>
              <a:t>, </a:t>
            </a:r>
            <a:r>
              <a:rPr lang="en-US" dirty="0"/>
              <a:t>E. </a:t>
            </a:r>
            <a:r>
              <a:rPr lang="en-US" dirty="0" smtClean="0"/>
              <a:t>Morin, </a:t>
            </a:r>
            <a:r>
              <a:rPr lang="en-US" dirty="0"/>
              <a:t>J. </a:t>
            </a:r>
            <a:r>
              <a:rPr lang="en-US" dirty="0" err="1" smtClean="0"/>
              <a:t>Rudan</a:t>
            </a:r>
            <a:r>
              <a:rPr lang="en-US" dirty="0" smtClean="0"/>
              <a:t>, </a:t>
            </a:r>
            <a:r>
              <a:rPr lang="en-US" dirty="0"/>
              <a:t>C. J. </a:t>
            </a:r>
            <a:r>
              <a:rPr lang="en-US" dirty="0" smtClean="0"/>
              <a:t>Engel, </a:t>
            </a:r>
            <a:r>
              <a:rPr lang="en-US" dirty="0"/>
              <a:t>G. </a:t>
            </a:r>
            <a:r>
              <a:rPr lang="en-US" dirty="0" smtClean="0"/>
              <a:t>Fichtinger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41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50021"/>
                </a:solidFill>
              </a:rPr>
              <a:t>Questionnaire Analysis</a:t>
            </a:r>
            <a:endParaRPr lang="en-US" dirty="0">
              <a:solidFill>
                <a:srgbClr val="A5002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57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Questionnaire responses showed:</a:t>
            </a:r>
          </a:p>
          <a:p>
            <a:pPr lvl="1"/>
            <a:r>
              <a:rPr lang="en-US" dirty="0" smtClean="0"/>
              <a:t>With </a:t>
            </a:r>
            <a:r>
              <a:rPr lang="en-US" dirty="0"/>
              <a:t>LED </a:t>
            </a:r>
            <a:r>
              <a:rPr lang="en-US" dirty="0" smtClean="0"/>
              <a:t>feedback: a </a:t>
            </a:r>
            <a:r>
              <a:rPr lang="en-US" i="1" dirty="0" smtClean="0"/>
              <a:t>statistical </a:t>
            </a:r>
            <a:r>
              <a:rPr lang="en-US" i="1" dirty="0"/>
              <a:t>increase</a:t>
            </a:r>
            <a:r>
              <a:rPr lang="en-US" dirty="0"/>
              <a:t> in </a:t>
            </a:r>
            <a:r>
              <a:rPr lang="en-US" dirty="0" smtClean="0"/>
              <a:t>confidence </a:t>
            </a:r>
            <a:r>
              <a:rPr lang="en-US" dirty="0"/>
              <a:t>to recognize tumor </a:t>
            </a:r>
            <a:r>
              <a:rPr lang="en-US" dirty="0" smtClean="0"/>
              <a:t>margins and a </a:t>
            </a:r>
            <a:r>
              <a:rPr lang="en-US" i="1" dirty="0" smtClean="0"/>
              <a:t>statistical </a:t>
            </a:r>
            <a:r>
              <a:rPr lang="en-US" i="1" dirty="0"/>
              <a:t>decrease </a:t>
            </a:r>
            <a:r>
              <a:rPr lang="en-US" dirty="0"/>
              <a:t>in the need to look at the </a:t>
            </a:r>
            <a:r>
              <a:rPr lang="en-US" dirty="0" smtClean="0"/>
              <a:t>surgical navigation monitor</a:t>
            </a:r>
          </a:p>
          <a:p>
            <a:pPr lvl="1"/>
            <a:r>
              <a:rPr lang="en-US" dirty="0" smtClean="0"/>
              <a:t> The LED was perceived to be useful in performing the required task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Laboratory for Percutaneous Surgery (The Perk Lab) – Copyright © Queen’s University, 2015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- </a:t>
            </a:r>
            <a:fld id="{9FCF0F87-2AA1-4A75-81C9-3ACA5C735B30}" type="slidenum">
              <a:rPr lang="en-US" smtClean="0"/>
              <a:pPr>
                <a:defRPr/>
              </a:pPr>
              <a:t>10</a:t>
            </a:fld>
            <a:r>
              <a:rPr lang="en-US" smtClean="0"/>
              <a:t> -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4" t="19136" r="9655" b="21212"/>
          <a:stretch/>
        </p:blipFill>
        <p:spPr bwMode="auto">
          <a:xfrm>
            <a:off x="6132727" y="1371600"/>
            <a:ext cx="2352804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7" t="26779" r="9617" b="17096"/>
          <a:stretch/>
        </p:blipFill>
        <p:spPr bwMode="auto">
          <a:xfrm>
            <a:off x="6023503" y="3361174"/>
            <a:ext cx="2510897" cy="235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00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A50021"/>
                </a:solidFill>
              </a:rPr>
              <a:t>Analysis with Perk Tutor Platform</a:t>
            </a:r>
            <a:endParaRPr lang="en-US" dirty="0">
              <a:solidFill>
                <a:srgbClr val="A5002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Laboratory for Percutaneous Surgery (The Perk Lab) – Copyright © Queen’s University, 2015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- </a:t>
            </a:r>
            <a:fld id="{9FCF0F87-2AA1-4A75-81C9-3ACA5C735B30}" type="slidenum">
              <a:rPr lang="en-US" smtClean="0"/>
              <a:pPr>
                <a:defRPr/>
              </a:pPr>
              <a:t>11</a:t>
            </a:fld>
            <a:r>
              <a:rPr lang="en-US" smtClean="0"/>
              <a:t> -</a:t>
            </a: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3975" r="8223"/>
          <a:stretch/>
        </p:blipFill>
        <p:spPr bwMode="auto">
          <a:xfrm>
            <a:off x="1981200" y="1334756"/>
            <a:ext cx="5029200" cy="219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14700" y="5889035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hlinkClick r:id="rId4"/>
              </a:rPr>
              <a:t>www.perktutor.org</a:t>
            </a:r>
            <a:endParaRPr lang="en-CA" dirty="0"/>
          </a:p>
        </p:txBody>
      </p:sp>
      <p:pic>
        <p:nvPicPr>
          <p:cNvPr id="10" name="Picture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" r="53686" b="46249"/>
          <a:stretch/>
        </p:blipFill>
        <p:spPr bwMode="auto">
          <a:xfrm>
            <a:off x="1692275" y="3733299"/>
            <a:ext cx="5607050" cy="2066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5739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50021"/>
                </a:solidFill>
              </a:rPr>
              <a:t>Recreation of Cutting Path</a:t>
            </a:r>
            <a:endParaRPr lang="en-US" dirty="0">
              <a:solidFill>
                <a:srgbClr val="A5002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Laboratory for Percutaneous Surgery (The Perk Lab) – Copyright © Queen’s University, 2015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- </a:t>
            </a:r>
            <a:fld id="{9FCF0F87-2AA1-4A75-81C9-3ACA5C735B30}" type="slidenum">
              <a:rPr lang="en-US" smtClean="0"/>
              <a:pPr>
                <a:defRPr/>
              </a:pPr>
              <a:t>12</a:t>
            </a:fld>
            <a:r>
              <a:rPr lang="en-US" smtClean="0"/>
              <a:t> -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7550" y="2322472"/>
            <a:ext cx="175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3D screen only 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609600" y="4338716"/>
            <a:ext cx="1728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3D screen + LED</a:t>
            </a:r>
            <a:endParaRPr lang="en-US" sz="2800" dirty="0"/>
          </a:p>
        </p:txBody>
      </p:sp>
      <p:pic>
        <p:nvPicPr>
          <p:cNvPr id="10" name="Picture 9"/>
          <p:cNvPicPr/>
          <p:nvPr/>
        </p:nvPicPr>
        <p:blipFill rotWithShape="1">
          <a:blip r:embed="rId2" cstate="print"/>
          <a:srcRect l="28676" t="40846" r="62435" b="30799"/>
          <a:stretch/>
        </p:blipFill>
        <p:spPr bwMode="auto">
          <a:xfrm>
            <a:off x="2819400" y="1956194"/>
            <a:ext cx="1600200" cy="1686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3" cstate="print"/>
          <a:srcRect l="33337" t="46354" r="56305" b="18857"/>
          <a:stretch/>
        </p:blipFill>
        <p:spPr bwMode="auto">
          <a:xfrm>
            <a:off x="2819400" y="3992743"/>
            <a:ext cx="1685611" cy="16460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4"/>
          <a:srcRect l="30933" t="43720" r="58489" b="27309"/>
          <a:stretch/>
        </p:blipFill>
        <p:spPr bwMode="auto">
          <a:xfrm>
            <a:off x="5236845" y="3992743"/>
            <a:ext cx="1676400" cy="16460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5"/>
          <a:srcRect l="36000" t="39242" r="56089" b="36000"/>
          <a:stretch/>
        </p:blipFill>
        <p:spPr bwMode="auto">
          <a:xfrm>
            <a:off x="5257800" y="1956194"/>
            <a:ext cx="1634490" cy="1686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4971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50021"/>
                </a:solidFill>
              </a:rPr>
              <a:t>Conclusion </a:t>
            </a:r>
            <a:endParaRPr lang="en-US" dirty="0">
              <a:solidFill>
                <a:srgbClr val="A5002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dirty="0" smtClean="0"/>
              <a:t>Results from </a:t>
            </a:r>
            <a:r>
              <a:rPr lang="en-US" sz="2800" dirty="0"/>
              <a:t>this study shows good potential for </a:t>
            </a:r>
            <a:r>
              <a:rPr lang="en-US" sz="2800" dirty="0" smtClean="0"/>
              <a:t>using </a:t>
            </a:r>
            <a:r>
              <a:rPr lang="en-US" sz="2800" dirty="0"/>
              <a:t>visual LED </a:t>
            </a:r>
            <a:r>
              <a:rPr lang="en-US" sz="2800" dirty="0" smtClean="0"/>
              <a:t>feedback in combination with surgical navigation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dirty="0" smtClean="0"/>
              <a:t>This </a:t>
            </a:r>
            <a:r>
              <a:rPr lang="en-US" sz="2800" dirty="0"/>
              <a:t>approach may lead to an improved resection, with fewer cuts into the tumor and less healthy tissue </a:t>
            </a:r>
            <a:r>
              <a:rPr lang="en-US" sz="2800" dirty="0" smtClean="0"/>
              <a:t>removed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Laboratory for Percutaneous Surgery (The Perk Lab) – Copyright © Queen’s University, 2015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- </a:t>
            </a:r>
            <a:fld id="{9FCF0F87-2AA1-4A75-81C9-3ACA5C735B30}" type="slidenum">
              <a:rPr lang="en-US" smtClean="0"/>
              <a:pPr>
                <a:defRPr/>
              </a:pPr>
              <a:t>13</a:t>
            </a:fld>
            <a:r>
              <a:rPr lang="en-US" smtClean="0"/>
              <a:t> -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230" y="4607252"/>
            <a:ext cx="2852170" cy="1263702"/>
          </a:xfrm>
          <a:prstGeom prst="rect">
            <a:avLst/>
          </a:prstGeom>
        </p:spPr>
      </p:pic>
      <p:pic>
        <p:nvPicPr>
          <p:cNvPr id="9" name="Picture 8" descr="S:\data\lab.logos\Cco\LogoCco.e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38" y="4618818"/>
            <a:ext cx="2286000" cy="125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8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50021"/>
                </a:solidFill>
              </a:rPr>
              <a:t>Research Problem</a:t>
            </a:r>
            <a:endParaRPr lang="en-US" dirty="0">
              <a:solidFill>
                <a:srgbClr val="A5002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67710" y="1915224"/>
            <a:ext cx="4267200" cy="35052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Current navigation system for </a:t>
            </a:r>
            <a:r>
              <a:rPr lang="en-US" dirty="0" err="1" smtClean="0"/>
              <a:t>electrosurgery</a:t>
            </a:r>
            <a:r>
              <a:rPr lang="en-US" dirty="0" smtClean="0"/>
              <a:t> provides feedback on a computer monitor</a:t>
            </a:r>
          </a:p>
          <a:p>
            <a:r>
              <a:rPr lang="en-US" dirty="0" smtClean="0"/>
              <a:t>When the surgeon is focused on the surgical site, the computer monitor is out of the field of view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Laboratory for Percutaneous Surgery (The Perk Lab) – Copyright © Queen’s University,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- </a:t>
            </a:r>
            <a:fld id="{9FCF0F87-2AA1-4A75-81C9-3ACA5C735B30}" type="slidenum">
              <a:rPr lang="en-US" smtClean="0"/>
              <a:pPr>
                <a:defRPr/>
              </a:pPr>
              <a:t>2</a:t>
            </a:fld>
            <a:r>
              <a:rPr lang="en-US" smtClean="0"/>
              <a:t> -</a:t>
            </a:r>
            <a:endParaRPr lang="en-US"/>
          </a:p>
        </p:txBody>
      </p:sp>
      <p:pic>
        <p:nvPicPr>
          <p:cNvPr id="8" name="Content Placeholder 7" descr="C:\Users\carter\AppData\Local\Temp\IMG_3851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48706"/>
            <a:ext cx="3886200" cy="3028950"/>
          </a:xfrm>
          <a:prstGeom prst="rect">
            <a:avLst/>
          </a:prstGeom>
          <a:noFill/>
          <a:extLst/>
        </p:spPr>
      </p:pic>
      <p:cxnSp>
        <p:nvCxnSpPr>
          <p:cNvPr id="12" name="Straight Arrow Connector 11"/>
          <p:cNvCxnSpPr/>
          <p:nvPr/>
        </p:nvCxnSpPr>
        <p:spPr>
          <a:xfrm flipH="1">
            <a:off x="5410200" y="2057400"/>
            <a:ext cx="1676400" cy="990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086600" y="1252248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Computer monitor for navigation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24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50021"/>
                </a:solidFill>
              </a:rPr>
              <a:t>Objective</a:t>
            </a:r>
            <a:endParaRPr lang="en-US" dirty="0">
              <a:solidFill>
                <a:srgbClr val="A5002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Develop a </a:t>
            </a:r>
            <a:r>
              <a:rPr lang="en-US" dirty="0"/>
              <a:t>visual feedback </a:t>
            </a:r>
            <a:r>
              <a:rPr lang="en-US" dirty="0" smtClean="0"/>
              <a:t>device that will be mounted </a:t>
            </a:r>
            <a:r>
              <a:rPr lang="en-US" dirty="0"/>
              <a:t>on an electromagnetically (EM) tracked electrosurgical </a:t>
            </a:r>
            <a:r>
              <a:rPr lang="en-US" dirty="0" smtClean="0"/>
              <a:t>tool to provide navigation </a:t>
            </a:r>
            <a:r>
              <a:rPr lang="en-US" dirty="0"/>
              <a:t>information for the surgeon in the </a:t>
            </a:r>
            <a:r>
              <a:rPr lang="en-US" dirty="0" smtClean="0"/>
              <a:t>field of view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Laboratory for Percutaneous Surgery (The Perk Lab) – Copyright © Queen’s University,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- </a:t>
            </a:r>
            <a:fld id="{9FCF0F87-2AA1-4A75-81C9-3ACA5C735B30}" type="slidenum">
              <a:rPr lang="en-US" smtClean="0"/>
              <a:pPr>
                <a:defRPr/>
              </a:pPr>
              <a:t>3</a:t>
            </a:fld>
            <a:r>
              <a:rPr lang="en-US" smtClean="0"/>
              <a:t> -</a:t>
            </a:r>
            <a:endParaRPr lang="en-US"/>
          </a:p>
        </p:txBody>
      </p:sp>
      <p:pic>
        <p:nvPicPr>
          <p:cNvPr id="2050" name="Picture 2" descr="C:\Users\carter\AppData\Local\Temp\IMG_03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50000"/>
          <a:stretch/>
        </p:blipFill>
        <p:spPr bwMode="auto">
          <a:xfrm rot="10800000">
            <a:off x="1447800" y="4495800"/>
            <a:ext cx="56896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02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50021"/>
                </a:solidFill>
              </a:rPr>
              <a:t>Design </a:t>
            </a:r>
            <a:endParaRPr lang="en-US" dirty="0">
              <a:solidFill>
                <a:srgbClr val="A5002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Laboratory for Percutaneous Surgery (The Perk Lab) – Copyright © Queen’s University, 2015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- </a:t>
            </a:r>
            <a:fld id="{9FCF0F87-2AA1-4A75-81C9-3ACA5C735B30}" type="slidenum">
              <a:rPr lang="en-US" smtClean="0"/>
              <a:pPr>
                <a:defRPr/>
              </a:pPr>
              <a:t>4</a:t>
            </a:fld>
            <a:r>
              <a:rPr lang="en-US" smtClean="0"/>
              <a:t> -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048000" y="5419060"/>
            <a:ext cx="32049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www.SlicerIGT.org    www.plustoolkit.org</a:t>
            </a:r>
            <a:endParaRPr lang="en-US" sz="1400" dirty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CA" dirty="0"/>
          </a:p>
        </p:txBody>
      </p:sp>
      <p:pic>
        <p:nvPicPr>
          <p:cNvPr id="8" name="Picture 7"/>
          <p:cNvPicPr/>
          <p:nvPr/>
        </p:nvPicPr>
        <p:blipFill rotWithShape="1">
          <a:blip r:embed="rId3" cstate="print"/>
          <a:srcRect l="19608" t="27380" r="57041" b="39154"/>
          <a:stretch/>
        </p:blipFill>
        <p:spPr bwMode="auto">
          <a:xfrm>
            <a:off x="1100470" y="1523998"/>
            <a:ext cx="6781800" cy="35868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6851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Feedback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Laboratory for Percutaneous Surgery (The Perk Lab) – Copyright © Queen’s University,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- </a:t>
            </a:r>
            <a:fld id="{9FCF0F87-2AA1-4A75-81C9-3ACA5C735B30}" type="slidenum">
              <a:rPr lang="en-US" smtClean="0"/>
              <a:pPr>
                <a:defRPr/>
              </a:pPr>
              <a:t>5</a:t>
            </a:fld>
            <a:r>
              <a:rPr lang="en-US" smtClean="0"/>
              <a:t> -</a:t>
            </a:r>
            <a:endParaRPr lang="en-US"/>
          </a:p>
        </p:txBody>
      </p:sp>
      <p:pic>
        <p:nvPicPr>
          <p:cNvPr id="7" name="Picture 2" descr="C:\Users\carter\AppData\Local\Temp\IMG_029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8" r="7309" b="35901"/>
          <a:stretch/>
        </p:blipFill>
        <p:spPr bwMode="auto">
          <a:xfrm>
            <a:off x="1884066" y="1752600"/>
            <a:ext cx="5644443" cy="163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930014" y="5276163"/>
            <a:ext cx="693024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30014" y="4792474"/>
            <a:ext cx="0" cy="96737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602831" y="4792474"/>
            <a:ext cx="0" cy="96737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355306" y="4792474"/>
            <a:ext cx="0" cy="96737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96000" y="4792474"/>
            <a:ext cx="0" cy="96737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64884" y="4943022"/>
            <a:ext cx="1403076" cy="646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Inside Tumor</a:t>
            </a:r>
          </a:p>
          <a:p>
            <a:pPr algn="ctr"/>
            <a:r>
              <a:rPr lang="en-US" dirty="0" smtClean="0"/>
              <a:t>Flashing red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55152" y="4952998"/>
            <a:ext cx="1454694" cy="646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Safety Region</a:t>
            </a:r>
          </a:p>
          <a:p>
            <a:pPr algn="ctr"/>
            <a:r>
              <a:rPr lang="en-US" dirty="0" smtClean="0"/>
              <a:t>Solid green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285094" y="4952999"/>
            <a:ext cx="1861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Outside of Safety </a:t>
            </a:r>
            <a:r>
              <a:rPr lang="en-US" dirty="0" smtClean="0"/>
              <a:t>Flashing green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01620" y="4930972"/>
            <a:ext cx="1107997" cy="646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Too Far</a:t>
            </a:r>
          </a:p>
          <a:p>
            <a:pPr algn="ctr"/>
            <a:r>
              <a:rPr lang="en-US" dirty="0" smtClean="0"/>
              <a:t>Solid Blue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930014" y="3793623"/>
            <a:ext cx="1672817" cy="967379"/>
          </a:xfrm>
          <a:prstGeom prst="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646091" y="3793623"/>
            <a:ext cx="1672817" cy="96737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379522" y="3793622"/>
            <a:ext cx="1672817" cy="96737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119211" y="3793623"/>
            <a:ext cx="1672817" cy="96737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 rot="5400000">
            <a:off x="7860255" y="5181600"/>
            <a:ext cx="216945" cy="2286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676400" y="2438400"/>
            <a:ext cx="1078752" cy="533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06863" y="2253734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54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50021"/>
                </a:solidFill>
              </a:rPr>
              <a:t>Demonstration of Concept</a:t>
            </a:r>
            <a:endParaRPr lang="en-US" dirty="0">
              <a:solidFill>
                <a:srgbClr val="A5002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800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</a:t>
            </a:r>
            <a:r>
              <a:rPr lang="en-US" dirty="0" smtClean="0"/>
              <a:t>etermine if the tool-mounted visual feedback is useful adjunct to the surgical navigation system</a:t>
            </a:r>
          </a:p>
          <a:p>
            <a:r>
              <a:rPr lang="en-US" dirty="0" smtClean="0"/>
              <a:t>13 volunteer participants (11 biomedical trainees and 2 surgical residents) resected </a:t>
            </a:r>
            <a:r>
              <a:rPr lang="en-US" dirty="0"/>
              <a:t>simulated tumors </a:t>
            </a:r>
            <a:r>
              <a:rPr lang="en-US" dirty="0" smtClean="0"/>
              <a:t>with </a:t>
            </a:r>
            <a:r>
              <a:rPr lang="en-US" dirty="0"/>
              <a:t>and without visual light feedback on the </a:t>
            </a:r>
            <a:r>
              <a:rPr lang="en-US" dirty="0" smtClean="0"/>
              <a:t>electrosurgical instrument</a:t>
            </a:r>
            <a:endParaRPr lang="en-US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Laboratory for Percutaneous Surgery (The Perk Lab) – Copyright © Queen’s University,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- </a:t>
            </a:r>
            <a:fld id="{9FCF0F87-2AA1-4A75-81C9-3ACA5C735B30}" type="slidenum">
              <a:rPr lang="en-US" smtClean="0"/>
              <a:pPr>
                <a:defRPr/>
              </a:pPr>
              <a:t>6</a:t>
            </a:fld>
            <a:r>
              <a:rPr lang="en-US" smtClean="0"/>
              <a:t> -</a:t>
            </a:r>
            <a:endParaRPr lang="en-US"/>
          </a:p>
        </p:txBody>
      </p:sp>
      <p:pic>
        <p:nvPicPr>
          <p:cNvPr id="7" name="Picture 6" descr="C:\Users\carter\AppData\Local\Temp\IMG_0281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532015"/>
            <a:ext cx="2424223" cy="1854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C:\Users\carter\Documents\LumpNav\doc\LEDUsabilityStudy\TumorLayou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812" y="3500437"/>
            <a:ext cx="2127398" cy="255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04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457200" y="1219200"/>
            <a:ext cx="8382000" cy="4906963"/>
          </a:xfrm>
        </p:spPr>
        <p:txBody>
          <a:bodyPr>
            <a:normAutofit/>
          </a:bodyPr>
          <a:lstStyle/>
          <a:p>
            <a:r>
              <a:rPr lang="en-US" dirty="0" smtClean="0"/>
              <a:t>Resected 4 random tumors with the 3D surgical navigation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alone and 4 with 3D surgical navigation combined with LED feedback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Laboratory for Percutaneous Surgery (The Perk Lab) – Copyright © Queen’s University,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- </a:t>
            </a:r>
            <a:fld id="{9FCF0F87-2AA1-4A75-81C9-3ACA5C735B30}" type="slidenum">
              <a:rPr lang="en-US" smtClean="0"/>
              <a:pPr>
                <a:defRPr/>
              </a:pPr>
              <a:t>7</a:t>
            </a:fld>
            <a:r>
              <a:rPr lang="en-US" smtClean="0"/>
              <a:t> -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A50021"/>
                </a:solidFill>
              </a:rPr>
              <a:t>Demonstration of Concept</a:t>
            </a:r>
            <a:endParaRPr lang="en-US" dirty="0">
              <a:solidFill>
                <a:srgbClr val="A50021"/>
              </a:solidFill>
            </a:endParaRPr>
          </a:p>
        </p:txBody>
      </p:sp>
      <p:pic>
        <p:nvPicPr>
          <p:cNvPr id="7" name="Picture 6" descr="C:\Users\carter\AppData\Local\Temp\IMG_027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5" t="28934" r="32178" b="31157"/>
          <a:stretch/>
        </p:blipFill>
        <p:spPr bwMode="auto">
          <a:xfrm>
            <a:off x="966787" y="3429000"/>
            <a:ext cx="2209800" cy="15963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C:\Users\carter\AppData\Local\Temp\IMG_025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9" r="13294"/>
          <a:stretch/>
        </p:blipFill>
        <p:spPr bwMode="auto">
          <a:xfrm rot="5400000">
            <a:off x="3799998" y="3122295"/>
            <a:ext cx="1596390" cy="2209800"/>
          </a:xfrm>
          <a:prstGeom prst="rect">
            <a:avLst/>
          </a:prstGeom>
          <a:noFill/>
          <a:extLst/>
        </p:spPr>
      </p:pic>
      <p:pic>
        <p:nvPicPr>
          <p:cNvPr id="9" name="Picture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38"/>
          <a:stretch/>
        </p:blipFill>
        <p:spPr bwMode="auto">
          <a:xfrm rot="5400000">
            <a:off x="6148131" y="3303049"/>
            <a:ext cx="1576898" cy="182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8878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Prototype</a:t>
            </a:r>
            <a:endParaRPr lang="en-CA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1981200"/>
            <a:ext cx="5410200" cy="30480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Laboratory for Percutaneous Surgery (The Perk Lab) – Copyright © Queen’s University, 2015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- </a:t>
            </a:r>
            <a:fld id="{9FCF0F87-2AA1-4A75-81C9-3ACA5C735B30}" type="slidenum">
              <a:rPr lang="en-US" smtClean="0"/>
              <a:pPr>
                <a:defRPr/>
              </a:pPr>
              <a:t>8</a:t>
            </a:fld>
            <a:r>
              <a:rPr lang="en-US" smtClean="0"/>
              <a:t> -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3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50021"/>
                </a:solidFill>
              </a:rPr>
              <a:t>Data Collection </a:t>
            </a:r>
            <a:endParaRPr lang="en-US" dirty="0">
              <a:solidFill>
                <a:srgbClr val="A5002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/>
              <a:t>All 13 </a:t>
            </a:r>
            <a:r>
              <a:rPr lang="en-US" dirty="0" smtClean="0"/>
              <a:t>participants completed a questionnaire </a:t>
            </a:r>
            <a:r>
              <a:rPr lang="en-US" dirty="0"/>
              <a:t>to </a:t>
            </a:r>
            <a:r>
              <a:rPr lang="en-US" dirty="0" smtClean="0"/>
              <a:t>assess if they perceived that </a:t>
            </a:r>
            <a:r>
              <a:rPr lang="en-US" dirty="0"/>
              <a:t>the LED feedback helped </a:t>
            </a:r>
            <a:r>
              <a:rPr lang="en-US" dirty="0" smtClean="0"/>
              <a:t>them follow the surgical </a:t>
            </a:r>
            <a:r>
              <a:rPr lang="en-CA" dirty="0" smtClean="0"/>
              <a:t>margins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defRPr/>
            </a:pPr>
            <a:r>
              <a:rPr lang="en-CA" dirty="0" smtClean="0"/>
              <a:t>The </a:t>
            </a:r>
            <a:r>
              <a:rPr lang="en-CA" dirty="0"/>
              <a:t>tracked data </a:t>
            </a:r>
            <a:r>
              <a:rPr lang="en-CA" dirty="0" smtClean="0"/>
              <a:t>were </a:t>
            </a:r>
            <a:r>
              <a:rPr lang="en-CA" dirty="0"/>
              <a:t>analyzed for the surgical residents only owing their relevant surgical </a:t>
            </a:r>
            <a:r>
              <a:rPr lang="en-CA" dirty="0" smtClean="0"/>
              <a:t>experience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Laboratory for Percutaneous Surgery (The Perk Lab) – Copyright © Queen’s University, 2015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- </a:t>
            </a:r>
            <a:fld id="{9FCF0F87-2AA1-4A75-81C9-3ACA5C735B30}" type="slidenum">
              <a:rPr lang="en-US" smtClean="0"/>
              <a:pPr>
                <a:defRPr/>
              </a:pPr>
              <a:t>9</a:t>
            </a:fld>
            <a:r>
              <a:rPr lang="en-US" smtClean="0"/>
              <a:t> -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3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1715</TotalTime>
  <Words>1078</Words>
  <Application>Microsoft Office PowerPoint</Application>
  <PresentationFormat>On-screen Show (4:3)</PresentationFormat>
  <Paragraphs>108</Paragraphs>
  <Slides>13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Visual Feedback Mounted on Surgical Tool</vt:lpstr>
      <vt:lpstr>Research Problem</vt:lpstr>
      <vt:lpstr>Objective</vt:lpstr>
      <vt:lpstr>Design </vt:lpstr>
      <vt:lpstr>Visual Feedback</vt:lpstr>
      <vt:lpstr>Demonstration of Concept</vt:lpstr>
      <vt:lpstr>Demonstration of Concept</vt:lpstr>
      <vt:lpstr>Prototype</vt:lpstr>
      <vt:lpstr>Data Collection </vt:lpstr>
      <vt:lpstr>Questionnaire Analysis</vt:lpstr>
      <vt:lpstr>Analysis with Perk Tutor Platform</vt:lpstr>
      <vt:lpstr>Recreation of Cutting Path</vt:lpstr>
      <vt:lpstr>Conclusion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Paweena U-Thainual</dc:creator>
  <cp:lastModifiedBy>Kaci Carter</cp:lastModifiedBy>
  <cp:revision>99</cp:revision>
  <dcterms:created xsi:type="dcterms:W3CDTF">2013-01-28T22:14:32Z</dcterms:created>
  <dcterms:modified xsi:type="dcterms:W3CDTF">2015-04-02T13:58:31Z</dcterms:modified>
</cp:coreProperties>
</file>