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32918400" cy="4023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80050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60101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40151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20201" algn="l" rtl="0" fontAlgn="base">
      <a:spcBef>
        <a:spcPct val="0"/>
      </a:spcBef>
      <a:spcAft>
        <a:spcPct val="0"/>
      </a:spcAft>
      <a:defRPr sz="9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400251" algn="l" defTabSz="960101" rtl="0" eaLnBrk="1" latinLnBrk="0" hangingPunct="1">
      <a:defRPr sz="9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80302" algn="l" defTabSz="960101" rtl="0" eaLnBrk="1" latinLnBrk="0" hangingPunct="1">
      <a:defRPr sz="9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60352" algn="l" defTabSz="960101" rtl="0" eaLnBrk="1" latinLnBrk="0" hangingPunct="1">
      <a:defRPr sz="9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40402" algn="l" defTabSz="960101" rtl="0" eaLnBrk="1" latinLnBrk="0" hangingPunct="1">
      <a:defRPr sz="9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191">
          <p15:clr>
            <a:srgbClr val="A4A3A4"/>
          </p15:clr>
        </p15:guide>
        <p15:guide id="2" orient="horz" pos="25091">
          <p15:clr>
            <a:srgbClr val="A4A3A4"/>
          </p15:clr>
        </p15:guide>
        <p15:guide id="3" orient="horz" pos="17975">
          <p15:clr>
            <a:srgbClr val="A4A3A4"/>
          </p15:clr>
        </p15:guide>
        <p15:guide id="4" orient="horz" pos="7483">
          <p15:clr>
            <a:srgbClr val="A4A3A4"/>
          </p15:clr>
        </p15:guide>
        <p15:guide id="5" orient="horz" pos="4062">
          <p15:clr>
            <a:srgbClr val="A4A3A4"/>
          </p15:clr>
        </p15:guide>
        <p15:guide id="6" orient="horz" pos="23335">
          <p15:clr>
            <a:srgbClr val="A4A3A4"/>
          </p15:clr>
        </p15:guide>
        <p15:guide id="7" orient="horz" pos="20484">
          <p15:clr>
            <a:srgbClr val="A4A3A4"/>
          </p15:clr>
        </p15:guide>
        <p15:guide id="8" pos="10259">
          <p15:clr>
            <a:srgbClr val="A4A3A4"/>
          </p15:clr>
        </p15:guide>
        <p15:guide id="9" pos="225">
          <p15:clr>
            <a:srgbClr val="A4A3A4"/>
          </p15:clr>
        </p15:guide>
        <p15:guide id="10" pos="20511">
          <p15:clr>
            <a:srgbClr val="A4A3A4"/>
          </p15:clr>
        </p15:guide>
        <p15:guide id="11" pos="10478">
          <p15:clr>
            <a:srgbClr val="A4A3A4"/>
          </p15:clr>
        </p15:guide>
        <p15:guide id="12" pos="663">
          <p15:clr>
            <a:srgbClr val="A4A3A4"/>
          </p15:clr>
        </p15:guide>
        <p15:guide id="13" pos="10931">
          <p15:clr>
            <a:srgbClr val="A4A3A4"/>
          </p15:clr>
        </p15:guide>
        <p15:guide id="14" pos="15684">
          <p15:clr>
            <a:srgbClr val="A4A3A4"/>
          </p15:clr>
        </p15:guide>
        <p15:guide id="15" orient="horz" pos="9361">
          <p15:clr>
            <a:srgbClr val="A4A3A4"/>
          </p15:clr>
        </p15:guide>
        <p15:guide id="16" orient="horz" pos="405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en" initials="L" lastIdx="1" clrIdx="0"/>
  <p:cmAuthor id="1" name="Kaci Carter" initials="K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E5"/>
    <a:srgbClr val="FFCCFF"/>
    <a:srgbClr val="FDB5BA"/>
    <a:srgbClr val="FFFFCC"/>
    <a:srgbClr val="FCBAC3"/>
    <a:srgbClr val="FBF5CD"/>
    <a:srgbClr val="F8DBA6"/>
    <a:srgbClr val="9A0E2C"/>
    <a:srgbClr val="B91137"/>
    <a:srgbClr val="FFF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916" autoAdjust="0"/>
    <p:restoredTop sz="99600" autoAdjust="0"/>
  </p:normalViewPr>
  <p:slideViewPr>
    <p:cSldViewPr showGuides="1">
      <p:cViewPr>
        <p:scale>
          <a:sx n="30" d="100"/>
          <a:sy n="30" d="100"/>
        </p:scale>
        <p:origin x="-2562" y="1110"/>
      </p:cViewPr>
      <p:guideLst>
        <p:guide orient="horz" pos="24191"/>
        <p:guide orient="horz" pos="25091"/>
        <p:guide orient="horz" pos="17975"/>
        <p:guide orient="horz" pos="7483"/>
        <p:guide orient="horz" pos="4062"/>
        <p:guide orient="horz" pos="23335"/>
        <p:guide orient="horz" pos="20484"/>
        <p:guide orient="horz" pos="9361"/>
        <p:guide orient="horz" pos="4054"/>
        <p:guide pos="10259"/>
        <p:guide pos="225"/>
        <p:guide pos="20511"/>
        <p:guide pos="10478"/>
        <p:guide pos="663"/>
        <p:guide pos="10931"/>
        <p:guide pos="156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27238" y="685800"/>
            <a:ext cx="2803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322CCDE-59C2-448A-85CF-0372B8119B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0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800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6010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4015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2020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00251" algn="l" defTabSz="9601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0302" algn="l" defTabSz="9601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0352" algn="l" defTabSz="9601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0402" algn="l" defTabSz="9601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95E59E-5279-4062-840F-93774A07B537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27238" y="685800"/>
            <a:ext cx="2803525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1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12498110"/>
            <a:ext cx="27981276" cy="86239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7" y="22798465"/>
            <a:ext cx="23044151" cy="10283071"/>
          </a:xfrm>
        </p:spPr>
        <p:txBody>
          <a:bodyPr/>
          <a:lstStyle>
            <a:lvl1pPr marL="0" indent="0" algn="ctr">
              <a:buNone/>
              <a:defRPr/>
            </a:lvl1pPr>
            <a:lvl2pPr marL="480050" indent="0" algn="ctr">
              <a:buNone/>
              <a:defRPr/>
            </a:lvl2pPr>
            <a:lvl3pPr marL="960101" indent="0" algn="ctr">
              <a:buNone/>
              <a:defRPr/>
            </a:lvl3pPr>
            <a:lvl4pPr marL="1440151" indent="0" algn="ctr">
              <a:buNone/>
              <a:defRPr/>
            </a:lvl4pPr>
            <a:lvl5pPr marL="1920201" indent="0" algn="ctr">
              <a:buNone/>
              <a:defRPr/>
            </a:lvl5pPr>
            <a:lvl6pPr marL="2400251" indent="0" algn="ctr">
              <a:buNone/>
              <a:defRPr/>
            </a:lvl6pPr>
            <a:lvl7pPr marL="2880302" indent="0" algn="ctr">
              <a:buNone/>
              <a:defRPr/>
            </a:lvl7pPr>
            <a:lvl8pPr marL="3360352" indent="0" algn="ctr">
              <a:buNone/>
              <a:defRPr/>
            </a:lvl8pPr>
            <a:lvl9pPr marL="384040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4C09E-9965-44E9-AAAC-E108A8AE5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3C2AC-EAE4-4755-BFC7-5A4A6F5B9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7" y="1610155"/>
            <a:ext cx="7405688" cy="343316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41" y="1610155"/>
            <a:ext cx="22067837" cy="343316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15004-1D4B-428A-9015-7847BC228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49B8-4EE5-41EE-8593-2DEE396F3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5853145"/>
            <a:ext cx="27981276" cy="799170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7052043"/>
            <a:ext cx="27981276" cy="8801100"/>
          </a:xfrm>
        </p:spPr>
        <p:txBody>
          <a:bodyPr anchor="b"/>
          <a:lstStyle>
            <a:lvl1pPr marL="0" indent="0">
              <a:buNone/>
              <a:defRPr sz="2100"/>
            </a:lvl1pPr>
            <a:lvl2pPr marL="480050" indent="0">
              <a:buNone/>
              <a:defRPr sz="1900"/>
            </a:lvl2pPr>
            <a:lvl3pPr marL="960101" indent="0">
              <a:buNone/>
              <a:defRPr sz="1700"/>
            </a:lvl3pPr>
            <a:lvl4pPr marL="1440151" indent="0">
              <a:buNone/>
              <a:defRPr sz="1400"/>
            </a:lvl4pPr>
            <a:lvl5pPr marL="1920201" indent="0">
              <a:buNone/>
              <a:defRPr sz="1400"/>
            </a:lvl5pPr>
            <a:lvl6pPr marL="2400251" indent="0">
              <a:buNone/>
              <a:defRPr sz="1400"/>
            </a:lvl6pPr>
            <a:lvl7pPr marL="2880302" indent="0">
              <a:buNone/>
              <a:defRPr sz="1400"/>
            </a:lvl7pPr>
            <a:lvl8pPr marL="3360352" indent="0">
              <a:buNone/>
              <a:defRPr sz="1400"/>
            </a:lvl8pPr>
            <a:lvl9pPr marL="384040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F0776-78D1-49A3-AF5F-0C61E4F758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9387266"/>
            <a:ext cx="14736762" cy="26554522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2" y="9387266"/>
            <a:ext cx="14736764" cy="26554522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FA665-C175-40FF-A0FF-A63E1DB39A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0" y="1611591"/>
            <a:ext cx="29625924" cy="670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9" y="9005613"/>
            <a:ext cx="14544675" cy="375317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0050" indent="0">
              <a:buNone/>
              <a:defRPr sz="2100" b="1"/>
            </a:lvl2pPr>
            <a:lvl3pPr marL="960101" indent="0">
              <a:buNone/>
              <a:defRPr sz="1900" b="1"/>
            </a:lvl3pPr>
            <a:lvl4pPr marL="1440151" indent="0">
              <a:buNone/>
              <a:defRPr sz="1700" b="1"/>
            </a:lvl4pPr>
            <a:lvl5pPr marL="1920201" indent="0">
              <a:buNone/>
              <a:defRPr sz="1700" b="1"/>
            </a:lvl5pPr>
            <a:lvl6pPr marL="2400251" indent="0">
              <a:buNone/>
              <a:defRPr sz="1700" b="1"/>
            </a:lvl6pPr>
            <a:lvl7pPr marL="2880302" indent="0">
              <a:buNone/>
              <a:defRPr sz="1700" b="1"/>
            </a:lvl7pPr>
            <a:lvl8pPr marL="3360352" indent="0">
              <a:buNone/>
              <a:defRPr sz="1700" b="1"/>
            </a:lvl8pPr>
            <a:lvl9pPr marL="384040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9" y="12758788"/>
            <a:ext cx="14544675" cy="23181559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7" y="9005613"/>
            <a:ext cx="14549438" cy="375317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0050" indent="0">
              <a:buNone/>
              <a:defRPr sz="2100" b="1"/>
            </a:lvl2pPr>
            <a:lvl3pPr marL="960101" indent="0">
              <a:buNone/>
              <a:defRPr sz="1900" b="1"/>
            </a:lvl3pPr>
            <a:lvl4pPr marL="1440151" indent="0">
              <a:buNone/>
              <a:defRPr sz="1700" b="1"/>
            </a:lvl4pPr>
            <a:lvl5pPr marL="1920201" indent="0">
              <a:buNone/>
              <a:defRPr sz="1700" b="1"/>
            </a:lvl5pPr>
            <a:lvl6pPr marL="2400251" indent="0">
              <a:buNone/>
              <a:defRPr sz="1700" b="1"/>
            </a:lvl6pPr>
            <a:lvl7pPr marL="2880302" indent="0">
              <a:buNone/>
              <a:defRPr sz="1700" b="1"/>
            </a:lvl7pPr>
            <a:lvl8pPr marL="3360352" indent="0">
              <a:buNone/>
              <a:defRPr sz="1700" b="1"/>
            </a:lvl8pPr>
            <a:lvl9pPr marL="384040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7" y="12758788"/>
            <a:ext cx="14549438" cy="23181559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77A5-2386-4F20-87CD-B55B3F303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ED9AF-78D0-4149-9547-7D0B0471E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BE7A9-86B6-4E51-B75D-937A5C4C6F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1601512"/>
            <a:ext cx="10829925" cy="681793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4" y="1601512"/>
            <a:ext cx="18402300" cy="3433883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9" y="8419449"/>
            <a:ext cx="10829925" cy="27520900"/>
          </a:xfrm>
        </p:spPr>
        <p:txBody>
          <a:bodyPr/>
          <a:lstStyle>
            <a:lvl1pPr marL="0" indent="0">
              <a:buNone/>
              <a:defRPr sz="1400"/>
            </a:lvl1pPr>
            <a:lvl2pPr marL="480050" indent="0">
              <a:buNone/>
              <a:defRPr sz="1300"/>
            </a:lvl2pPr>
            <a:lvl3pPr marL="960101" indent="0">
              <a:buNone/>
              <a:defRPr sz="1000"/>
            </a:lvl3pPr>
            <a:lvl4pPr marL="1440151" indent="0">
              <a:buNone/>
              <a:defRPr sz="1000"/>
            </a:lvl4pPr>
            <a:lvl5pPr marL="1920201" indent="0">
              <a:buNone/>
              <a:defRPr sz="1000"/>
            </a:lvl5pPr>
            <a:lvl6pPr marL="2400251" indent="0">
              <a:buNone/>
              <a:defRPr sz="1000"/>
            </a:lvl6pPr>
            <a:lvl7pPr marL="2880302" indent="0">
              <a:buNone/>
              <a:defRPr sz="1000"/>
            </a:lvl7pPr>
            <a:lvl8pPr marL="3360352" indent="0">
              <a:buNone/>
              <a:defRPr sz="1000"/>
            </a:lvl8pPr>
            <a:lvl9pPr marL="384040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A955F-F93D-4CC7-BA13-854B2D349A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1" y="28163233"/>
            <a:ext cx="19751676" cy="332543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1" y="3594756"/>
            <a:ext cx="19751676" cy="24140736"/>
          </a:xfrm>
        </p:spPr>
        <p:txBody>
          <a:bodyPr/>
          <a:lstStyle>
            <a:lvl1pPr marL="0" indent="0">
              <a:buNone/>
              <a:defRPr sz="3400"/>
            </a:lvl1pPr>
            <a:lvl2pPr marL="480050" indent="0">
              <a:buNone/>
              <a:defRPr sz="3000"/>
            </a:lvl2pPr>
            <a:lvl3pPr marL="960101" indent="0">
              <a:buNone/>
              <a:defRPr sz="2600"/>
            </a:lvl3pPr>
            <a:lvl4pPr marL="1440151" indent="0">
              <a:buNone/>
              <a:defRPr sz="2100"/>
            </a:lvl4pPr>
            <a:lvl5pPr marL="1920201" indent="0">
              <a:buNone/>
              <a:defRPr sz="2100"/>
            </a:lvl5pPr>
            <a:lvl6pPr marL="2400251" indent="0">
              <a:buNone/>
              <a:defRPr sz="2100"/>
            </a:lvl6pPr>
            <a:lvl7pPr marL="2880302" indent="0">
              <a:buNone/>
              <a:defRPr sz="2100"/>
            </a:lvl7pPr>
            <a:lvl8pPr marL="3360352" indent="0">
              <a:buNone/>
              <a:defRPr sz="2100"/>
            </a:lvl8pPr>
            <a:lvl9pPr marL="3840402" indent="0">
              <a:buNone/>
              <a:defRPr sz="21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1" y="31488671"/>
            <a:ext cx="19751676" cy="4720995"/>
          </a:xfrm>
        </p:spPr>
        <p:txBody>
          <a:bodyPr/>
          <a:lstStyle>
            <a:lvl1pPr marL="0" indent="0">
              <a:buNone/>
              <a:defRPr sz="1400"/>
            </a:lvl1pPr>
            <a:lvl2pPr marL="480050" indent="0">
              <a:buNone/>
              <a:defRPr sz="1300"/>
            </a:lvl2pPr>
            <a:lvl3pPr marL="960101" indent="0">
              <a:buNone/>
              <a:defRPr sz="1000"/>
            </a:lvl3pPr>
            <a:lvl4pPr marL="1440151" indent="0">
              <a:buNone/>
              <a:defRPr sz="1000"/>
            </a:lvl4pPr>
            <a:lvl5pPr marL="1920201" indent="0">
              <a:buNone/>
              <a:defRPr sz="1000"/>
            </a:lvl5pPr>
            <a:lvl6pPr marL="2400251" indent="0">
              <a:buNone/>
              <a:defRPr sz="1000"/>
            </a:lvl6pPr>
            <a:lvl7pPr marL="2880302" indent="0">
              <a:buNone/>
              <a:defRPr sz="1000"/>
            </a:lvl7pPr>
            <a:lvl8pPr marL="3360352" indent="0">
              <a:buNone/>
              <a:defRPr sz="1000"/>
            </a:lvl8pPr>
            <a:lvl9pPr marL="384040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28BB7-8200-4A11-A3CD-21C97DBA65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920" y="1609655"/>
            <a:ext cx="2962656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0849" tIns="230424" rIns="460849" bIns="2304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920" y="9387842"/>
            <a:ext cx="29626560" cy="2655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0849" tIns="230424" rIns="460849" bIns="230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920" y="36640205"/>
            <a:ext cx="768096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849" tIns="230424" rIns="460849" bIns="230424" numCol="1" anchor="t" anchorCtr="0" compatLnSpc="1">
            <a:prstTxWarp prst="textNoShape">
              <a:avLst/>
            </a:prstTxWarp>
          </a:bodyPr>
          <a:lstStyle>
            <a:lvl1pPr>
              <a:defRPr sz="7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120" y="36640205"/>
            <a:ext cx="1042416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849" tIns="230424" rIns="460849" bIns="230424" numCol="1" anchor="t" anchorCtr="0" compatLnSpc="1">
            <a:prstTxWarp prst="textNoShape">
              <a:avLst/>
            </a:prstTxWarp>
          </a:bodyPr>
          <a:lstStyle>
            <a:lvl1pPr algn="ctr">
              <a:defRPr sz="7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520" y="36640205"/>
            <a:ext cx="768096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849" tIns="230424" rIns="460849" bIns="230424" numCol="1" anchor="t" anchorCtr="0" compatLnSpc="1">
            <a:prstTxWarp prst="textNoShape">
              <a:avLst/>
            </a:prstTxWarp>
          </a:bodyPr>
          <a:lstStyle>
            <a:lvl1pPr algn="r">
              <a:defRPr sz="7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CEAA68B-5EE7-4063-A8F8-DD4A1B7ECB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0881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60881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2pPr>
      <a:lvl3pPr algn="ctr" defTabSz="460881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3pPr>
      <a:lvl4pPr algn="ctr" defTabSz="460881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4pPr>
      <a:lvl5pPr algn="ctr" defTabSz="4608817" rtl="0" eaLnBrk="0" fontAlgn="base" hangingPunct="0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5pPr>
      <a:lvl6pPr marL="480050" algn="ctr" defTabSz="4608817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6pPr>
      <a:lvl7pPr marL="960101" algn="ctr" defTabSz="4608817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7pPr>
      <a:lvl8pPr marL="1440151" algn="ctr" defTabSz="4608817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8pPr>
      <a:lvl9pPr marL="1920201" algn="ctr" defTabSz="4608817" rtl="0" fontAlgn="base">
        <a:spcBef>
          <a:spcPct val="0"/>
        </a:spcBef>
        <a:spcAft>
          <a:spcPct val="0"/>
        </a:spcAft>
        <a:defRPr sz="22200">
          <a:solidFill>
            <a:schemeClr val="tx2"/>
          </a:solidFill>
          <a:latin typeface="Arial" charset="0"/>
        </a:defRPr>
      </a:lvl9pPr>
    </p:titleStyle>
    <p:bodyStyle>
      <a:lvl1pPr marL="1728516" indent="-1728516" algn="l" defTabSz="4608817" rtl="0" eaLnBrk="0" fontAlgn="base" hangingPunct="0">
        <a:spcBef>
          <a:spcPct val="20000"/>
        </a:spcBef>
        <a:spcAft>
          <a:spcPct val="0"/>
        </a:spcAft>
        <a:buChar char="•"/>
        <a:defRPr sz="16200">
          <a:solidFill>
            <a:schemeClr val="tx1"/>
          </a:solidFill>
          <a:latin typeface="+mn-lt"/>
          <a:ea typeface="+mn-ea"/>
          <a:cs typeface="+mn-cs"/>
        </a:defRPr>
      </a:lvl1pPr>
      <a:lvl2pPr marL="3743726" indent="-1440151" algn="l" defTabSz="4608817" rtl="0" eaLnBrk="0" fontAlgn="base" hangingPunct="0">
        <a:spcBef>
          <a:spcPct val="20000"/>
        </a:spcBef>
        <a:spcAft>
          <a:spcPct val="0"/>
        </a:spcAft>
        <a:buChar char="–"/>
        <a:defRPr sz="14100">
          <a:solidFill>
            <a:schemeClr val="tx1"/>
          </a:solidFill>
          <a:latin typeface="+mn-lt"/>
        </a:defRPr>
      </a:lvl2pPr>
      <a:lvl3pPr marL="5760603" indent="-1151788" algn="l" defTabSz="4608817" rtl="0" eaLnBrk="0" fontAlgn="base" hangingPunct="0">
        <a:spcBef>
          <a:spcPct val="20000"/>
        </a:spcBef>
        <a:spcAft>
          <a:spcPct val="0"/>
        </a:spcAft>
        <a:buChar char="•"/>
        <a:defRPr sz="12100">
          <a:solidFill>
            <a:schemeClr val="tx1"/>
          </a:solidFill>
          <a:latin typeface="+mn-lt"/>
        </a:defRPr>
      </a:lvl3pPr>
      <a:lvl4pPr marL="8064178" indent="-1151788" algn="l" defTabSz="4608817" rtl="0" eaLnBrk="0" fontAlgn="base" hangingPunct="0">
        <a:spcBef>
          <a:spcPct val="20000"/>
        </a:spcBef>
        <a:spcAft>
          <a:spcPct val="0"/>
        </a:spcAft>
        <a:buChar char="–"/>
        <a:defRPr sz="10100">
          <a:solidFill>
            <a:schemeClr val="tx1"/>
          </a:solidFill>
          <a:latin typeface="+mn-lt"/>
        </a:defRPr>
      </a:lvl4pPr>
      <a:lvl5pPr marL="10369421" indent="-1151788" algn="l" defTabSz="4608817" rtl="0" eaLnBrk="0" fontAlgn="base" hangingPunct="0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5pPr>
      <a:lvl6pPr marL="10849471" indent="-1151788" algn="l" defTabSz="4608817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6pPr>
      <a:lvl7pPr marL="11329521" indent="-1151788" algn="l" defTabSz="4608817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7pPr>
      <a:lvl8pPr marL="11809572" indent="-1151788" algn="l" defTabSz="4608817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8pPr>
      <a:lvl9pPr marL="12289622" indent="-1151788" algn="l" defTabSz="4608817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601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50" algn="l" defTabSz="9601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0101" algn="l" defTabSz="9601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51" algn="l" defTabSz="9601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01" algn="l" defTabSz="9601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251" algn="l" defTabSz="9601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02" algn="l" defTabSz="9601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0352" algn="l" defTabSz="9601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02" algn="l" defTabSz="9601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23735" y="0"/>
            <a:ext cx="32965869" cy="40858089"/>
          </a:xfrm>
          <a:prstGeom prst="rect">
            <a:avLst/>
          </a:prstGeom>
          <a:solidFill>
            <a:srgbClr val="FBF5CD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6010" tIns="48006" rIns="96010" bIns="48006" anchor="ctr"/>
          <a:lstStyle/>
          <a:p>
            <a:pPr algn="ctr" defTabSz="5267219"/>
            <a:endParaRPr lang="en-US" sz="10400" dirty="0">
              <a:latin typeface="Bookman"/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329407" y="5047071"/>
            <a:ext cx="15950560" cy="8600152"/>
          </a:xfrm>
          <a:prstGeom prst="rect">
            <a:avLst/>
          </a:prstGeom>
          <a:solidFill>
            <a:srgbClr val="9A0E2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6010" tIns="48006" rIns="96010" bIns="48006"/>
          <a:lstStyle/>
          <a:p>
            <a:pPr indent="457200">
              <a:defRPr/>
            </a:pPr>
            <a:r>
              <a:rPr lang="en-US" sz="6600" b="1" dirty="0">
                <a:solidFill>
                  <a:srgbClr val="FBF5CD"/>
                </a:solidFill>
                <a:latin typeface="+mj-lt"/>
              </a:rPr>
              <a:t>Introduction</a:t>
            </a:r>
          </a:p>
        </p:txBody>
      </p:sp>
      <p:sp>
        <p:nvSpPr>
          <p:cNvPr id="2064" name="Rectangle 932"/>
          <p:cNvSpPr>
            <a:spLocks noChangeArrowheads="1"/>
          </p:cNvSpPr>
          <p:nvPr/>
        </p:nvSpPr>
        <p:spPr bwMode="auto">
          <a:xfrm>
            <a:off x="0" y="-740972"/>
            <a:ext cx="193960" cy="14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010" tIns="48006" rIns="96010" bIns="48006" anchor="ctr">
            <a:spAutoFit/>
          </a:bodyPr>
          <a:lstStyle/>
          <a:p>
            <a:endParaRPr lang="en-US" dirty="0"/>
          </a:p>
        </p:txBody>
      </p:sp>
      <p:sp>
        <p:nvSpPr>
          <p:cNvPr id="2065" name="Rectangle 125"/>
          <p:cNvSpPr>
            <a:spLocks noChangeArrowheads="1"/>
          </p:cNvSpPr>
          <p:nvPr/>
        </p:nvSpPr>
        <p:spPr bwMode="auto">
          <a:xfrm>
            <a:off x="0" y="-740972"/>
            <a:ext cx="193960" cy="14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010" tIns="48006" rIns="96010" bIns="48006" anchor="ctr">
            <a:spAutoFit/>
          </a:bodyPr>
          <a:lstStyle/>
          <a:p>
            <a:endParaRPr lang="en-US" dirty="0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329407" y="400245"/>
            <a:ext cx="32288029" cy="3982807"/>
          </a:xfrm>
          <a:prstGeom prst="rect">
            <a:avLst/>
          </a:prstGeom>
          <a:solidFill>
            <a:srgbClr val="9A0E2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6010" tIns="48006" rIns="96010" bIns="48006" anchor="ctr"/>
          <a:lstStyle/>
          <a:p>
            <a:pPr algn="ctr" defTabSz="4608817"/>
            <a:endParaRPr lang="en-US" dirty="0">
              <a:solidFill>
                <a:srgbClr val="FFFFC8"/>
              </a:solidFill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329407" y="14164813"/>
            <a:ext cx="15950559" cy="23773967"/>
          </a:xfrm>
          <a:prstGeom prst="rect">
            <a:avLst/>
          </a:prstGeom>
          <a:solidFill>
            <a:srgbClr val="9A0E2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6010" tIns="48006" rIns="96010" bIns="48006"/>
          <a:lstStyle/>
          <a:p>
            <a:pPr indent="457200"/>
            <a:r>
              <a:rPr lang="en-US" sz="6600" b="1" dirty="0">
                <a:solidFill>
                  <a:srgbClr val="FBF5CD"/>
                </a:solidFill>
                <a:latin typeface="+mj-lt"/>
              </a:rPr>
              <a:t>Methods</a:t>
            </a: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905472" y="15650256"/>
            <a:ext cx="15374494" cy="22288523"/>
          </a:xfrm>
          <a:prstGeom prst="rect">
            <a:avLst/>
          </a:prstGeom>
          <a:solidFill>
            <a:srgbClr val="F8DBA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74320" tIns="180000" rIns="274320" bIns="180000"/>
          <a:lstStyle/>
          <a:p>
            <a:pPr marL="457200" indent="-457200" algn="just">
              <a:spcAft>
                <a:spcPts val="1200"/>
              </a:spcAft>
              <a:defRPr/>
            </a:pPr>
            <a:endParaRPr lang="en-CA" sz="3400" smtClean="0"/>
          </a:p>
          <a:p>
            <a:pPr marL="457200" indent="-457200" algn="just">
              <a:spcAft>
                <a:spcPts val="1200"/>
              </a:spcAft>
              <a:defRPr/>
            </a:pPr>
            <a:endParaRPr lang="en-CA" sz="3600" b="1" smtClean="0"/>
          </a:p>
          <a:p>
            <a:pPr marL="457200" indent="-457200" algn="just">
              <a:spcAft>
                <a:spcPts val="1200"/>
              </a:spcAft>
              <a:defRPr/>
            </a:pPr>
            <a:endParaRPr lang="en-CA" sz="3600" b="1" smtClean="0"/>
          </a:p>
          <a:p>
            <a:pPr marL="457200" indent="-457200" algn="just">
              <a:spcAft>
                <a:spcPts val="1200"/>
              </a:spcAft>
              <a:defRPr/>
            </a:pPr>
            <a:endParaRPr lang="en-CA" sz="3600" b="1" smtClean="0"/>
          </a:p>
          <a:p>
            <a:pPr marL="457200" indent="-457200" algn="just">
              <a:spcAft>
                <a:spcPts val="1200"/>
              </a:spcAft>
              <a:defRPr/>
            </a:pPr>
            <a:endParaRPr lang="en-CA" sz="3600" b="1" smtClean="0"/>
          </a:p>
          <a:p>
            <a:pPr marL="457200" indent="-457200" algn="just">
              <a:spcAft>
                <a:spcPts val="1200"/>
              </a:spcAft>
              <a:defRPr/>
            </a:pPr>
            <a:endParaRPr lang="en-CA" sz="3600" b="1" smtClean="0"/>
          </a:p>
          <a:p>
            <a:endParaRPr lang="en-CA" sz="1800" smtClean="0"/>
          </a:p>
          <a:p>
            <a:endParaRPr lang="en-CA" sz="1800" smtClean="0"/>
          </a:p>
          <a:p>
            <a:pPr marL="457200" indent="-457200" algn="just">
              <a:spcAft>
                <a:spcPts val="1200"/>
              </a:spcAft>
              <a:defRPr/>
            </a:pPr>
            <a:endParaRPr lang="en-CA" sz="3200" b="1" dirty="0" smtClean="0"/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16665304" y="24790925"/>
            <a:ext cx="15947136" cy="6606273"/>
          </a:xfrm>
          <a:prstGeom prst="rect">
            <a:avLst/>
          </a:prstGeom>
          <a:solidFill>
            <a:srgbClr val="9A0E2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6010" tIns="48006" rIns="96010" bIns="48006"/>
          <a:lstStyle/>
          <a:p>
            <a:pPr indent="457200"/>
            <a:r>
              <a:rPr lang="en-US" sz="6600" b="1" dirty="0" smtClean="0">
                <a:solidFill>
                  <a:srgbClr val="FBF5CD"/>
                </a:solidFill>
                <a:latin typeface="+mj-lt"/>
              </a:rPr>
              <a:t>Conclusion</a:t>
            </a:r>
            <a:endParaRPr lang="en-US" sz="6600" b="1" dirty="0">
              <a:solidFill>
                <a:srgbClr val="FBF5CD"/>
              </a:solidFill>
              <a:latin typeface="+mj-lt"/>
            </a:endParaRPr>
          </a:p>
        </p:txBody>
      </p: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17241376" y="26117410"/>
            <a:ext cx="15371064" cy="5279788"/>
          </a:xfrm>
          <a:prstGeom prst="rect">
            <a:avLst/>
          </a:prstGeom>
          <a:solidFill>
            <a:srgbClr val="F8DBA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88000" tIns="180000" rIns="288000" bIns="180000"/>
          <a:lstStyle/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endParaRPr lang="en-CA" sz="3400" dirty="0" smtClean="0"/>
          </a:p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endParaRPr lang="en-CA" sz="3600" dirty="0" smtClean="0"/>
          </a:p>
        </p:txBody>
      </p:sp>
      <p:sp>
        <p:nvSpPr>
          <p:cNvPr id="136" name="Rectangle 9"/>
          <p:cNvSpPr>
            <a:spLocks noChangeArrowheads="1"/>
          </p:cNvSpPr>
          <p:nvPr/>
        </p:nvSpPr>
        <p:spPr bwMode="auto">
          <a:xfrm>
            <a:off x="16665304" y="32024881"/>
            <a:ext cx="15947136" cy="5913897"/>
          </a:xfrm>
          <a:prstGeom prst="rect">
            <a:avLst/>
          </a:prstGeom>
          <a:solidFill>
            <a:srgbClr val="9A0E2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6010" tIns="48006" rIns="96010" bIns="48006"/>
          <a:lstStyle/>
          <a:p>
            <a:pPr indent="457200"/>
            <a:r>
              <a:rPr lang="en-US" sz="6600" b="1" dirty="0" smtClean="0">
                <a:solidFill>
                  <a:srgbClr val="FBF5CD"/>
                </a:solidFill>
                <a:latin typeface="+mj-lt"/>
              </a:rPr>
              <a:t>References</a:t>
            </a:r>
            <a:endParaRPr lang="en-US" sz="6600" b="1" dirty="0">
              <a:solidFill>
                <a:srgbClr val="FBF5CD"/>
              </a:solidFill>
              <a:latin typeface="+mj-lt"/>
            </a:endParaRPr>
          </a:p>
        </p:txBody>
      </p:sp>
      <p:sp>
        <p:nvSpPr>
          <p:cNvPr id="137" name="Rectangle 25"/>
          <p:cNvSpPr>
            <a:spLocks noChangeArrowheads="1"/>
          </p:cNvSpPr>
          <p:nvPr/>
        </p:nvSpPr>
        <p:spPr bwMode="auto">
          <a:xfrm>
            <a:off x="17241376" y="33228666"/>
            <a:ext cx="15371064" cy="4718876"/>
          </a:xfrm>
          <a:prstGeom prst="rect">
            <a:avLst/>
          </a:prstGeom>
          <a:solidFill>
            <a:srgbClr val="F8DBA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88000" tIns="180000" rIns="288000" bIns="180000"/>
          <a:lstStyle/>
          <a:p>
            <a:pPr>
              <a:spcAft>
                <a:spcPts val="900"/>
              </a:spcAft>
            </a:pPr>
            <a:r>
              <a:rPr lang="en-US" sz="3400" b="1" dirty="0" smtClean="0"/>
              <a:t>[1]</a:t>
            </a:r>
            <a:r>
              <a:rPr lang="en-US" sz="3400" dirty="0" smtClean="0"/>
              <a:t> G </a:t>
            </a:r>
            <a:r>
              <a:rPr lang="en-US" sz="3400" dirty="0" err="1"/>
              <a:t>Gauvin</a:t>
            </a:r>
            <a:r>
              <a:rPr lang="en-US" sz="3400" dirty="0"/>
              <a:t> </a:t>
            </a:r>
            <a:r>
              <a:rPr lang="en-US" sz="3400" i="1" dirty="0"/>
              <a:t>et al</a:t>
            </a:r>
            <a:r>
              <a:rPr lang="en-US" sz="3400" dirty="0"/>
              <a:t>., "Real-Time Electromagnetic Navigation for Breast Tumor Resection: Proof of Concept," in The 7th Hamlyn Symposium on Medical Robotics, 2014, </a:t>
            </a:r>
            <a:r>
              <a:rPr lang="en-US" sz="3400" dirty="0" err="1"/>
              <a:t>Guang-Zhong</a:t>
            </a:r>
            <a:r>
              <a:rPr lang="en-US" sz="3400" dirty="0"/>
              <a:t> Yang and </a:t>
            </a:r>
            <a:r>
              <a:rPr lang="en-US" sz="3400" dirty="0" err="1"/>
              <a:t>Ara</a:t>
            </a:r>
            <a:r>
              <a:rPr lang="en-US" sz="3400" dirty="0"/>
              <a:t> </a:t>
            </a:r>
            <a:r>
              <a:rPr lang="en-US" sz="3400" dirty="0" err="1"/>
              <a:t>Darzi</a:t>
            </a:r>
            <a:r>
              <a:rPr lang="en-US" sz="3400" dirty="0"/>
              <a:t> (Eds.) pp. 39-40, 2014. </a:t>
            </a:r>
            <a:endParaRPr lang="en-US" sz="3400" dirty="0" smtClean="0"/>
          </a:p>
          <a:p>
            <a:pPr>
              <a:spcAft>
                <a:spcPts val="900"/>
              </a:spcAft>
            </a:pPr>
            <a:r>
              <a:rPr lang="en-US" sz="3400" b="1" dirty="0"/>
              <a:t>[2] </a:t>
            </a:r>
            <a:r>
              <a:rPr lang="en-US" sz="3400" dirty="0"/>
              <a:t>A Lasso </a:t>
            </a:r>
            <a:r>
              <a:rPr lang="en-US" sz="3400" i="1" dirty="0"/>
              <a:t>et al</a:t>
            </a:r>
            <a:r>
              <a:rPr lang="en-US" sz="3400" dirty="0"/>
              <a:t>., “PLUS: open-source toolkit for ultrasound-guided intervention systems.” IEEE Trans Biomed Eng. 2014 Oct;61(10):2527-37. </a:t>
            </a:r>
            <a:endParaRPr lang="en-US" sz="3400" b="1" dirty="0" smtClean="0"/>
          </a:p>
          <a:p>
            <a:pPr>
              <a:spcAft>
                <a:spcPts val="900"/>
              </a:spcAft>
            </a:pPr>
            <a:r>
              <a:rPr lang="en-US" sz="3400" b="1" dirty="0" smtClean="0"/>
              <a:t>Acknowledgments</a:t>
            </a:r>
            <a:r>
              <a:rPr lang="en-US" sz="3400" dirty="0" smtClean="0"/>
              <a:t>: </a:t>
            </a:r>
            <a:r>
              <a:rPr lang="en-US" sz="3400" dirty="0"/>
              <a:t>This work was funded by Cancer Care Ontario through the Applied Cancer Research Unit and the Research Chair in Cancer Imaging grants. </a:t>
            </a:r>
            <a:endParaRPr lang="en-US" sz="3200" dirty="0"/>
          </a:p>
          <a:p>
            <a:pPr lvl="0">
              <a:spcBef>
                <a:spcPts val="1200"/>
              </a:spcBef>
              <a:defRPr/>
            </a:pPr>
            <a:endParaRPr lang="en-CA" sz="3200" dirty="0" smtClean="0">
              <a:latin typeface="+mj-lt"/>
            </a:endParaRPr>
          </a:p>
        </p:txBody>
      </p:sp>
      <p:pic>
        <p:nvPicPr>
          <p:cNvPr id="65" name="Picture 4" descr="C:\lasso\PerkFacilities\PerkLogo\PerkLogo2010-round-600dp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2650" y="38140629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" descr="QueensLogoColor_Modifi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27052" y="38236359"/>
            <a:ext cx="2664296" cy="175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TextBox 123"/>
          <p:cNvSpPr txBox="1"/>
          <p:nvPr/>
        </p:nvSpPr>
        <p:spPr>
          <a:xfrm>
            <a:off x="1085493" y="23317360"/>
            <a:ext cx="15084488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smtClean="0"/>
              <a:t>Design </a:t>
            </a:r>
            <a:r>
              <a:rPr lang="en-US" sz="4400" b="1" dirty="0"/>
              <a:t>Criteria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/>
              <a:t>Clinically </a:t>
            </a:r>
            <a:r>
              <a:rPr lang="en-US" sz="3400" dirty="0" smtClean="0"/>
              <a:t>applied power </a:t>
            </a:r>
            <a:r>
              <a:rPr lang="en-US" sz="3400" dirty="0"/>
              <a:t>tools are approved by FDA and/or Health Canada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An electrically isolated sensing and feedback system is required that </a:t>
            </a:r>
            <a:r>
              <a:rPr lang="en-US" sz="3400" dirty="0"/>
              <a:t>does not interfere with the </a:t>
            </a:r>
            <a:r>
              <a:rPr lang="en-US" sz="3400" dirty="0" smtClean="0"/>
              <a:t>tool and is compatible with electromagnetic tracking</a:t>
            </a:r>
            <a:endParaRPr lang="en-US" sz="3400" dirty="0"/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329408" y="37938780"/>
            <a:ext cx="15913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8" name="Picture 97" descr="S:\data\lab.logos\Cco\LogoCco.e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0752" y="38051247"/>
            <a:ext cx="3744416" cy="205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3291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666875"/>
            <a:ext cx="32918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2895600"/>
            <a:ext cx="32918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5124450"/>
            <a:ext cx="3291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16670300" y="5047072"/>
            <a:ext cx="15947136" cy="19138179"/>
          </a:xfrm>
          <a:prstGeom prst="rect">
            <a:avLst/>
          </a:prstGeom>
          <a:solidFill>
            <a:srgbClr val="9A0E2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6010" tIns="48006" rIns="96010" bIns="48006"/>
          <a:lstStyle/>
          <a:p>
            <a:pPr indent="457200"/>
            <a:r>
              <a:rPr lang="en-US" sz="6600" b="1" dirty="0" smtClean="0">
                <a:solidFill>
                  <a:srgbClr val="FBF5CD"/>
                </a:solidFill>
                <a:latin typeface="+mj-lt"/>
              </a:rPr>
              <a:t>Results and Discussion</a:t>
            </a:r>
            <a:endParaRPr lang="en-US" sz="6600" b="1" dirty="0">
              <a:solidFill>
                <a:srgbClr val="FBF5CD"/>
              </a:solidFill>
              <a:latin typeface="+mj-lt"/>
            </a:endParaRPr>
          </a:p>
        </p:txBody>
      </p:sp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17246372" y="6560058"/>
            <a:ext cx="15371064" cy="17625193"/>
          </a:xfrm>
          <a:prstGeom prst="rect">
            <a:avLst/>
          </a:prstGeom>
          <a:solidFill>
            <a:srgbClr val="F8DBA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88000" tIns="180000" rIns="288000" bIns="180000"/>
          <a:lstStyle/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endParaRPr lang="en-CA" sz="3400" dirty="0" smtClean="0"/>
          </a:p>
          <a:p>
            <a:pPr algn="just">
              <a:spcBef>
                <a:spcPts val="600"/>
              </a:spcBef>
              <a:spcAft>
                <a:spcPts val="1200"/>
              </a:spcAft>
              <a:defRPr/>
            </a:pPr>
            <a:endParaRPr lang="en-CA" sz="3600" dirty="0" smtClean="0"/>
          </a:p>
        </p:txBody>
      </p:sp>
      <p:sp>
        <p:nvSpPr>
          <p:cNvPr id="51" name="TextBox 273"/>
          <p:cNvSpPr txBox="1">
            <a:spLocks noChangeArrowheads="1"/>
          </p:cNvSpPr>
          <p:nvPr/>
        </p:nvSpPr>
        <p:spPr bwMode="auto">
          <a:xfrm>
            <a:off x="689448" y="573458"/>
            <a:ext cx="31433136" cy="363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010" tIns="48006" rIns="96010" bIns="48006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BF5CD"/>
                </a:solidFill>
              </a:rPr>
              <a:t>Current </a:t>
            </a:r>
            <a:r>
              <a:rPr lang="en-US" sz="8000" b="1" dirty="0">
                <a:solidFill>
                  <a:srgbClr val="FBF5CD"/>
                </a:solidFill>
              </a:rPr>
              <a:t>sensing for navigated </a:t>
            </a:r>
            <a:r>
              <a:rPr lang="en-US" sz="8000" b="1" dirty="0" err="1" smtClean="0">
                <a:solidFill>
                  <a:srgbClr val="FBF5CD"/>
                </a:solidFill>
              </a:rPr>
              <a:t>electrosurgery</a:t>
            </a:r>
            <a:endParaRPr lang="en-US" sz="8000" b="1" dirty="0">
              <a:solidFill>
                <a:srgbClr val="FBF5CD"/>
              </a:solidFill>
            </a:endParaRPr>
          </a:p>
          <a:p>
            <a:pPr algn="ctr"/>
            <a:r>
              <a:rPr lang="en-US" sz="5400" b="1" dirty="0">
                <a:solidFill>
                  <a:srgbClr val="F8DBA6"/>
                </a:solidFill>
              </a:rPr>
              <a:t>Kaci Carter</a:t>
            </a:r>
            <a:r>
              <a:rPr lang="en-US" sz="5400" b="1" baseline="30000" dirty="0">
                <a:solidFill>
                  <a:srgbClr val="F8DBA6"/>
                </a:solidFill>
              </a:rPr>
              <a:t>1,2</a:t>
            </a:r>
            <a:r>
              <a:rPr lang="en-US" sz="5400" b="1" dirty="0">
                <a:solidFill>
                  <a:srgbClr val="F8DBA6"/>
                </a:solidFill>
              </a:rPr>
              <a:t>, Andras Lasso</a:t>
            </a:r>
            <a:r>
              <a:rPr lang="en-US" sz="5400" b="1" baseline="30000" dirty="0">
                <a:solidFill>
                  <a:srgbClr val="F8DBA6"/>
                </a:solidFill>
              </a:rPr>
              <a:t>1</a:t>
            </a:r>
            <a:r>
              <a:rPr lang="en-US" sz="5400" b="1" dirty="0">
                <a:solidFill>
                  <a:srgbClr val="F8DBA6"/>
                </a:solidFill>
              </a:rPr>
              <a:t>, Tamas Ungi</a:t>
            </a:r>
            <a:r>
              <a:rPr lang="en-US" sz="5400" b="1" baseline="30000" dirty="0">
                <a:solidFill>
                  <a:srgbClr val="F8DBA6"/>
                </a:solidFill>
              </a:rPr>
              <a:t>1</a:t>
            </a:r>
            <a:r>
              <a:rPr lang="en-US" sz="5400" b="1" dirty="0">
                <a:solidFill>
                  <a:srgbClr val="F8DBA6"/>
                </a:solidFill>
              </a:rPr>
              <a:t>, Evelyn Morin</a:t>
            </a:r>
            <a:r>
              <a:rPr lang="en-US" sz="5400" b="1" baseline="30000" dirty="0">
                <a:solidFill>
                  <a:srgbClr val="F8DBA6"/>
                </a:solidFill>
              </a:rPr>
              <a:t>2</a:t>
            </a:r>
            <a:r>
              <a:rPr lang="en-US" sz="5400" b="1" dirty="0">
                <a:solidFill>
                  <a:srgbClr val="F8DBA6"/>
                </a:solidFill>
              </a:rPr>
              <a:t>, Gabor </a:t>
            </a:r>
            <a:r>
              <a:rPr lang="en-US" sz="5400" b="1" dirty="0" smtClean="0">
                <a:solidFill>
                  <a:srgbClr val="F8DBA6"/>
                </a:solidFill>
              </a:rPr>
              <a:t>Fichtinger</a:t>
            </a:r>
            <a:r>
              <a:rPr lang="en-US" sz="5400" b="1" baseline="30000" dirty="0" smtClean="0">
                <a:solidFill>
                  <a:srgbClr val="F8DBA6"/>
                </a:solidFill>
              </a:rPr>
              <a:t>1,2</a:t>
            </a:r>
            <a:endParaRPr lang="en-US" sz="5400" b="1" baseline="30000" dirty="0">
              <a:solidFill>
                <a:srgbClr val="F8DBA6"/>
              </a:solidFill>
            </a:endParaRPr>
          </a:p>
          <a:p>
            <a:pPr algn="ctr"/>
            <a:r>
              <a:rPr lang="en-US" sz="4800" baseline="30000" dirty="0">
                <a:solidFill>
                  <a:srgbClr val="F8DBA6"/>
                </a:solidFill>
              </a:rPr>
              <a:t>1</a:t>
            </a:r>
            <a:r>
              <a:rPr lang="en-US" sz="4800" dirty="0">
                <a:solidFill>
                  <a:srgbClr val="F8DBA6"/>
                </a:solidFill>
              </a:rPr>
              <a:t> Laboratory for Percutaneous Surgery, School of Computing, Queen’s University, Kingston, ON, Canada</a:t>
            </a:r>
          </a:p>
          <a:p>
            <a:pPr algn="ctr"/>
            <a:r>
              <a:rPr lang="en-US" sz="4800" baseline="30000" dirty="0">
                <a:solidFill>
                  <a:srgbClr val="F8DBA6"/>
                </a:solidFill>
              </a:rPr>
              <a:t>2</a:t>
            </a:r>
            <a:r>
              <a:rPr lang="en-US" sz="4800" dirty="0">
                <a:solidFill>
                  <a:srgbClr val="F8DBA6"/>
                </a:solidFill>
              </a:rPr>
              <a:t>Department of Electrical and Computer Engineering, Queen’s University, Kingston, ON, Canada</a:t>
            </a:r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905472" y="6560058"/>
            <a:ext cx="15374494" cy="7087164"/>
          </a:xfrm>
          <a:prstGeom prst="rect">
            <a:avLst/>
          </a:prstGeom>
          <a:solidFill>
            <a:srgbClr val="F8DBA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288000" tIns="180000" rIns="288000" bIns="180000"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3600" dirty="0"/>
          </a:p>
        </p:txBody>
      </p:sp>
      <p:sp>
        <p:nvSpPr>
          <p:cNvPr id="62" name="TextBox 61"/>
          <p:cNvSpPr txBox="1"/>
          <p:nvPr/>
        </p:nvSpPr>
        <p:spPr>
          <a:xfrm>
            <a:off x="10763077" y="33419392"/>
            <a:ext cx="450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/>
              <a:t>Fig. 2: </a:t>
            </a:r>
            <a:r>
              <a:rPr lang="en-CA" sz="3200" dirty="0" smtClean="0"/>
              <a:t>Schematic of the current sensing feedback system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769568" y="27510887"/>
            <a:ext cx="1847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85492" y="26101013"/>
            <a:ext cx="8960929" cy="12603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 smtClean="0"/>
              <a:t>Current </a:t>
            </a:r>
            <a:r>
              <a:rPr lang="en-US" sz="4400" b="1" dirty="0"/>
              <a:t>Sensing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The schematic of the current sensing feedback system is shown in Fig. 2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A Hall </a:t>
            </a:r>
            <a:r>
              <a:rPr lang="en-US" sz="3400" dirty="0"/>
              <a:t>Effect </a:t>
            </a:r>
            <a:r>
              <a:rPr lang="en-US" sz="3400" dirty="0" smtClean="0"/>
              <a:t>switch (</a:t>
            </a:r>
            <a:r>
              <a:rPr lang="en-US" sz="3400" dirty="0"/>
              <a:t>A3144E, allegromicro.com) </a:t>
            </a:r>
            <a:r>
              <a:rPr lang="en-US" sz="3400" dirty="0" smtClean="0"/>
              <a:t> </a:t>
            </a:r>
            <a:r>
              <a:rPr lang="en-US" sz="3400" dirty="0"/>
              <a:t>has been </a:t>
            </a:r>
            <a:r>
              <a:rPr lang="en-US" sz="3400" dirty="0" smtClean="0"/>
              <a:t>placed nearby the power cable of the electrosurgical cautery device   </a:t>
            </a:r>
            <a:endParaRPr lang="en-US" sz="3400" dirty="0"/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/>
              <a:t>The </a:t>
            </a:r>
            <a:r>
              <a:rPr lang="en-US" sz="3400" dirty="0" smtClean="0"/>
              <a:t>switch senses </a:t>
            </a:r>
            <a:r>
              <a:rPr lang="en-US" sz="3400" dirty="0"/>
              <a:t>the magnetic field produced by the cable that supplies the current to the electrosurgical </a:t>
            </a:r>
            <a:r>
              <a:rPr lang="en-US" sz="3400" dirty="0" smtClean="0"/>
              <a:t>device</a:t>
            </a:r>
            <a:endParaRPr lang="en-US" sz="3400" dirty="0"/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/>
              <a:t>The output </a:t>
            </a:r>
            <a:r>
              <a:rPr lang="en-US" sz="3400" dirty="0" smtClean="0"/>
              <a:t>waveform produced </a:t>
            </a:r>
            <a:r>
              <a:rPr lang="en-US" sz="3400" dirty="0"/>
              <a:t>by the </a:t>
            </a:r>
            <a:r>
              <a:rPr lang="en-US" sz="3400" dirty="0" smtClean="0"/>
              <a:t>switch </a:t>
            </a:r>
            <a:r>
              <a:rPr lang="en-US" sz="3400" dirty="0"/>
              <a:t>is fed into </a:t>
            </a:r>
            <a:r>
              <a:rPr lang="en-US" sz="3400" dirty="0" smtClean="0"/>
              <a:t>a single-pole RC low pass (LP) filter where the output of the filter is a constant dc voltage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The dc voltage is sampled by the </a:t>
            </a:r>
            <a:r>
              <a:rPr lang="en-US" sz="3400" dirty="0"/>
              <a:t>Arduino Uno microcontroller </a:t>
            </a:r>
            <a:r>
              <a:rPr lang="en-US" sz="3400" dirty="0" smtClean="0"/>
              <a:t>(arduino.cc</a:t>
            </a:r>
            <a:r>
              <a:rPr lang="en-US" sz="3400" dirty="0"/>
              <a:t>), </a:t>
            </a:r>
            <a:r>
              <a:rPr lang="en-US" sz="3400" dirty="0" smtClean="0"/>
              <a:t>which is programmed </a:t>
            </a:r>
            <a:r>
              <a:rPr lang="en-US" sz="3400" dirty="0"/>
              <a:t>to turn on </a:t>
            </a:r>
            <a:r>
              <a:rPr lang="en-US" sz="3400" dirty="0" smtClean="0"/>
              <a:t>an </a:t>
            </a:r>
            <a:r>
              <a:rPr lang="en-US" sz="3400" dirty="0"/>
              <a:t>LED when </a:t>
            </a:r>
            <a:r>
              <a:rPr lang="en-US" sz="3400" dirty="0" smtClean="0"/>
              <a:t>the voltage level goes above a specific threshold to </a:t>
            </a:r>
            <a:r>
              <a:rPr lang="en-US" sz="3400" dirty="0"/>
              <a:t>provide visual confirmation for the surgeons that current is flowing into the electrosurgical </a:t>
            </a:r>
            <a:r>
              <a:rPr lang="en-US" sz="3400" dirty="0" smtClean="0"/>
              <a:t>device</a:t>
            </a:r>
            <a:endParaRPr lang="en-US" sz="3400" dirty="0"/>
          </a:p>
          <a:p>
            <a:pPr lvl="0"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3400" dirty="0"/>
          </a:p>
        </p:txBody>
      </p:sp>
      <p:sp>
        <p:nvSpPr>
          <p:cNvPr id="64" name="TextBox 63"/>
          <p:cNvSpPr txBox="1"/>
          <p:nvPr/>
        </p:nvSpPr>
        <p:spPr>
          <a:xfrm>
            <a:off x="17411568" y="26159077"/>
            <a:ext cx="150212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A </a:t>
            </a:r>
            <a:r>
              <a:rPr lang="en-US" sz="3400" dirty="0"/>
              <a:t>current sensing device has been designed for determining when a tracked </a:t>
            </a:r>
            <a:r>
              <a:rPr lang="en-US" sz="3400" dirty="0" smtClean="0"/>
              <a:t>cauterizer </a:t>
            </a:r>
            <a:r>
              <a:rPr lang="en-US" sz="3400" dirty="0"/>
              <a:t>is </a:t>
            </a:r>
            <a:r>
              <a:rPr lang="en-US" sz="3400" dirty="0" smtClean="0"/>
              <a:t>powered </a:t>
            </a:r>
            <a:r>
              <a:rPr lang="en-US" sz="3400" dirty="0"/>
              <a:t>on </a:t>
            </a:r>
            <a:endParaRPr lang="en-US" sz="34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/>
              <a:t>In the future, a new design will be developed </a:t>
            </a:r>
            <a:r>
              <a:rPr lang="en-US" sz="3400" dirty="0" smtClean="0"/>
              <a:t>to </a:t>
            </a:r>
            <a:r>
              <a:rPr lang="en-US" sz="3400" dirty="0"/>
              <a:t>differentiate between the cut and coagulation modes of the </a:t>
            </a:r>
            <a:r>
              <a:rPr lang="en-US" sz="3400" dirty="0" smtClean="0"/>
              <a:t>cauterizer</a:t>
            </a:r>
            <a:endParaRPr lang="en-US" sz="3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/>
              <a:t>This device is currently being implemented and tested within the context of EM-navigated breast-conserving </a:t>
            </a:r>
            <a:r>
              <a:rPr lang="en-US" sz="3400" dirty="0" smtClean="0"/>
              <a:t>surgery [1]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The Plus library [2] will be used to properly integrate the detector into the surgical navigation system and temporally calibrate the electrosurgical device  </a:t>
            </a:r>
            <a:endParaRPr lang="en-US" sz="3400" dirty="0"/>
          </a:p>
        </p:txBody>
      </p:sp>
      <p:pic>
        <p:nvPicPr>
          <p:cNvPr id="12" name="Picture 2" descr="C:\Users\carter\Documents\cauterizer project\oscilloscope\coag 60 60  hovering leads over cable -not connected.bmp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97" r="15340" b="16347"/>
          <a:stretch/>
        </p:blipFill>
        <p:spPr bwMode="auto">
          <a:xfrm>
            <a:off x="1445532" y="19331504"/>
            <a:ext cx="5256584" cy="345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carter\Documents\cauterizer project\oscilloscope\cut 60 60 hovering leads over cable - not connected.bmp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85" r="18111" b="16344"/>
          <a:stretch/>
        </p:blipFill>
        <p:spPr bwMode="auto">
          <a:xfrm>
            <a:off x="7198632" y="19331504"/>
            <a:ext cx="5095449" cy="343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694288" y="19550543"/>
            <a:ext cx="3051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Fig. 1</a:t>
            </a:r>
            <a:r>
              <a:rPr lang="en-US" sz="3200" dirty="0" smtClean="0"/>
              <a:t>: Coagulation mode (left), cut mode (right)</a:t>
            </a:r>
            <a:endParaRPr lang="en-US" sz="3200" dirty="0"/>
          </a:p>
        </p:txBody>
      </p:sp>
      <p:pic>
        <p:nvPicPr>
          <p:cNvPr id="15" name="Picture 4" descr="C:\Users\carter\Documents\cauterizer project\oscilloscope\coag 60 60 directly under sensor.bmp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4"/>
          <a:stretch/>
        </p:blipFill>
        <p:spPr bwMode="auto">
          <a:xfrm>
            <a:off x="25933718" y="12708831"/>
            <a:ext cx="6331238" cy="456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26557416" y="17277645"/>
            <a:ext cx="52209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Fig. 4</a:t>
            </a:r>
            <a:r>
              <a:rPr lang="en-US" sz="3200" dirty="0" smtClean="0"/>
              <a:t>: DC signal produced on output of filter</a:t>
            </a:r>
            <a:endParaRPr lang="en-US" sz="3200" dirty="0"/>
          </a:p>
        </p:txBody>
      </p:sp>
      <p:sp>
        <p:nvSpPr>
          <p:cNvPr id="100" name="TextBox 99"/>
          <p:cNvSpPr txBox="1"/>
          <p:nvPr/>
        </p:nvSpPr>
        <p:spPr>
          <a:xfrm>
            <a:off x="18829441" y="23024972"/>
            <a:ext cx="8615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Fig. </a:t>
            </a:r>
            <a:r>
              <a:rPr lang="en-US" sz="3200" b="1" smtClean="0"/>
              <a:t>5</a:t>
            </a:r>
            <a:r>
              <a:rPr lang="en-US" sz="3200" smtClean="0"/>
              <a:t>: </a:t>
            </a:r>
            <a:r>
              <a:rPr lang="en-US" sz="3200" dirty="0"/>
              <a:t>P</a:t>
            </a:r>
            <a:r>
              <a:rPr lang="en-US" sz="3200" dirty="0" smtClean="0"/>
              <a:t>rototype of current sensing device </a:t>
            </a:r>
            <a:endParaRPr lang="en-US" sz="3200" dirty="0"/>
          </a:p>
        </p:txBody>
      </p:sp>
      <p:pic>
        <p:nvPicPr>
          <p:cNvPr id="1032" name="Picture 8" descr="C:\Users\carter\Documents\cauterizer project\oscilloscope\cut 60 60 after sensor before envelope detector.bmp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3" r="17922" b="17391"/>
          <a:stretch/>
        </p:blipFill>
        <p:spPr bwMode="auto">
          <a:xfrm>
            <a:off x="25933718" y="6871318"/>
            <a:ext cx="6331238" cy="452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26213179" y="11432568"/>
            <a:ext cx="59094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Fig. 3</a:t>
            </a:r>
            <a:r>
              <a:rPr lang="en-US" sz="3200" dirty="0" smtClean="0"/>
              <a:t>:</a:t>
            </a:r>
            <a:r>
              <a:rPr lang="en-US" sz="3200" b="1" dirty="0" smtClean="0"/>
              <a:t> </a:t>
            </a:r>
            <a:r>
              <a:rPr lang="en-US" sz="3200" dirty="0" smtClean="0"/>
              <a:t>Output waveform of the A3144E switch </a:t>
            </a:r>
            <a:endParaRPr lang="en-US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1085493" y="6871318"/>
            <a:ext cx="14897234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b="1" dirty="0"/>
              <a:t>Motivation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/>
              <a:t>Tracked power tools are routinely used in computer-assisted intervention and surgical systems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/>
              <a:t>It is necessary to know when a tracked power tool (electrosurgical cauterizer) is being powered on in order to properly perform temporal and spatial monitoring of the tracked tool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b="1" dirty="0"/>
              <a:t>Objective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The objective is to </a:t>
            </a:r>
            <a:r>
              <a:rPr lang="en-US" sz="3400" dirty="0"/>
              <a:t>implement a general purpose current sensor that can be augmented to tracked surgical devices to inform the surgeon and the navigation system when the tool is powered on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endParaRPr lang="en-US" sz="3400" dirty="0" smtClean="0"/>
          </a:p>
          <a:p>
            <a:pPr lvl="0"/>
            <a:endParaRPr lang="en-US" sz="4400" b="1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3400" dirty="0"/>
          </a:p>
        </p:txBody>
      </p:sp>
      <p:sp>
        <p:nvSpPr>
          <p:cNvPr id="57" name="TextBox 56"/>
          <p:cNvSpPr txBox="1"/>
          <p:nvPr/>
        </p:nvSpPr>
        <p:spPr>
          <a:xfrm>
            <a:off x="17411568" y="6908252"/>
            <a:ext cx="8151955" cy="1012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3400" dirty="0" smtClean="0"/>
              <a:t>When the cauterizer is powered on in either the cut or coagulation mode, the waveform shown in Fig. 3 is observed at the output pin of the Hall effect switch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3400" dirty="0"/>
              <a:t>When the cauterizer is not applying a signal, the detected voltage is 0V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3400" dirty="0" smtClean="0"/>
              <a:t>An </a:t>
            </a:r>
            <a:r>
              <a:rPr lang="en-CA" sz="3400" dirty="0"/>
              <a:t>output </a:t>
            </a:r>
            <a:r>
              <a:rPr lang="en-CA" sz="3400" dirty="0" smtClean="0"/>
              <a:t>dc voltage </a:t>
            </a:r>
            <a:r>
              <a:rPr lang="en-CA" sz="3400" dirty="0"/>
              <a:t>was obtained </a:t>
            </a:r>
            <a:r>
              <a:rPr lang="en-CA" sz="3400" dirty="0" smtClean="0"/>
              <a:t>at </a:t>
            </a:r>
            <a:r>
              <a:rPr lang="en-CA" sz="3400" dirty="0"/>
              <a:t>the output of the filter when </a:t>
            </a:r>
            <a:r>
              <a:rPr lang="en-CA" sz="3400" dirty="0" smtClean="0"/>
              <a:t>the cauterizer was on in 60W coagulation mode or 60W cut mode </a:t>
            </a:r>
            <a:r>
              <a:rPr lang="en-CA" sz="3400" dirty="0"/>
              <a:t>(Fig. 4</a:t>
            </a:r>
            <a:r>
              <a:rPr lang="en-CA" sz="3400" dirty="0" smtClean="0"/>
              <a:t>)</a:t>
            </a:r>
            <a:endParaRPr lang="en-CA" sz="3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3400" dirty="0" smtClean="0"/>
              <a:t>The </a:t>
            </a:r>
            <a:r>
              <a:rPr lang="en-CA" sz="3400" dirty="0"/>
              <a:t>Arduino Uno microcontroller, </a:t>
            </a:r>
            <a:r>
              <a:rPr lang="en-CA" sz="3400" dirty="0" smtClean="0"/>
              <a:t>recognizes that the cauterizer </a:t>
            </a:r>
            <a:r>
              <a:rPr lang="en-CA" sz="3400" dirty="0"/>
              <a:t>is being powered </a:t>
            </a:r>
            <a:r>
              <a:rPr lang="en-CA" sz="3400" dirty="0" smtClean="0"/>
              <a:t>on when the dc voltage is greater than the threshold voltage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3400" dirty="0" smtClean="0"/>
              <a:t>Fig. 5 shows the integration of the Hall effect switch with the LP filter and </a:t>
            </a:r>
            <a:r>
              <a:rPr lang="en-CA" sz="3400" dirty="0"/>
              <a:t>A</a:t>
            </a:r>
            <a:r>
              <a:rPr lang="en-CA" sz="3400" dirty="0" smtClean="0"/>
              <a:t>rduino Uno microcontroller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8859186" y="18646885"/>
            <a:ext cx="12505670" cy="4361863"/>
            <a:chOff x="17694750" y="18789677"/>
            <a:chExt cx="12501720" cy="5287431"/>
          </a:xfrm>
        </p:grpSpPr>
        <p:grpSp>
          <p:nvGrpSpPr>
            <p:cNvPr id="8" name="Group 7"/>
            <p:cNvGrpSpPr/>
            <p:nvPr/>
          </p:nvGrpSpPr>
          <p:grpSpPr>
            <a:xfrm>
              <a:off x="17694750" y="18789677"/>
              <a:ext cx="12501720" cy="5287431"/>
              <a:chOff x="24570923" y="5548961"/>
              <a:chExt cx="8386367" cy="4115861"/>
            </a:xfrm>
          </p:grpSpPr>
          <p:pic>
            <p:nvPicPr>
              <p:cNvPr id="1028" name="Picture 4" descr="C:\Users\carter\AppData\Local\Temp\Rar$DI01.573\IMG_0286.JPG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6829"/>
              <a:stretch/>
            </p:blipFill>
            <p:spPr bwMode="auto">
              <a:xfrm>
                <a:off x="24570923" y="5548961"/>
                <a:ext cx="5779577" cy="41158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30668949" y="8174614"/>
                <a:ext cx="189825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A3144E Switch</a:t>
                </a:r>
                <a:endParaRPr lang="en-US" sz="24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0704025" y="9147092"/>
                <a:ext cx="19495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Power Cable</a:t>
                </a:r>
                <a:endParaRPr lang="en-US" sz="24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0704025" y="7489381"/>
                <a:ext cx="13252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LP Filter</a:t>
                </a:r>
                <a:endParaRPr lang="en-US" sz="24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0751237" y="6338842"/>
                <a:ext cx="22060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Microcontroller</a:t>
                </a:r>
                <a:endParaRPr lang="en-US" sz="2400" dirty="0"/>
              </a:p>
            </p:txBody>
          </p:sp>
        </p:grpSp>
        <p:cxnSp>
          <p:nvCxnSpPr>
            <p:cNvPr id="67" name="Straight Arrow Connector 66"/>
            <p:cNvCxnSpPr>
              <a:stCxn id="73" idx="1"/>
            </p:cNvCxnSpPr>
            <p:nvPr/>
          </p:nvCxnSpPr>
          <p:spPr bwMode="auto">
            <a:xfrm flipH="1" flipV="1">
              <a:off x="25006995" y="19957032"/>
              <a:ext cx="1900869" cy="14390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71" idx="1"/>
            </p:cNvCxnSpPr>
            <p:nvPr/>
          </p:nvCxnSpPr>
          <p:spPr bwMode="auto">
            <a:xfrm flipH="1">
              <a:off x="22723896" y="21578972"/>
              <a:ext cx="4113588" cy="2965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24416084" y="22390709"/>
              <a:ext cx="2369112" cy="13178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60" idx="1"/>
            </p:cNvCxnSpPr>
            <p:nvPr/>
          </p:nvCxnSpPr>
          <p:spPr bwMode="auto">
            <a:xfrm flipH="1">
              <a:off x="25600640" y="23708546"/>
              <a:ext cx="1236844" cy="1111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26907864" y="19157905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LED</a:t>
              </a:r>
              <a:endParaRPr lang="en-US" sz="2400" dirty="0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H="1">
              <a:off x="22327852" y="19388737"/>
              <a:ext cx="4457344" cy="23083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9" name="Rectangle 28"/>
          <p:cNvSpPr/>
          <p:nvPr/>
        </p:nvSpPr>
        <p:spPr>
          <a:xfrm>
            <a:off x="1015457" y="15856571"/>
            <a:ext cx="1496727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b="1" dirty="0"/>
              <a:t>Initial Exploration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3400" dirty="0"/>
              <a:t>Initial testing was performed using an oscilloscope in close </a:t>
            </a:r>
            <a:r>
              <a:rPr lang="en-CA" sz="3400" dirty="0" smtClean="0"/>
              <a:t>proximity </a:t>
            </a:r>
            <a:r>
              <a:rPr lang="en-CA" sz="3400" dirty="0"/>
              <a:t>to a electro-cautery </a:t>
            </a:r>
            <a:r>
              <a:rPr lang="en-CA" sz="3400" dirty="0" smtClean="0"/>
              <a:t>device (</a:t>
            </a:r>
            <a:r>
              <a:rPr lang="en-CA" sz="3400" dirty="0" err="1" smtClean="0"/>
              <a:t>Valleylab</a:t>
            </a:r>
            <a:r>
              <a:rPr lang="en-CA" sz="3400" dirty="0" smtClean="0"/>
              <a:t> Force FX, Boulder CO)</a:t>
            </a:r>
            <a:endParaRPr lang="en-CA" sz="34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3400" dirty="0" smtClean="0"/>
              <a:t>Fig. 1 shows the different waveforms produced by the cautery device when on coagulation and cut mode</a:t>
            </a:r>
            <a:endParaRPr lang="en-CA" sz="3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1" t="35711" r="52317" b="28678"/>
          <a:stretch/>
        </p:blipFill>
        <p:spPr bwMode="auto">
          <a:xfrm>
            <a:off x="10046421" y="27503737"/>
            <a:ext cx="5936305" cy="591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19551</TotalTime>
  <Words>706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 of Computing</dc:creator>
  <cp:lastModifiedBy>Kaci Carter</cp:lastModifiedBy>
  <cp:revision>734</cp:revision>
  <dcterms:created xsi:type="dcterms:W3CDTF">2004-06-15T16:27:29Z</dcterms:created>
  <dcterms:modified xsi:type="dcterms:W3CDTF">2015-03-24T18:00:39Z</dcterms:modified>
</cp:coreProperties>
</file>