
<file path=[Content_Types].xml><?xml version="1.0" encoding="utf-8"?>
<Types xmlns="http://schemas.openxmlformats.org/package/2006/content-types">
  <Default Extension="png" ContentType="image/png"/>
  <Default Extension="tmp"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3" r:id="rId3"/>
    <p:sldId id="258" r:id="rId4"/>
    <p:sldId id="260" r:id="rId5"/>
    <p:sldId id="269" r:id="rId6"/>
    <p:sldId id="276" r:id="rId7"/>
    <p:sldId id="271" r:id="rId8"/>
    <p:sldId id="275" r:id="rId9"/>
    <p:sldId id="270" r:id="rId10"/>
    <p:sldId id="274"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A50021"/>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829" autoAdjust="0"/>
  </p:normalViewPr>
  <p:slideViewPr>
    <p:cSldViewPr>
      <p:cViewPr>
        <p:scale>
          <a:sx n="106" d="100"/>
          <a:sy n="106" d="100"/>
        </p:scale>
        <p:origin x="-1764" y="-72"/>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5FF110-C868-42D3-B5E6-240CD50DFF39}" type="datetimeFigureOut">
              <a:rPr lang="en-US" smtClean="0"/>
              <a:pPr/>
              <a:t>4/2/2015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9AB302-6763-4E75-90C3-F1BCB29DF841}" type="slidenum">
              <a:rPr lang="en-US" smtClean="0"/>
              <a:pPr/>
              <a:t>‹#›</a:t>
            </a:fld>
            <a:endParaRPr lang="en-US"/>
          </a:p>
        </p:txBody>
      </p:sp>
    </p:spTree>
    <p:extLst>
      <p:ext uri="{BB962C8B-B14F-4D97-AF65-F5344CB8AC3E}">
        <p14:creationId xmlns:p14="http://schemas.microsoft.com/office/powerpoint/2010/main" val="555496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-smoke is taken into mass spectrometer</a:t>
            </a:r>
            <a:r>
              <a:rPr lang="en-US" baseline="0" dirty="0" smtClean="0"/>
              <a:t> where the chemical make up is analyzed</a:t>
            </a:r>
          </a:p>
          <a:p>
            <a:r>
              <a:rPr lang="en-US" baseline="0" dirty="0" smtClean="0"/>
              <a:t>-results can then be immediately analyzed and can be told the physiological and pathological properties of the tissue being cut into </a:t>
            </a:r>
            <a:endParaRPr lang="en-US" dirty="0"/>
          </a:p>
        </p:txBody>
      </p:sp>
      <p:sp>
        <p:nvSpPr>
          <p:cNvPr id="4" name="Slide Number Placeholder 3"/>
          <p:cNvSpPr>
            <a:spLocks noGrp="1"/>
          </p:cNvSpPr>
          <p:nvPr>
            <p:ph type="sldNum" sz="quarter" idx="10"/>
          </p:nvPr>
        </p:nvSpPr>
        <p:spPr/>
        <p:txBody>
          <a:bodyPr/>
          <a:lstStyle/>
          <a:p>
            <a:fld id="{AB9AB302-6763-4E75-90C3-F1BCB29DF841}" type="slidenum">
              <a:rPr lang="en-US" smtClean="0"/>
              <a:pPr/>
              <a:t>2</a:t>
            </a:fld>
            <a:endParaRPr lang="en-US"/>
          </a:p>
        </p:txBody>
      </p:sp>
    </p:spTree>
    <p:extLst>
      <p:ext uri="{BB962C8B-B14F-4D97-AF65-F5344CB8AC3E}">
        <p14:creationId xmlns:p14="http://schemas.microsoft.com/office/powerpoint/2010/main" val="2951087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Visual aid ?</a:t>
            </a:r>
          </a:p>
          <a:p>
            <a:r>
              <a:rPr lang="en-CA" dirty="0" smtClean="0"/>
              <a:t>-distinguish design criteria in terms of font or format </a:t>
            </a:r>
          </a:p>
          <a:p>
            <a:endParaRPr lang="en-CA" dirty="0" smtClean="0"/>
          </a:p>
          <a:p>
            <a:r>
              <a:rPr lang="en-CA" dirty="0" smtClean="0"/>
              <a:t>-led is for testing purposes</a:t>
            </a:r>
          </a:p>
          <a:p>
            <a:endParaRPr lang="en-CA" dirty="0" smtClean="0"/>
          </a:p>
          <a:p>
            <a:pPr marL="0" indent="0">
              <a:buNone/>
            </a:pPr>
            <a:r>
              <a:rPr lang="en-US" dirty="0" smtClean="0"/>
              <a:t>Design objective:</a:t>
            </a:r>
          </a:p>
          <a:p>
            <a:r>
              <a:rPr lang="en-US" dirty="0" smtClean="0"/>
              <a:t>Compatible with electromagnetic (EM) tracking</a:t>
            </a:r>
          </a:p>
          <a:p>
            <a:r>
              <a:rPr lang="en-US" dirty="0" smtClean="0"/>
              <a:t>Electrically isolated</a:t>
            </a:r>
          </a:p>
          <a:p>
            <a:endParaRPr lang="en-CA" dirty="0"/>
          </a:p>
        </p:txBody>
      </p:sp>
      <p:sp>
        <p:nvSpPr>
          <p:cNvPr id="4" name="Slide Number Placeholder 3"/>
          <p:cNvSpPr>
            <a:spLocks noGrp="1"/>
          </p:cNvSpPr>
          <p:nvPr>
            <p:ph type="sldNum" sz="quarter" idx="10"/>
          </p:nvPr>
        </p:nvSpPr>
        <p:spPr/>
        <p:txBody>
          <a:bodyPr/>
          <a:lstStyle/>
          <a:p>
            <a:fld id="{AB9AB302-6763-4E75-90C3-F1BCB29DF841}" type="slidenum">
              <a:rPr lang="en-US" smtClean="0"/>
              <a:pPr/>
              <a:t>3</a:t>
            </a:fld>
            <a:endParaRPr lang="en-US"/>
          </a:p>
        </p:txBody>
      </p:sp>
    </p:spTree>
    <p:extLst>
      <p:ext uri="{BB962C8B-B14F-4D97-AF65-F5344CB8AC3E}">
        <p14:creationId xmlns:p14="http://schemas.microsoft.com/office/powerpoint/2010/main" val="939777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smtClean="0"/>
          </a:p>
        </p:txBody>
      </p:sp>
      <p:sp>
        <p:nvSpPr>
          <p:cNvPr id="4" name="Slide Number Placeholder 3"/>
          <p:cNvSpPr>
            <a:spLocks noGrp="1"/>
          </p:cNvSpPr>
          <p:nvPr>
            <p:ph type="sldNum" sz="quarter" idx="10"/>
          </p:nvPr>
        </p:nvSpPr>
        <p:spPr/>
        <p:txBody>
          <a:bodyPr/>
          <a:lstStyle/>
          <a:p>
            <a:fld id="{AB9AB302-6763-4E75-90C3-F1BCB29DF841}" type="slidenum">
              <a:rPr lang="en-US" smtClean="0"/>
              <a:pPr/>
              <a:t>4</a:t>
            </a:fld>
            <a:endParaRPr lang="en-US"/>
          </a:p>
        </p:txBody>
      </p:sp>
    </p:spTree>
    <p:extLst>
      <p:ext uri="{BB962C8B-B14F-4D97-AF65-F5344CB8AC3E}">
        <p14:creationId xmlns:p14="http://schemas.microsoft.com/office/powerpoint/2010/main" val="1971880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0" indent="-457200">
              <a:spcBef>
                <a:spcPts val="600"/>
              </a:spcBef>
              <a:spcAft>
                <a:spcPts val="600"/>
              </a:spcAft>
              <a:buFont typeface="Arial" pitchFamily="34" charset="0"/>
              <a:buChar char="•"/>
              <a:defRPr/>
            </a:pPr>
            <a:r>
              <a:rPr lang="en-US" sz="1200" dirty="0" smtClean="0"/>
              <a:t>A Hall Effect switch (A3144E) has been placed nearby the power cable of the electrosurgical cautery device   </a:t>
            </a:r>
          </a:p>
          <a:p>
            <a:pPr marL="457200" lvl="0" indent="-457200">
              <a:spcBef>
                <a:spcPts val="600"/>
              </a:spcBef>
              <a:spcAft>
                <a:spcPts val="600"/>
              </a:spcAft>
              <a:buFont typeface="Arial" pitchFamily="34" charset="0"/>
              <a:buChar char="•"/>
              <a:defRPr/>
            </a:pPr>
            <a:r>
              <a:rPr lang="en-US" sz="1200" dirty="0" smtClean="0"/>
              <a:t>The switch senses the magnetic field produced by the cable that supplies the current to the electrosurgical device</a:t>
            </a:r>
          </a:p>
          <a:p>
            <a:pPr marL="457200" lvl="0" indent="-457200">
              <a:spcBef>
                <a:spcPts val="600"/>
              </a:spcBef>
              <a:spcAft>
                <a:spcPts val="600"/>
              </a:spcAft>
              <a:buFont typeface="Arial" pitchFamily="34" charset="0"/>
              <a:buChar char="•"/>
              <a:defRPr/>
            </a:pPr>
            <a:r>
              <a:rPr lang="en-US" sz="1200" dirty="0" smtClean="0"/>
              <a:t>The output waveform produced by the switch is fed into a low pass (LP) filter where the capacitor is used to create a constant DC output voltage </a:t>
            </a:r>
          </a:p>
          <a:p>
            <a:pPr marL="457200" lvl="0" indent="-457200">
              <a:spcBef>
                <a:spcPts val="600"/>
              </a:spcBef>
              <a:spcAft>
                <a:spcPts val="600"/>
              </a:spcAft>
              <a:buFont typeface="Arial" pitchFamily="34" charset="0"/>
              <a:buChar char="•"/>
              <a:defRPr/>
            </a:pPr>
            <a:r>
              <a:rPr lang="en-US" sz="1200" dirty="0" smtClean="0"/>
              <a:t>The DC voltage is then fed into the analog input pin of the Arduino Uno microcontroller, which is programmed to turn on a LED when a specific voltage is received to provide visual confirmation for the surgeons that current is flowing into the electrosurgical device</a:t>
            </a:r>
          </a:p>
          <a:p>
            <a:pPr marL="457200" lvl="0" indent="-457200">
              <a:spcBef>
                <a:spcPts val="600"/>
              </a:spcBef>
              <a:spcAft>
                <a:spcPts val="600"/>
              </a:spcAft>
              <a:buFont typeface="Arial" pitchFamily="34" charset="0"/>
              <a:buChar char="•"/>
              <a:defRPr/>
            </a:pPr>
            <a:endParaRPr lang="en-US" sz="1200" dirty="0" smtClean="0"/>
          </a:p>
          <a:p>
            <a:pPr marL="457200" lvl="0" indent="-457200">
              <a:spcBef>
                <a:spcPts val="600"/>
              </a:spcBef>
              <a:spcAft>
                <a:spcPts val="600"/>
              </a:spcAft>
              <a:buFont typeface="Arial" pitchFamily="34" charset="0"/>
              <a:buChar char="•"/>
              <a:defRPr/>
            </a:pPr>
            <a:endParaRPr lang="en-US" sz="1200" dirty="0" smtClean="0"/>
          </a:p>
          <a:p>
            <a:pPr marL="457200" lvl="0" indent="-457200">
              <a:spcBef>
                <a:spcPts val="600"/>
              </a:spcBef>
              <a:spcAft>
                <a:spcPts val="600"/>
              </a:spcAft>
              <a:buFont typeface="Arial" pitchFamily="34" charset="0"/>
              <a:buChar char="•"/>
              <a:defRPr/>
            </a:pPr>
            <a:r>
              <a:rPr lang="en-US" sz="1200" dirty="0" smtClean="0"/>
              <a:t>-mention how integrating into plus system with SlicerIGT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B9AB302-6763-4E75-90C3-F1BCB29DF841}" type="slidenum">
              <a:rPr lang="en-US" smtClean="0"/>
              <a:pPr/>
              <a:t>5</a:t>
            </a:fld>
            <a:endParaRPr lang="en-US"/>
          </a:p>
        </p:txBody>
      </p:sp>
    </p:spTree>
    <p:extLst>
      <p:ext uri="{BB962C8B-B14F-4D97-AF65-F5344CB8AC3E}">
        <p14:creationId xmlns:p14="http://schemas.microsoft.com/office/powerpoint/2010/main" val="345974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b="1" dirty="0" smtClean="0">
                <a:solidFill>
                  <a:srgbClr val="FF0000"/>
                </a:solidFill>
              </a:rPr>
              <a:t>Cable delivers current to electrosurgical tool</a:t>
            </a:r>
          </a:p>
          <a:p>
            <a:endParaRPr lang="en-CA" dirty="0"/>
          </a:p>
        </p:txBody>
      </p:sp>
      <p:sp>
        <p:nvSpPr>
          <p:cNvPr id="4" name="Slide Number Placeholder 3"/>
          <p:cNvSpPr>
            <a:spLocks noGrp="1"/>
          </p:cNvSpPr>
          <p:nvPr>
            <p:ph type="sldNum" sz="quarter" idx="10"/>
          </p:nvPr>
        </p:nvSpPr>
        <p:spPr/>
        <p:txBody>
          <a:bodyPr/>
          <a:lstStyle/>
          <a:p>
            <a:fld id="{AB9AB302-6763-4E75-90C3-F1BCB29DF841}" type="slidenum">
              <a:rPr lang="en-US" smtClean="0"/>
              <a:pPr/>
              <a:t>7</a:t>
            </a:fld>
            <a:endParaRPr lang="en-US"/>
          </a:p>
        </p:txBody>
      </p:sp>
    </p:spTree>
    <p:extLst>
      <p:ext uri="{BB962C8B-B14F-4D97-AF65-F5344CB8AC3E}">
        <p14:creationId xmlns:p14="http://schemas.microsoft.com/office/powerpoint/2010/main" val="273012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-put in</a:t>
            </a:r>
            <a:r>
              <a:rPr lang="en-CA" baseline="0" dirty="0" smtClean="0"/>
              <a:t> a pic here of cautery machine and </a:t>
            </a:r>
            <a:r>
              <a:rPr lang="en-CA" baseline="0" dirty="0" err="1" smtClean="0"/>
              <a:t>jello</a:t>
            </a:r>
            <a:r>
              <a:rPr lang="en-CA" baseline="0" dirty="0" smtClean="0"/>
              <a:t>/grounding pad</a:t>
            </a:r>
            <a:endParaRPr lang="en-CA" dirty="0"/>
          </a:p>
        </p:txBody>
      </p:sp>
      <p:sp>
        <p:nvSpPr>
          <p:cNvPr id="4" name="Slide Number Placeholder 3"/>
          <p:cNvSpPr>
            <a:spLocks noGrp="1"/>
          </p:cNvSpPr>
          <p:nvPr>
            <p:ph type="sldNum" sz="quarter" idx="10"/>
          </p:nvPr>
        </p:nvSpPr>
        <p:spPr/>
        <p:txBody>
          <a:bodyPr/>
          <a:lstStyle/>
          <a:p>
            <a:fld id="{AB9AB302-6763-4E75-90C3-F1BCB29DF841}" type="slidenum">
              <a:rPr lang="en-US" smtClean="0"/>
              <a:pPr/>
              <a:t>8</a:t>
            </a:fld>
            <a:endParaRPr lang="en-US"/>
          </a:p>
        </p:txBody>
      </p:sp>
    </p:spTree>
    <p:extLst>
      <p:ext uri="{BB962C8B-B14F-4D97-AF65-F5344CB8AC3E}">
        <p14:creationId xmlns:p14="http://schemas.microsoft.com/office/powerpoint/2010/main" val="2814053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-3 inches</a:t>
            </a:r>
            <a:r>
              <a:rPr lang="en-CA" baseline="0" dirty="0" smtClean="0"/>
              <a:t> was optimal since it allows for the sterile bag to be around the power cable, it produces dc voltages that are within acceptable ranges for input to Arduino, also the dc voltage of 6 and 12 inches are getting too small and noise is becoming more evident in the signals</a:t>
            </a:r>
            <a:endParaRPr lang="en-CA" dirty="0"/>
          </a:p>
        </p:txBody>
      </p:sp>
      <p:sp>
        <p:nvSpPr>
          <p:cNvPr id="4" name="Slide Number Placeholder 3"/>
          <p:cNvSpPr>
            <a:spLocks noGrp="1"/>
          </p:cNvSpPr>
          <p:nvPr>
            <p:ph type="sldNum" sz="quarter" idx="10"/>
          </p:nvPr>
        </p:nvSpPr>
        <p:spPr/>
        <p:txBody>
          <a:bodyPr/>
          <a:lstStyle/>
          <a:p>
            <a:fld id="{AB9AB302-6763-4E75-90C3-F1BCB29DF841}" type="slidenum">
              <a:rPr lang="en-US" smtClean="0"/>
              <a:pPr/>
              <a:t>10</a:t>
            </a:fld>
            <a:endParaRPr lang="en-US"/>
          </a:p>
        </p:txBody>
      </p:sp>
    </p:spTree>
    <p:extLst>
      <p:ext uri="{BB962C8B-B14F-4D97-AF65-F5344CB8AC3E}">
        <p14:creationId xmlns:p14="http://schemas.microsoft.com/office/powerpoint/2010/main" val="1046884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Plus library [2] will be used to properly integrate into the surgical navigation system and temporally calibrate the electrosurgical device  </a:t>
            </a:r>
          </a:p>
          <a:p>
            <a:endParaRPr lang="en-US" dirty="0"/>
          </a:p>
        </p:txBody>
      </p:sp>
      <p:sp>
        <p:nvSpPr>
          <p:cNvPr id="4" name="Slide Number Placeholder 3"/>
          <p:cNvSpPr>
            <a:spLocks noGrp="1"/>
          </p:cNvSpPr>
          <p:nvPr>
            <p:ph type="sldNum" sz="quarter" idx="10"/>
          </p:nvPr>
        </p:nvSpPr>
        <p:spPr/>
        <p:txBody>
          <a:bodyPr/>
          <a:lstStyle/>
          <a:p>
            <a:fld id="{AB9AB302-6763-4E75-90C3-F1BCB29DF841}" type="slidenum">
              <a:rPr lang="en-US" smtClean="0"/>
              <a:pPr/>
              <a:t>11</a:t>
            </a:fld>
            <a:endParaRPr lang="en-US"/>
          </a:p>
        </p:txBody>
      </p:sp>
    </p:spTree>
    <p:extLst>
      <p:ext uri="{BB962C8B-B14F-4D97-AF65-F5344CB8AC3E}">
        <p14:creationId xmlns:p14="http://schemas.microsoft.com/office/powerpoint/2010/main" val="25431042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99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7" name="Picture 3" descr="C:\lasso\My Dropbox\PerkWeb\PerkLogo2010-base-with-text-300dpi.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 y="152400"/>
            <a:ext cx="388620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 descr="C:\lasso\PerkFacilities\PerkWeb\images\logo-Queens.gi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764463" y="5872163"/>
            <a:ext cx="1227137"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41747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1" descr="C:\lasso\PerkFacilities\PerkWeb\images\logo-Queens.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1000" y="6248400"/>
            <a:ext cx="68897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C:\lasso\My Dropbox\PerkWeb\PerkLogo2010-base-white-round-45dpi.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7200" y="6248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4"/>
          <p:cNvSpPr>
            <a:spLocks noGrp="1"/>
          </p:cNvSpPr>
          <p:nvPr>
            <p:ph type="ftr" sz="quarter" idx="10"/>
          </p:nvPr>
        </p:nvSpPr>
        <p:spPr>
          <a:xfrm>
            <a:off x="1143000" y="6356350"/>
            <a:ext cx="6019800" cy="365125"/>
          </a:xfrm>
          <a:prstGeom prst="rect">
            <a:avLst/>
          </a:prstGeom>
        </p:spPr>
        <p:txBody>
          <a:bodyPr/>
          <a:lstStyle>
            <a:lvl1pPr>
              <a:defRPr/>
            </a:lvl1pPr>
          </a:lstStyle>
          <a:p>
            <a:pPr>
              <a:defRPr/>
            </a:pPr>
            <a:r>
              <a:rPr lang="en-US" dirty="0" smtClean="0"/>
              <a:t>Laboratory for Percutaneous Surgery (The Perk Lab) – Copyright © Queen’s University, 2015</a:t>
            </a:r>
            <a:endParaRPr lang="en-US" dirty="0"/>
          </a:p>
        </p:txBody>
      </p:sp>
      <p:sp>
        <p:nvSpPr>
          <p:cNvPr id="10" name="Slide Number Placeholder 5"/>
          <p:cNvSpPr>
            <a:spLocks noGrp="1"/>
          </p:cNvSpPr>
          <p:nvPr>
            <p:ph type="sldNum" sz="quarter" idx="11"/>
          </p:nvPr>
        </p:nvSpPr>
        <p:spPr>
          <a:xfrm>
            <a:off x="7239000" y="6356350"/>
            <a:ext cx="533400" cy="365125"/>
          </a:xfrm>
          <a:prstGeom prst="rect">
            <a:avLst/>
          </a:prstGeom>
        </p:spPr>
        <p:txBody>
          <a:bodyPr/>
          <a:lstStyle>
            <a:lvl1pPr>
              <a:defRPr/>
            </a:lvl1pPr>
          </a:lstStyle>
          <a:p>
            <a:pPr>
              <a:defRPr/>
            </a:pPr>
            <a:r>
              <a:rPr lang="en-US"/>
              <a:t>- </a:t>
            </a:r>
            <a:fld id="{9FCF0F87-2AA1-4A75-81C9-3ACA5C735B30}" type="slidenum">
              <a:rPr lang="en-US"/>
              <a:pPr>
                <a:defRPr/>
              </a:pPr>
              <a:t>‹#›</a:t>
            </a:fld>
            <a:r>
              <a:rPr lang="en-US"/>
              <a:t> -</a:t>
            </a:r>
          </a:p>
        </p:txBody>
      </p:sp>
    </p:spTree>
    <p:extLst>
      <p:ext uri="{BB962C8B-B14F-4D97-AF65-F5344CB8AC3E}">
        <p14:creationId xmlns:p14="http://schemas.microsoft.com/office/powerpoint/2010/main" val="3979183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1" descr="C:\lasso\PerkFacilities\PerkWeb\images\logo-Queens.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1000" y="6248400"/>
            <a:ext cx="68897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C:\lasso\My Dropbox\PerkWeb\PerkLogo2010-base-white-round-45dpi.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7200" y="6248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4"/>
          <p:cNvSpPr>
            <a:spLocks noGrp="1"/>
          </p:cNvSpPr>
          <p:nvPr>
            <p:ph type="ftr" sz="quarter" idx="10"/>
          </p:nvPr>
        </p:nvSpPr>
        <p:spPr>
          <a:xfrm>
            <a:off x="1143000" y="6356350"/>
            <a:ext cx="6019800" cy="365125"/>
          </a:xfrm>
          <a:prstGeom prst="rect">
            <a:avLst/>
          </a:prstGeom>
        </p:spPr>
        <p:txBody>
          <a:bodyPr/>
          <a:lstStyle>
            <a:lvl1pPr>
              <a:defRPr/>
            </a:lvl1pPr>
          </a:lstStyle>
          <a:p>
            <a:pPr>
              <a:defRPr/>
            </a:pPr>
            <a:r>
              <a:rPr lang="en-US" dirty="0" smtClean="0"/>
              <a:t>Laboratory for Percutaneous Surgery (The Perk Lab) – Copyright © Queen’s University, 2015</a:t>
            </a:r>
            <a:endParaRPr lang="en-US" dirty="0"/>
          </a:p>
        </p:txBody>
      </p:sp>
      <p:sp>
        <p:nvSpPr>
          <p:cNvPr id="10" name="Slide Number Placeholder 5"/>
          <p:cNvSpPr>
            <a:spLocks noGrp="1"/>
          </p:cNvSpPr>
          <p:nvPr>
            <p:ph type="sldNum" sz="quarter" idx="11"/>
          </p:nvPr>
        </p:nvSpPr>
        <p:spPr>
          <a:xfrm>
            <a:off x="7239000" y="6356350"/>
            <a:ext cx="533400" cy="365125"/>
          </a:xfrm>
          <a:prstGeom prst="rect">
            <a:avLst/>
          </a:prstGeom>
        </p:spPr>
        <p:txBody>
          <a:bodyPr/>
          <a:lstStyle>
            <a:lvl1pPr>
              <a:defRPr/>
            </a:lvl1pPr>
          </a:lstStyle>
          <a:p>
            <a:pPr>
              <a:defRPr/>
            </a:pPr>
            <a:r>
              <a:rPr lang="en-US"/>
              <a:t>- </a:t>
            </a:r>
            <a:fld id="{9FCF0F87-2AA1-4A75-81C9-3ACA5C735B30}" type="slidenum">
              <a:rPr lang="en-US"/>
              <a:pPr>
                <a:defRPr/>
              </a:pPr>
              <a:t>‹#›</a:t>
            </a:fld>
            <a:r>
              <a:rPr lang="en-US"/>
              <a:t> -</a:t>
            </a:r>
          </a:p>
        </p:txBody>
      </p:sp>
    </p:spTree>
    <p:extLst>
      <p:ext uri="{BB962C8B-B14F-4D97-AF65-F5344CB8AC3E}">
        <p14:creationId xmlns:p14="http://schemas.microsoft.com/office/powerpoint/2010/main" val="791598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 descr="C:\lasso\PerkFacilities\PerkWeb\images\logo-Queens.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1000" y="6248400"/>
            <a:ext cx="68897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7" descr="C:\lasso\My Dropbox\PerkWeb\PerkLogo2010-base-white-round-45dpi.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7200" y="6248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Footer Placeholder 4"/>
          <p:cNvSpPr>
            <a:spLocks noGrp="1"/>
          </p:cNvSpPr>
          <p:nvPr>
            <p:ph type="ftr" sz="quarter" idx="10"/>
          </p:nvPr>
        </p:nvSpPr>
        <p:spPr>
          <a:xfrm>
            <a:off x="1143000" y="6356350"/>
            <a:ext cx="6019800" cy="365125"/>
          </a:xfrm>
          <a:prstGeom prst="rect">
            <a:avLst/>
          </a:prstGeom>
        </p:spPr>
        <p:txBody>
          <a:bodyPr/>
          <a:lstStyle>
            <a:lvl1pPr>
              <a:defRPr/>
            </a:lvl1pPr>
          </a:lstStyle>
          <a:p>
            <a:pPr>
              <a:defRPr/>
            </a:pPr>
            <a:r>
              <a:rPr lang="en-US" dirty="0" smtClean="0"/>
              <a:t>Laboratory for Percutaneous Surgery (The Perk Lab) – Copyright © Queen’s University, 2015</a:t>
            </a:r>
          </a:p>
        </p:txBody>
      </p:sp>
      <p:sp>
        <p:nvSpPr>
          <p:cNvPr id="15" name="Slide Number Placeholder 5"/>
          <p:cNvSpPr>
            <a:spLocks noGrp="1"/>
          </p:cNvSpPr>
          <p:nvPr>
            <p:ph type="sldNum" sz="quarter" idx="11"/>
          </p:nvPr>
        </p:nvSpPr>
        <p:spPr>
          <a:xfrm>
            <a:off x="7239000" y="6356350"/>
            <a:ext cx="533400" cy="365125"/>
          </a:xfrm>
          <a:prstGeom prst="rect">
            <a:avLst/>
          </a:prstGeom>
        </p:spPr>
        <p:txBody>
          <a:bodyPr/>
          <a:lstStyle>
            <a:lvl1pPr>
              <a:defRPr/>
            </a:lvl1pPr>
          </a:lstStyle>
          <a:p>
            <a:pPr>
              <a:defRPr/>
            </a:pPr>
            <a:r>
              <a:rPr lang="en-US"/>
              <a:t>- </a:t>
            </a:r>
            <a:fld id="{9FCF0F87-2AA1-4A75-81C9-3ACA5C735B30}" type="slidenum">
              <a:rPr lang="en-US"/>
              <a:pPr>
                <a:defRPr/>
              </a:pPr>
              <a:t>‹#›</a:t>
            </a:fld>
            <a:r>
              <a:rPr lang="en-US"/>
              <a:t> -</a:t>
            </a:r>
          </a:p>
        </p:txBody>
      </p:sp>
    </p:spTree>
    <p:extLst>
      <p:ext uri="{BB962C8B-B14F-4D97-AF65-F5344CB8AC3E}">
        <p14:creationId xmlns:p14="http://schemas.microsoft.com/office/powerpoint/2010/main" val="1701171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7" name="Picture 1" descr="C:\lasso\PerkFacilities\PerkWeb\images\logo-Queens.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64463" y="5867400"/>
            <a:ext cx="1227137"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descr="C:\lasso\My Dropbox\PerkWeb\PerkLogo2010-base-with-text-300dpi.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0" y="152400"/>
            <a:ext cx="388620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6230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1" descr="C:\lasso\PerkFacilities\PerkWeb\images\logo-Queens.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1000" y="6248400"/>
            <a:ext cx="68897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C:\lasso\My Dropbox\PerkWeb\PerkLogo2010-base-white-round-45dpi.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7200" y="6248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p:cNvSpPr>
            <a:spLocks noGrp="1"/>
          </p:cNvSpPr>
          <p:nvPr>
            <p:ph type="ftr" sz="quarter" idx="10"/>
          </p:nvPr>
        </p:nvSpPr>
        <p:spPr>
          <a:xfrm>
            <a:off x="1143000" y="6356350"/>
            <a:ext cx="6019800" cy="365125"/>
          </a:xfrm>
          <a:prstGeom prst="rect">
            <a:avLst/>
          </a:prstGeom>
        </p:spPr>
        <p:txBody>
          <a:bodyPr/>
          <a:lstStyle>
            <a:lvl1pPr>
              <a:defRPr/>
            </a:lvl1pPr>
          </a:lstStyle>
          <a:p>
            <a:pPr>
              <a:defRPr/>
            </a:pPr>
            <a:r>
              <a:rPr lang="en-US" dirty="0" smtClean="0"/>
              <a:t>Laboratory for Percutaneous Surgery (The Perk Lab) – Copyright © Queen’s University, 2015</a:t>
            </a:r>
            <a:endParaRPr lang="en-US" dirty="0"/>
          </a:p>
        </p:txBody>
      </p:sp>
      <p:sp>
        <p:nvSpPr>
          <p:cNvPr id="11" name="Slide Number Placeholder 5"/>
          <p:cNvSpPr>
            <a:spLocks noGrp="1"/>
          </p:cNvSpPr>
          <p:nvPr>
            <p:ph type="sldNum" sz="quarter" idx="11"/>
          </p:nvPr>
        </p:nvSpPr>
        <p:spPr>
          <a:xfrm>
            <a:off x="7239000" y="6356350"/>
            <a:ext cx="533400" cy="365125"/>
          </a:xfrm>
          <a:prstGeom prst="rect">
            <a:avLst/>
          </a:prstGeom>
        </p:spPr>
        <p:txBody>
          <a:bodyPr/>
          <a:lstStyle>
            <a:lvl1pPr>
              <a:defRPr/>
            </a:lvl1pPr>
          </a:lstStyle>
          <a:p>
            <a:pPr>
              <a:defRPr/>
            </a:pPr>
            <a:r>
              <a:rPr lang="en-US"/>
              <a:t>- </a:t>
            </a:r>
            <a:fld id="{9FCF0F87-2AA1-4A75-81C9-3ACA5C735B30}" type="slidenum">
              <a:rPr lang="en-US"/>
              <a:pPr>
                <a:defRPr/>
              </a:pPr>
              <a:t>‹#›</a:t>
            </a:fld>
            <a:r>
              <a:rPr lang="en-US"/>
              <a:t> -</a:t>
            </a:r>
          </a:p>
        </p:txBody>
      </p:sp>
    </p:spTree>
    <p:extLst>
      <p:ext uri="{BB962C8B-B14F-4D97-AF65-F5344CB8AC3E}">
        <p14:creationId xmlns:p14="http://schemas.microsoft.com/office/powerpoint/2010/main" val="3942977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 name="Picture 1" descr="C:\lasso\PerkFacilities\PerkWeb\images\logo-Queens.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1000" y="6248400"/>
            <a:ext cx="68897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C:\lasso\My Dropbox\PerkWeb\PerkLogo2010-base-white-round-45dpi.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7200" y="6248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Footer Placeholder 4"/>
          <p:cNvSpPr>
            <a:spLocks noGrp="1"/>
          </p:cNvSpPr>
          <p:nvPr>
            <p:ph type="ftr" sz="quarter" idx="10"/>
          </p:nvPr>
        </p:nvSpPr>
        <p:spPr>
          <a:xfrm>
            <a:off x="1143000" y="6356350"/>
            <a:ext cx="6019800" cy="365125"/>
          </a:xfrm>
          <a:prstGeom prst="rect">
            <a:avLst/>
          </a:prstGeom>
        </p:spPr>
        <p:txBody>
          <a:bodyPr/>
          <a:lstStyle>
            <a:lvl1pPr>
              <a:defRPr/>
            </a:lvl1pPr>
          </a:lstStyle>
          <a:p>
            <a:pPr>
              <a:defRPr/>
            </a:pPr>
            <a:r>
              <a:rPr lang="en-US" dirty="0" smtClean="0"/>
              <a:t>Laboratory for Percutaneous Surgery (The Perk Lab) – Copyright © Queen’s University, 2015</a:t>
            </a:r>
            <a:endParaRPr lang="en-US" dirty="0"/>
          </a:p>
        </p:txBody>
      </p:sp>
      <p:sp>
        <p:nvSpPr>
          <p:cNvPr id="13" name="Slide Number Placeholder 5"/>
          <p:cNvSpPr>
            <a:spLocks noGrp="1"/>
          </p:cNvSpPr>
          <p:nvPr>
            <p:ph type="sldNum" sz="quarter" idx="11"/>
          </p:nvPr>
        </p:nvSpPr>
        <p:spPr>
          <a:xfrm>
            <a:off x="7239000" y="6356350"/>
            <a:ext cx="533400" cy="365125"/>
          </a:xfrm>
          <a:prstGeom prst="rect">
            <a:avLst/>
          </a:prstGeom>
        </p:spPr>
        <p:txBody>
          <a:bodyPr/>
          <a:lstStyle>
            <a:lvl1pPr>
              <a:defRPr/>
            </a:lvl1pPr>
          </a:lstStyle>
          <a:p>
            <a:pPr>
              <a:defRPr/>
            </a:pPr>
            <a:r>
              <a:rPr lang="en-US"/>
              <a:t>- </a:t>
            </a:r>
            <a:fld id="{9FCF0F87-2AA1-4A75-81C9-3ACA5C735B30}" type="slidenum">
              <a:rPr lang="en-US"/>
              <a:pPr>
                <a:defRPr/>
              </a:pPr>
              <a:t>‹#›</a:t>
            </a:fld>
            <a:r>
              <a:rPr lang="en-US"/>
              <a:t> -</a:t>
            </a:r>
          </a:p>
        </p:txBody>
      </p:sp>
    </p:spTree>
    <p:extLst>
      <p:ext uri="{BB962C8B-B14F-4D97-AF65-F5344CB8AC3E}">
        <p14:creationId xmlns:p14="http://schemas.microsoft.com/office/powerpoint/2010/main" val="1422553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6" name="Picture 1" descr="C:\lasso\PerkFacilities\PerkWeb\images\logo-Queens.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1000" y="6248400"/>
            <a:ext cx="68897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C:\lasso\My Dropbox\PerkWeb\PerkLogo2010-base-white-round-45dpi.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7200" y="6248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4"/>
          <p:cNvSpPr>
            <a:spLocks noGrp="1"/>
          </p:cNvSpPr>
          <p:nvPr>
            <p:ph type="ftr" sz="quarter" idx="10"/>
          </p:nvPr>
        </p:nvSpPr>
        <p:spPr>
          <a:xfrm>
            <a:off x="1143000" y="6356350"/>
            <a:ext cx="6019800" cy="365125"/>
          </a:xfrm>
          <a:prstGeom prst="rect">
            <a:avLst/>
          </a:prstGeom>
        </p:spPr>
        <p:txBody>
          <a:bodyPr/>
          <a:lstStyle>
            <a:lvl1pPr>
              <a:defRPr/>
            </a:lvl1pPr>
          </a:lstStyle>
          <a:p>
            <a:pPr>
              <a:defRPr/>
            </a:pPr>
            <a:r>
              <a:rPr lang="en-US" dirty="0" smtClean="0"/>
              <a:t>Laboratory for Percutaneous Surgery (The Perk Lab) – Copyright © Queen’s University, 2015</a:t>
            </a:r>
            <a:endParaRPr lang="en-US" dirty="0"/>
          </a:p>
        </p:txBody>
      </p:sp>
      <p:sp>
        <p:nvSpPr>
          <p:cNvPr id="9" name="Slide Number Placeholder 5"/>
          <p:cNvSpPr>
            <a:spLocks noGrp="1"/>
          </p:cNvSpPr>
          <p:nvPr>
            <p:ph type="sldNum" sz="quarter" idx="11"/>
          </p:nvPr>
        </p:nvSpPr>
        <p:spPr>
          <a:xfrm>
            <a:off x="7239000" y="6356350"/>
            <a:ext cx="533400" cy="365125"/>
          </a:xfrm>
          <a:prstGeom prst="rect">
            <a:avLst/>
          </a:prstGeom>
        </p:spPr>
        <p:txBody>
          <a:bodyPr/>
          <a:lstStyle>
            <a:lvl1pPr>
              <a:defRPr/>
            </a:lvl1pPr>
          </a:lstStyle>
          <a:p>
            <a:pPr>
              <a:defRPr/>
            </a:pPr>
            <a:r>
              <a:rPr lang="en-US"/>
              <a:t>- </a:t>
            </a:r>
            <a:fld id="{9FCF0F87-2AA1-4A75-81C9-3ACA5C735B30}" type="slidenum">
              <a:rPr lang="en-US"/>
              <a:pPr>
                <a:defRPr/>
              </a:pPr>
              <a:t>‹#›</a:t>
            </a:fld>
            <a:r>
              <a:rPr lang="en-US"/>
              <a:t> -</a:t>
            </a:r>
          </a:p>
        </p:txBody>
      </p:sp>
    </p:spTree>
    <p:extLst>
      <p:ext uri="{BB962C8B-B14F-4D97-AF65-F5344CB8AC3E}">
        <p14:creationId xmlns:p14="http://schemas.microsoft.com/office/powerpoint/2010/main" val="3802672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1" descr="C:\lasso\PerkFacilities\PerkWeb\images\logo-Queens.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1000" y="6248400"/>
            <a:ext cx="68897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C:\lasso\My Dropbox\PerkWeb\PerkLogo2010-base-white-round-45dpi.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7200" y="6248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a:spLocks noGrp="1"/>
          </p:cNvSpPr>
          <p:nvPr>
            <p:ph type="ftr" sz="quarter" idx="10"/>
          </p:nvPr>
        </p:nvSpPr>
        <p:spPr>
          <a:xfrm>
            <a:off x="1143000" y="6356350"/>
            <a:ext cx="6019800" cy="365125"/>
          </a:xfrm>
          <a:prstGeom prst="rect">
            <a:avLst/>
          </a:prstGeom>
        </p:spPr>
        <p:txBody>
          <a:bodyPr/>
          <a:lstStyle>
            <a:lvl1pPr>
              <a:defRPr/>
            </a:lvl1pPr>
          </a:lstStyle>
          <a:p>
            <a:pPr>
              <a:defRPr/>
            </a:pPr>
            <a:r>
              <a:rPr lang="en-US" dirty="0" smtClean="0"/>
              <a:t>Laboratory for Percutaneous Surgery (The Perk Lab) – Copyright © Queen’s University, 2015</a:t>
            </a:r>
            <a:endParaRPr lang="en-US" dirty="0"/>
          </a:p>
        </p:txBody>
      </p:sp>
      <p:sp>
        <p:nvSpPr>
          <p:cNvPr id="8" name="Slide Number Placeholder 5"/>
          <p:cNvSpPr>
            <a:spLocks noGrp="1"/>
          </p:cNvSpPr>
          <p:nvPr>
            <p:ph type="sldNum" sz="quarter" idx="11"/>
          </p:nvPr>
        </p:nvSpPr>
        <p:spPr>
          <a:xfrm>
            <a:off x="7239000" y="6356350"/>
            <a:ext cx="533400" cy="365125"/>
          </a:xfrm>
          <a:prstGeom prst="rect">
            <a:avLst/>
          </a:prstGeom>
        </p:spPr>
        <p:txBody>
          <a:bodyPr/>
          <a:lstStyle>
            <a:lvl1pPr>
              <a:defRPr/>
            </a:lvl1pPr>
          </a:lstStyle>
          <a:p>
            <a:pPr>
              <a:defRPr/>
            </a:pPr>
            <a:r>
              <a:rPr lang="en-US"/>
              <a:t>- </a:t>
            </a:r>
            <a:fld id="{9FCF0F87-2AA1-4A75-81C9-3ACA5C735B30}" type="slidenum">
              <a:rPr lang="en-US"/>
              <a:pPr>
                <a:defRPr/>
              </a:pPr>
              <a:t>‹#›</a:t>
            </a:fld>
            <a:r>
              <a:rPr lang="en-US"/>
              <a:t> -</a:t>
            </a:r>
          </a:p>
        </p:txBody>
      </p:sp>
    </p:spTree>
    <p:extLst>
      <p:ext uri="{BB962C8B-B14F-4D97-AF65-F5344CB8AC3E}">
        <p14:creationId xmlns:p14="http://schemas.microsoft.com/office/powerpoint/2010/main" val="3544388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1" descr="C:\lasso\PerkFacilities\PerkWeb\images\logo-Queens.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1000" y="6248400"/>
            <a:ext cx="68897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C:\lasso\My Dropbox\PerkWeb\PerkLogo2010-base-white-round-45dpi.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7200" y="6248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p:cNvSpPr>
            <a:spLocks noGrp="1"/>
          </p:cNvSpPr>
          <p:nvPr>
            <p:ph type="ftr" sz="quarter" idx="10"/>
          </p:nvPr>
        </p:nvSpPr>
        <p:spPr>
          <a:xfrm>
            <a:off x="1143000" y="6356350"/>
            <a:ext cx="6019800" cy="365125"/>
          </a:xfrm>
          <a:prstGeom prst="rect">
            <a:avLst/>
          </a:prstGeom>
        </p:spPr>
        <p:txBody>
          <a:bodyPr/>
          <a:lstStyle>
            <a:lvl1pPr>
              <a:defRPr/>
            </a:lvl1pPr>
          </a:lstStyle>
          <a:p>
            <a:pPr>
              <a:defRPr/>
            </a:pPr>
            <a:r>
              <a:rPr lang="en-US" dirty="0" smtClean="0"/>
              <a:t>Laboratory for Percutaneous Surgery (The Perk Lab) – Copyright © Queen’s University, 2015</a:t>
            </a:r>
            <a:endParaRPr lang="en-US" dirty="0"/>
          </a:p>
        </p:txBody>
      </p:sp>
      <p:sp>
        <p:nvSpPr>
          <p:cNvPr id="11" name="Slide Number Placeholder 5"/>
          <p:cNvSpPr>
            <a:spLocks noGrp="1"/>
          </p:cNvSpPr>
          <p:nvPr>
            <p:ph type="sldNum" sz="quarter" idx="11"/>
          </p:nvPr>
        </p:nvSpPr>
        <p:spPr>
          <a:xfrm>
            <a:off x="7239000" y="6356350"/>
            <a:ext cx="533400" cy="365125"/>
          </a:xfrm>
          <a:prstGeom prst="rect">
            <a:avLst/>
          </a:prstGeom>
        </p:spPr>
        <p:txBody>
          <a:bodyPr/>
          <a:lstStyle>
            <a:lvl1pPr>
              <a:defRPr/>
            </a:lvl1pPr>
          </a:lstStyle>
          <a:p>
            <a:pPr>
              <a:defRPr/>
            </a:pPr>
            <a:r>
              <a:rPr lang="en-US"/>
              <a:t>- </a:t>
            </a:r>
            <a:fld id="{9FCF0F87-2AA1-4A75-81C9-3ACA5C735B30}" type="slidenum">
              <a:rPr lang="en-US"/>
              <a:pPr>
                <a:defRPr/>
              </a:pPr>
              <a:t>‹#›</a:t>
            </a:fld>
            <a:r>
              <a:rPr lang="en-US"/>
              <a:t> -</a:t>
            </a:r>
          </a:p>
        </p:txBody>
      </p:sp>
    </p:spTree>
    <p:extLst>
      <p:ext uri="{BB962C8B-B14F-4D97-AF65-F5344CB8AC3E}">
        <p14:creationId xmlns:p14="http://schemas.microsoft.com/office/powerpoint/2010/main" val="260758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1" descr="C:\lasso\PerkFacilities\PerkWeb\images\logo-Queens.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1000" y="6248400"/>
            <a:ext cx="68897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C:\lasso\My Dropbox\PerkWeb\PerkLogo2010-base-white-round-45dpi.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7200" y="6248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p:cNvSpPr>
            <a:spLocks noGrp="1"/>
          </p:cNvSpPr>
          <p:nvPr>
            <p:ph type="ftr" sz="quarter" idx="10"/>
          </p:nvPr>
        </p:nvSpPr>
        <p:spPr>
          <a:xfrm>
            <a:off x="1143000" y="6356350"/>
            <a:ext cx="6019800" cy="365125"/>
          </a:xfrm>
          <a:prstGeom prst="rect">
            <a:avLst/>
          </a:prstGeom>
        </p:spPr>
        <p:txBody>
          <a:bodyPr/>
          <a:lstStyle>
            <a:lvl1pPr>
              <a:defRPr/>
            </a:lvl1pPr>
          </a:lstStyle>
          <a:p>
            <a:pPr>
              <a:defRPr/>
            </a:pPr>
            <a:r>
              <a:rPr lang="en-US" dirty="0" smtClean="0"/>
              <a:t>Laboratory for Percutaneous Surgery (The Perk Lab) – Copyright © Queen’s University, 2015</a:t>
            </a:r>
            <a:endParaRPr lang="en-US" dirty="0"/>
          </a:p>
        </p:txBody>
      </p:sp>
      <p:sp>
        <p:nvSpPr>
          <p:cNvPr id="11" name="Slide Number Placeholder 5"/>
          <p:cNvSpPr>
            <a:spLocks noGrp="1"/>
          </p:cNvSpPr>
          <p:nvPr>
            <p:ph type="sldNum" sz="quarter" idx="11"/>
          </p:nvPr>
        </p:nvSpPr>
        <p:spPr>
          <a:xfrm>
            <a:off x="7239000" y="6356350"/>
            <a:ext cx="533400" cy="365125"/>
          </a:xfrm>
          <a:prstGeom prst="rect">
            <a:avLst/>
          </a:prstGeom>
        </p:spPr>
        <p:txBody>
          <a:bodyPr/>
          <a:lstStyle>
            <a:lvl1pPr>
              <a:defRPr/>
            </a:lvl1pPr>
          </a:lstStyle>
          <a:p>
            <a:pPr>
              <a:defRPr/>
            </a:pPr>
            <a:r>
              <a:rPr lang="en-US"/>
              <a:t>- </a:t>
            </a:r>
            <a:fld id="{9FCF0F87-2AA1-4A75-81C9-3ACA5C735B30}" type="slidenum">
              <a:rPr lang="en-US"/>
              <a:pPr>
                <a:defRPr/>
              </a:pPr>
              <a:t>‹#›</a:t>
            </a:fld>
            <a:r>
              <a:rPr lang="en-US"/>
              <a:t> -</a:t>
            </a:r>
          </a:p>
        </p:txBody>
      </p:sp>
    </p:spTree>
    <p:extLst>
      <p:ext uri="{BB962C8B-B14F-4D97-AF65-F5344CB8AC3E}">
        <p14:creationId xmlns:p14="http://schemas.microsoft.com/office/powerpoint/2010/main" val="2760612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3"/>
          </p:nvPr>
        </p:nvSpPr>
        <p:spPr>
          <a:xfrm>
            <a:off x="1143000" y="6356350"/>
            <a:ext cx="6019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dirty="0" smtClean="0"/>
              <a:t>Laboratory for Percutaneous Surgery (The Perk Lab) – Copyright © Queen’s University, 2013</a:t>
            </a:r>
            <a:endParaRPr lang="en-US" dirty="0"/>
          </a:p>
        </p:txBody>
      </p:sp>
      <p:sp>
        <p:nvSpPr>
          <p:cNvPr id="8" name="Slide Number Placeholder 5"/>
          <p:cNvSpPr>
            <a:spLocks noGrp="1"/>
          </p:cNvSpPr>
          <p:nvPr>
            <p:ph type="sldNum" sz="quarter" idx="4"/>
          </p:nvPr>
        </p:nvSpPr>
        <p:spPr>
          <a:xfrm>
            <a:off x="7239000" y="6356350"/>
            <a:ext cx="533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r>
              <a:rPr lang="en-US"/>
              <a:t>- </a:t>
            </a:r>
            <a:fld id="{D30372AC-A250-428F-9F6B-C770C773E9F1}" type="slidenum">
              <a:rPr lang="en-US"/>
              <a:pPr>
                <a:defRPr/>
              </a:pPr>
              <a:t>‹#›</a:t>
            </a:fld>
            <a:r>
              <a:rPr lang="en-US"/>
              <a:t> -</a:t>
            </a:r>
          </a:p>
        </p:txBody>
      </p:sp>
    </p:spTree>
    <p:extLst>
      <p:ext uri="{BB962C8B-B14F-4D97-AF65-F5344CB8AC3E}">
        <p14:creationId xmlns:p14="http://schemas.microsoft.com/office/powerpoint/2010/main" val="2007742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b="1" kern="1200">
          <a:solidFill>
            <a:srgbClr val="99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Current Sensing for Navigated </a:t>
            </a:r>
            <a:r>
              <a:rPr lang="en-US" dirty="0" err="1"/>
              <a:t>E</a:t>
            </a:r>
            <a:r>
              <a:rPr lang="en-US" b="1" dirty="0" err="1" smtClean="0"/>
              <a:t>lectrosurgery</a:t>
            </a:r>
            <a:endParaRPr lang="en-US" dirty="0"/>
          </a:p>
        </p:txBody>
      </p:sp>
      <p:sp>
        <p:nvSpPr>
          <p:cNvPr id="3" name="Subtitle 2"/>
          <p:cNvSpPr>
            <a:spLocks noGrp="1"/>
          </p:cNvSpPr>
          <p:nvPr>
            <p:ph type="subTitle" idx="1"/>
          </p:nvPr>
        </p:nvSpPr>
        <p:spPr>
          <a:xfrm>
            <a:off x="304800" y="3886200"/>
            <a:ext cx="8382000" cy="1752600"/>
          </a:xfrm>
        </p:spPr>
        <p:txBody>
          <a:bodyPr/>
          <a:lstStyle/>
          <a:p>
            <a:r>
              <a:rPr lang="en-US" dirty="0" smtClean="0"/>
              <a:t>K. Carter, A. Lasso, T. </a:t>
            </a:r>
            <a:r>
              <a:rPr lang="en-US" dirty="0" err="1" smtClean="0"/>
              <a:t>Ungi</a:t>
            </a:r>
            <a:r>
              <a:rPr lang="en-US" dirty="0" smtClean="0"/>
              <a:t>, E. Morin, G. Fichtinger</a:t>
            </a:r>
            <a:endParaRPr lang="en-US" dirty="0"/>
          </a:p>
        </p:txBody>
      </p:sp>
    </p:spTree>
    <p:extLst>
      <p:ext uri="{BB962C8B-B14F-4D97-AF65-F5344CB8AC3E}">
        <p14:creationId xmlns:p14="http://schemas.microsoft.com/office/powerpoint/2010/main" val="989412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50021"/>
                </a:solidFill>
              </a:rPr>
              <a:t>Results: sensor placement</a:t>
            </a:r>
            <a:endParaRPr lang="en-US" dirty="0">
              <a:solidFill>
                <a:srgbClr val="A5002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73495441"/>
              </p:ext>
            </p:extLst>
          </p:nvPr>
        </p:nvGraphicFramePr>
        <p:xfrm>
          <a:off x="381000" y="2014978"/>
          <a:ext cx="8229600" cy="2328422"/>
        </p:xfrm>
        <a:graphic>
          <a:graphicData uri="http://schemas.openxmlformats.org/drawingml/2006/table">
            <a:tbl>
              <a:tblPr firstRow="1" bandRow="1">
                <a:tableStyleId>{21E4AEA4-8DFA-4A89-87EB-49C32662AFE0}</a:tableStyleId>
              </a:tblPr>
              <a:tblGrid>
                <a:gridCol w="2057400"/>
                <a:gridCol w="2057400"/>
                <a:gridCol w="2057400"/>
                <a:gridCol w="2057400"/>
              </a:tblGrid>
              <a:tr h="694442">
                <a:tc>
                  <a:txBody>
                    <a:bodyPr/>
                    <a:lstStyle/>
                    <a:p>
                      <a:pPr algn="ctr"/>
                      <a:r>
                        <a:rPr lang="en-US" sz="1800" dirty="0" smtClean="0"/>
                        <a:t>Power rating (W)</a:t>
                      </a:r>
                      <a:endParaRPr lang="en-US" sz="1800" dirty="0"/>
                    </a:p>
                  </a:txBody>
                  <a:tcPr>
                    <a:solidFill>
                      <a:srgbClr val="A50021"/>
                    </a:solidFill>
                  </a:tcPr>
                </a:tc>
                <a:tc>
                  <a:txBody>
                    <a:bodyPr/>
                    <a:lstStyle/>
                    <a:p>
                      <a:pPr algn="ctr"/>
                      <a:r>
                        <a:rPr lang="en-US" sz="1800" dirty="0" smtClean="0"/>
                        <a:t>Sensor</a:t>
                      </a:r>
                      <a:r>
                        <a:rPr lang="en-US" sz="1800" baseline="0" dirty="0" smtClean="0"/>
                        <a:t> d</a:t>
                      </a:r>
                      <a:r>
                        <a:rPr lang="en-US" sz="1800" dirty="0" smtClean="0"/>
                        <a:t>istance</a:t>
                      </a:r>
                      <a:r>
                        <a:rPr lang="en-US" sz="1800" baseline="0" dirty="0" smtClean="0"/>
                        <a:t> from cable (inches)</a:t>
                      </a:r>
                      <a:endParaRPr lang="en-US" sz="1800" dirty="0"/>
                    </a:p>
                  </a:txBody>
                  <a:tcPr>
                    <a:solidFill>
                      <a:srgbClr val="A50021"/>
                    </a:solidFill>
                  </a:tcPr>
                </a:tc>
                <a:tc>
                  <a:txBody>
                    <a:bodyPr/>
                    <a:lstStyle/>
                    <a:p>
                      <a:pPr algn="ctr"/>
                      <a:r>
                        <a:rPr lang="en-US" sz="1800" dirty="0" smtClean="0"/>
                        <a:t>Cut mode dc </a:t>
                      </a:r>
                      <a:r>
                        <a:rPr lang="en-US" sz="1800" baseline="0" dirty="0" smtClean="0"/>
                        <a:t>voltage (V)</a:t>
                      </a:r>
                      <a:r>
                        <a:rPr lang="en-US" sz="1800" dirty="0" smtClean="0"/>
                        <a:t> </a:t>
                      </a:r>
                      <a:endParaRPr lang="en-US" sz="1800" dirty="0"/>
                    </a:p>
                  </a:txBody>
                  <a:tcPr>
                    <a:solidFill>
                      <a:srgbClr val="A50021"/>
                    </a:solidFill>
                  </a:tcPr>
                </a:tc>
                <a:tc>
                  <a:txBody>
                    <a:bodyPr/>
                    <a:lstStyle/>
                    <a:p>
                      <a:pPr algn="ctr"/>
                      <a:r>
                        <a:rPr lang="en-US" sz="1800" dirty="0" smtClean="0"/>
                        <a:t>Coagulation mode dc</a:t>
                      </a:r>
                      <a:r>
                        <a:rPr lang="en-US" sz="1800" baseline="0" dirty="0" smtClean="0"/>
                        <a:t> voltage (V)</a:t>
                      </a:r>
                      <a:r>
                        <a:rPr lang="en-US" sz="1800" dirty="0" smtClean="0"/>
                        <a:t> </a:t>
                      </a:r>
                      <a:endParaRPr lang="en-US" sz="1800" dirty="0"/>
                    </a:p>
                  </a:txBody>
                  <a:tcPr>
                    <a:solidFill>
                      <a:srgbClr val="A50021"/>
                    </a:solidFill>
                  </a:tcPr>
                </a:tc>
              </a:tr>
              <a:tr h="408495">
                <a:tc rowSpan="2">
                  <a:txBody>
                    <a:bodyPr/>
                    <a:lstStyle/>
                    <a:p>
                      <a:pPr algn="ctr"/>
                      <a:r>
                        <a:rPr lang="en-US" sz="1800" dirty="0" smtClean="0"/>
                        <a:t>30</a:t>
                      </a:r>
                      <a:endParaRPr lang="en-US" sz="1800" dirty="0"/>
                    </a:p>
                  </a:txBody>
                  <a:tcPr anchor="ctr"/>
                </a:tc>
                <a:tc>
                  <a:txBody>
                    <a:bodyPr/>
                    <a:lstStyle/>
                    <a:p>
                      <a:pPr algn="ctr"/>
                      <a:r>
                        <a:rPr lang="en-US" sz="1800" dirty="0" smtClean="0"/>
                        <a:t>0</a:t>
                      </a:r>
                      <a:endParaRPr lang="en-US" sz="1800" dirty="0"/>
                    </a:p>
                  </a:txBody>
                  <a:tcPr/>
                </a:tc>
                <a:tc>
                  <a:txBody>
                    <a:bodyPr/>
                    <a:lstStyle/>
                    <a:p>
                      <a:pPr algn="ctr"/>
                      <a:r>
                        <a:rPr lang="en-US" sz="1800" dirty="0" smtClean="0"/>
                        <a:t>4.35</a:t>
                      </a:r>
                      <a:endParaRPr lang="en-US" sz="1800" dirty="0"/>
                    </a:p>
                  </a:txBody>
                  <a:tcPr/>
                </a:tc>
                <a:tc>
                  <a:txBody>
                    <a:bodyPr/>
                    <a:lstStyle/>
                    <a:p>
                      <a:pPr algn="ctr"/>
                      <a:r>
                        <a:rPr lang="en-US" sz="1800" dirty="0" smtClean="0"/>
                        <a:t>2.08</a:t>
                      </a:r>
                    </a:p>
                  </a:txBody>
                  <a:tcPr/>
                </a:tc>
              </a:tr>
              <a:tr h="408495">
                <a:tc vMerge="1">
                  <a:txBody>
                    <a:bodyPr/>
                    <a:lstStyle/>
                    <a:p>
                      <a:pPr algn="ctr"/>
                      <a:endParaRPr lang="en-US" dirty="0"/>
                    </a:p>
                  </a:txBody>
                  <a:tcPr anchor="ctr"/>
                </a:tc>
                <a:tc>
                  <a:txBody>
                    <a:bodyPr/>
                    <a:lstStyle/>
                    <a:p>
                      <a:pPr algn="ctr"/>
                      <a:r>
                        <a:rPr lang="en-US" sz="1800" dirty="0" smtClean="0"/>
                        <a:t>3</a:t>
                      </a:r>
                      <a:endParaRPr lang="en-US" sz="1800" dirty="0"/>
                    </a:p>
                  </a:txBody>
                  <a:tcPr/>
                </a:tc>
                <a:tc>
                  <a:txBody>
                    <a:bodyPr/>
                    <a:lstStyle/>
                    <a:p>
                      <a:pPr algn="ctr"/>
                      <a:r>
                        <a:rPr lang="en-US" sz="1800" dirty="0" smtClean="0"/>
                        <a:t>1.45</a:t>
                      </a:r>
                      <a:endParaRPr lang="en-US" sz="1800" dirty="0"/>
                    </a:p>
                  </a:txBody>
                  <a:tcPr/>
                </a:tc>
                <a:tc>
                  <a:txBody>
                    <a:bodyPr/>
                    <a:lstStyle/>
                    <a:p>
                      <a:pPr algn="ctr"/>
                      <a:r>
                        <a:rPr lang="en-US" sz="1800" dirty="0" smtClean="0"/>
                        <a:t>1.27</a:t>
                      </a:r>
                    </a:p>
                  </a:txBody>
                  <a:tcPr/>
                </a:tc>
              </a:tr>
              <a:tr h="408495">
                <a:tc rowSpan="2">
                  <a:txBody>
                    <a:bodyPr/>
                    <a:lstStyle/>
                    <a:p>
                      <a:pPr algn="ctr"/>
                      <a:r>
                        <a:rPr lang="en-US" sz="1800" dirty="0" smtClean="0"/>
                        <a:t>60</a:t>
                      </a:r>
                      <a:endParaRPr lang="en-US" sz="1800" dirty="0"/>
                    </a:p>
                  </a:txBody>
                  <a:tcPr anchor="ctr"/>
                </a:tc>
                <a:tc>
                  <a:txBody>
                    <a:bodyPr/>
                    <a:lstStyle/>
                    <a:p>
                      <a:pPr algn="ctr"/>
                      <a:r>
                        <a:rPr lang="en-US" sz="1800" dirty="0" smtClean="0"/>
                        <a:t>0</a:t>
                      </a:r>
                      <a:endParaRPr lang="en-US" sz="1800" dirty="0"/>
                    </a:p>
                  </a:txBody>
                  <a:tcPr/>
                </a:tc>
                <a:tc>
                  <a:txBody>
                    <a:bodyPr/>
                    <a:lstStyle/>
                    <a:p>
                      <a:pPr algn="ctr"/>
                      <a:r>
                        <a:rPr lang="en-US" sz="1800" dirty="0" smtClean="0"/>
                        <a:t>6.02</a:t>
                      </a:r>
                      <a:endParaRPr lang="en-US" sz="1800" dirty="0"/>
                    </a:p>
                  </a:txBody>
                  <a:tcPr/>
                </a:tc>
                <a:tc>
                  <a:txBody>
                    <a:bodyPr/>
                    <a:lstStyle/>
                    <a:p>
                      <a:pPr algn="ctr"/>
                      <a:r>
                        <a:rPr lang="en-US" sz="1800" dirty="0" smtClean="0"/>
                        <a:t>2.85</a:t>
                      </a:r>
                    </a:p>
                  </a:txBody>
                  <a:tcPr/>
                </a:tc>
              </a:tr>
              <a:tr h="408495">
                <a:tc vMerge="1">
                  <a:txBody>
                    <a:bodyPr/>
                    <a:lstStyle/>
                    <a:p>
                      <a:endParaRPr lang="en-US" dirty="0"/>
                    </a:p>
                  </a:txBody>
                  <a:tcPr/>
                </a:tc>
                <a:tc>
                  <a:txBody>
                    <a:bodyPr/>
                    <a:lstStyle/>
                    <a:p>
                      <a:pPr algn="ctr"/>
                      <a:r>
                        <a:rPr lang="en-US" sz="1800" dirty="0" smtClean="0"/>
                        <a:t>3</a:t>
                      </a:r>
                      <a:endParaRPr lang="en-US" sz="1800" dirty="0"/>
                    </a:p>
                  </a:txBody>
                  <a:tcPr/>
                </a:tc>
                <a:tc>
                  <a:txBody>
                    <a:bodyPr/>
                    <a:lstStyle/>
                    <a:p>
                      <a:pPr algn="ctr"/>
                      <a:r>
                        <a:rPr lang="en-US" sz="1800" dirty="0" smtClean="0"/>
                        <a:t>1.76</a:t>
                      </a:r>
                      <a:endParaRPr lang="en-US" sz="1800" dirty="0"/>
                    </a:p>
                  </a:txBody>
                  <a:tcPr/>
                </a:tc>
                <a:tc>
                  <a:txBody>
                    <a:bodyPr/>
                    <a:lstStyle/>
                    <a:p>
                      <a:pPr algn="ctr"/>
                      <a:r>
                        <a:rPr lang="en-US" sz="1800" dirty="0" smtClean="0"/>
                        <a:t>1.61</a:t>
                      </a:r>
                      <a:endParaRPr lang="en-US" sz="1800" dirty="0"/>
                    </a:p>
                  </a:txBody>
                  <a:tcPr/>
                </a:tc>
              </a:tr>
            </a:tbl>
          </a:graphicData>
        </a:graphic>
      </p:graphicFrame>
      <p:sp>
        <p:nvSpPr>
          <p:cNvPr id="4" name="Footer Placeholder 3"/>
          <p:cNvSpPr>
            <a:spLocks noGrp="1"/>
          </p:cNvSpPr>
          <p:nvPr>
            <p:ph type="ftr" sz="quarter" idx="10"/>
          </p:nvPr>
        </p:nvSpPr>
        <p:spPr>
          <a:xfrm>
            <a:off x="1143000" y="6340475"/>
            <a:ext cx="6019800" cy="365125"/>
          </a:xfrm>
        </p:spPr>
        <p:txBody>
          <a:bodyPr/>
          <a:lstStyle/>
          <a:p>
            <a:pPr>
              <a:defRPr/>
            </a:pPr>
            <a:r>
              <a:rPr lang="en-US" dirty="0" smtClean="0"/>
              <a:t>Laboratory for Percutaneous Surgery (The Perk Lab) – Copyright © Queen’s University, 2015</a:t>
            </a:r>
          </a:p>
        </p:txBody>
      </p:sp>
      <p:sp>
        <p:nvSpPr>
          <p:cNvPr id="5" name="Slide Number Placeholder 4"/>
          <p:cNvSpPr>
            <a:spLocks noGrp="1"/>
          </p:cNvSpPr>
          <p:nvPr>
            <p:ph type="sldNum" sz="quarter" idx="11"/>
          </p:nvPr>
        </p:nvSpPr>
        <p:spPr/>
        <p:txBody>
          <a:bodyPr/>
          <a:lstStyle/>
          <a:p>
            <a:pPr>
              <a:defRPr/>
            </a:pPr>
            <a:r>
              <a:rPr lang="en-US" dirty="0" smtClean="0"/>
              <a:t>- </a:t>
            </a:r>
            <a:fld id="{9FCF0F87-2AA1-4A75-81C9-3ACA5C735B30}" type="slidenum">
              <a:rPr lang="en-US" smtClean="0"/>
              <a:pPr>
                <a:defRPr/>
              </a:pPr>
              <a:t>10</a:t>
            </a:fld>
            <a:r>
              <a:rPr lang="en-US" dirty="0" smtClean="0"/>
              <a:t> -</a:t>
            </a:r>
            <a:endParaRPr lang="en-US" dirty="0"/>
          </a:p>
        </p:txBody>
      </p:sp>
    </p:spTree>
    <p:extLst>
      <p:ext uri="{BB962C8B-B14F-4D97-AF65-F5344CB8AC3E}">
        <p14:creationId xmlns:p14="http://schemas.microsoft.com/office/powerpoint/2010/main" val="3947519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50021"/>
                </a:solidFill>
              </a:rPr>
              <a:t>Conclusion </a:t>
            </a:r>
            <a:endParaRPr lang="en-US" dirty="0">
              <a:solidFill>
                <a:srgbClr val="A50021"/>
              </a:solidFill>
            </a:endParaRPr>
          </a:p>
        </p:txBody>
      </p:sp>
      <p:sp>
        <p:nvSpPr>
          <p:cNvPr id="3" name="Content Placeholder 2"/>
          <p:cNvSpPr>
            <a:spLocks noGrp="1"/>
          </p:cNvSpPr>
          <p:nvPr>
            <p:ph idx="1"/>
          </p:nvPr>
        </p:nvSpPr>
        <p:spPr/>
        <p:txBody>
          <a:bodyPr>
            <a:normAutofit/>
          </a:bodyPr>
          <a:lstStyle/>
          <a:p>
            <a:pPr marL="457200" indent="-457200">
              <a:spcBef>
                <a:spcPts val="600"/>
              </a:spcBef>
              <a:spcAft>
                <a:spcPts val="600"/>
              </a:spcAft>
              <a:defRPr/>
            </a:pPr>
            <a:r>
              <a:rPr lang="en-US" sz="2800" dirty="0" smtClean="0"/>
              <a:t>Currently can detect when device is powered on/off and can differentiate between </a:t>
            </a:r>
            <a:r>
              <a:rPr lang="en-US" sz="2800" dirty="0"/>
              <a:t>the cut and coagulation modes of the </a:t>
            </a:r>
            <a:r>
              <a:rPr lang="en-US" sz="2800" dirty="0" err="1" smtClean="0"/>
              <a:t>electrosurgery</a:t>
            </a:r>
            <a:r>
              <a:rPr lang="en-US" sz="2800" dirty="0" smtClean="0"/>
              <a:t> unit</a:t>
            </a:r>
          </a:p>
          <a:p>
            <a:pPr marL="457200" indent="-457200">
              <a:spcBef>
                <a:spcPts val="600"/>
              </a:spcBef>
              <a:spcAft>
                <a:spcPts val="600"/>
              </a:spcAft>
              <a:defRPr/>
            </a:pPr>
            <a:r>
              <a:rPr lang="en-US" sz="2800" dirty="0" smtClean="0"/>
              <a:t>The circuit design will be improved to minimize the number of components and be robust to different electrosurgical units</a:t>
            </a:r>
            <a:endParaRPr lang="en-US" sz="2800" dirty="0"/>
          </a:p>
        </p:txBody>
      </p:sp>
      <p:sp>
        <p:nvSpPr>
          <p:cNvPr id="4" name="Footer Placeholder 3"/>
          <p:cNvSpPr>
            <a:spLocks noGrp="1"/>
          </p:cNvSpPr>
          <p:nvPr>
            <p:ph type="ftr" sz="quarter" idx="10"/>
          </p:nvPr>
        </p:nvSpPr>
        <p:spPr/>
        <p:txBody>
          <a:bodyPr/>
          <a:lstStyle/>
          <a:p>
            <a:pPr>
              <a:defRPr/>
            </a:pPr>
            <a:r>
              <a:rPr lang="en-US" smtClean="0"/>
              <a:t>Laboratory for Percutaneous Surgery (The Perk Lab) – Copyright © Queen’s University, 2015</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 </a:t>
            </a:r>
            <a:fld id="{9FCF0F87-2AA1-4A75-81C9-3ACA5C735B30}" type="slidenum">
              <a:rPr lang="en-US" smtClean="0"/>
              <a:pPr>
                <a:defRPr/>
              </a:pPr>
              <a:t>11</a:t>
            </a:fld>
            <a:r>
              <a:rPr lang="en-US" smtClean="0"/>
              <a:t> -</a:t>
            </a:r>
            <a:endParaRPr lang="en-US"/>
          </a:p>
        </p:txBody>
      </p:sp>
      <p:pic>
        <p:nvPicPr>
          <p:cNvPr id="6" name="Picture 5" descr="S:\data\lab.logos\Cco\LogoCco.e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87919" y="4953000"/>
            <a:ext cx="1729563" cy="94735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47241" y="4953000"/>
            <a:ext cx="2209800" cy="979089"/>
          </a:xfrm>
          <a:prstGeom prst="rect">
            <a:avLst/>
          </a:prstGeom>
        </p:spPr>
      </p:pic>
    </p:spTree>
    <p:extLst>
      <p:ext uri="{BB962C8B-B14F-4D97-AF65-F5344CB8AC3E}">
        <p14:creationId xmlns:p14="http://schemas.microsoft.com/office/powerpoint/2010/main" val="896774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50021"/>
                </a:solidFill>
              </a:rPr>
              <a:t>Research Problem</a:t>
            </a:r>
            <a:endParaRPr lang="en-US" dirty="0">
              <a:solidFill>
                <a:srgbClr val="A50021"/>
              </a:solidFill>
            </a:endParaRPr>
          </a:p>
        </p:txBody>
      </p:sp>
      <p:sp>
        <p:nvSpPr>
          <p:cNvPr id="3" name="Content Placeholder 2"/>
          <p:cNvSpPr>
            <a:spLocks noGrp="1"/>
          </p:cNvSpPr>
          <p:nvPr>
            <p:ph sz="half" idx="1"/>
          </p:nvPr>
        </p:nvSpPr>
        <p:spPr>
          <a:xfrm>
            <a:off x="457200" y="1600200"/>
            <a:ext cx="3200400" cy="4525963"/>
          </a:xfrm>
        </p:spPr>
        <p:txBody>
          <a:bodyPr/>
          <a:lstStyle/>
          <a:p>
            <a:r>
              <a:rPr lang="en-US" dirty="0" smtClean="0"/>
              <a:t>Physiological and pathological monitoring</a:t>
            </a:r>
          </a:p>
          <a:p>
            <a:r>
              <a:rPr lang="en-US" dirty="0" smtClean="0"/>
              <a:t>Temporally and spatially monitor the tracked electrosurgical </a:t>
            </a:r>
            <a:r>
              <a:rPr lang="en-US" dirty="0"/>
              <a:t>tool</a:t>
            </a:r>
            <a:r>
              <a:rPr lang="en-US" dirty="0" smtClean="0"/>
              <a:t> </a:t>
            </a:r>
            <a:endParaRPr lang="en-US" dirty="0"/>
          </a:p>
        </p:txBody>
      </p:sp>
      <p:sp>
        <p:nvSpPr>
          <p:cNvPr id="5" name="Footer Placeholder 4"/>
          <p:cNvSpPr>
            <a:spLocks noGrp="1"/>
          </p:cNvSpPr>
          <p:nvPr>
            <p:ph type="ftr" sz="quarter" idx="10"/>
          </p:nvPr>
        </p:nvSpPr>
        <p:spPr/>
        <p:txBody>
          <a:bodyPr/>
          <a:lstStyle/>
          <a:p>
            <a:pPr>
              <a:defRPr/>
            </a:pPr>
            <a:r>
              <a:rPr lang="en-US" smtClean="0"/>
              <a:t>Laboratory for Percutaneous Surgery (The Perk Lab) – Copyright © Queen’s University, 2015</a:t>
            </a:r>
            <a:endParaRPr lang="en-US" dirty="0"/>
          </a:p>
        </p:txBody>
      </p:sp>
      <p:sp>
        <p:nvSpPr>
          <p:cNvPr id="6" name="Slide Number Placeholder 5"/>
          <p:cNvSpPr>
            <a:spLocks noGrp="1"/>
          </p:cNvSpPr>
          <p:nvPr>
            <p:ph type="sldNum" sz="quarter" idx="11"/>
          </p:nvPr>
        </p:nvSpPr>
        <p:spPr/>
        <p:txBody>
          <a:bodyPr/>
          <a:lstStyle/>
          <a:p>
            <a:pPr>
              <a:defRPr/>
            </a:pPr>
            <a:r>
              <a:rPr lang="en-US" smtClean="0"/>
              <a:t>- </a:t>
            </a:r>
            <a:fld id="{9FCF0F87-2AA1-4A75-81C9-3ACA5C735B30}" type="slidenum">
              <a:rPr lang="en-US" smtClean="0"/>
              <a:pPr>
                <a:defRPr/>
              </a:pPr>
              <a:t>2</a:t>
            </a:fld>
            <a:r>
              <a:rPr lang="en-US" smtClean="0"/>
              <a:t> -</a:t>
            </a:r>
            <a:endParaRPr lang="en-US"/>
          </a:p>
        </p:txBody>
      </p:sp>
      <p:pic>
        <p:nvPicPr>
          <p:cNvPr id="8" name="Picture 7" descr="Untitled - Paint"/>
          <p:cNvPicPr>
            <a:picLocks noChangeAspect="1"/>
          </p:cNvPicPr>
          <p:nvPr/>
        </p:nvPicPr>
        <p:blipFill rotWithShape="1">
          <a:blip r:embed="rId3">
            <a:extLst>
              <a:ext uri="{28A0092B-C50C-407E-A947-70E740481C1C}">
                <a14:useLocalDpi xmlns:a14="http://schemas.microsoft.com/office/drawing/2010/main" val="0"/>
              </a:ext>
            </a:extLst>
          </a:blip>
          <a:srcRect l="833" t="16396" r="67083" b="56833"/>
          <a:stretch/>
        </p:blipFill>
        <p:spPr>
          <a:xfrm>
            <a:off x="3711119" y="1752600"/>
            <a:ext cx="4967882" cy="2590799"/>
          </a:xfrm>
          <a:prstGeom prst="rect">
            <a:avLst/>
          </a:prstGeom>
        </p:spPr>
      </p:pic>
      <p:sp>
        <p:nvSpPr>
          <p:cNvPr id="9" name="Rectangle 8"/>
          <p:cNvSpPr/>
          <p:nvPr/>
        </p:nvSpPr>
        <p:spPr>
          <a:xfrm>
            <a:off x="3790950" y="4419600"/>
            <a:ext cx="4770120" cy="646331"/>
          </a:xfrm>
          <a:prstGeom prst="rect">
            <a:avLst/>
          </a:prstGeom>
        </p:spPr>
        <p:txBody>
          <a:bodyPr wrap="square">
            <a:spAutoFit/>
          </a:bodyPr>
          <a:lstStyle/>
          <a:p>
            <a:r>
              <a:rPr lang="en-CA" sz="1200" dirty="0" err="1" smtClean="0"/>
              <a:t>Balog</a:t>
            </a:r>
            <a:r>
              <a:rPr lang="en-CA" sz="1200" dirty="0" smtClean="0"/>
              <a:t> </a:t>
            </a:r>
            <a:r>
              <a:rPr lang="en-CA" sz="1200" dirty="0"/>
              <a:t>et al., "Intraoperative tissue identification using rapid evaporative ionization mass spectrometry," </a:t>
            </a:r>
            <a:r>
              <a:rPr lang="en-CA" sz="1200" i="1" dirty="0"/>
              <a:t>Science translational medicine</a:t>
            </a:r>
            <a:r>
              <a:rPr lang="en-CA" sz="1200" dirty="0"/>
              <a:t>, vol. 5, no. 194, pp. 194ra93--194ra93, 2013.</a:t>
            </a:r>
            <a:endParaRPr lang="en-US" sz="1200" dirty="0"/>
          </a:p>
        </p:txBody>
      </p:sp>
    </p:spTree>
    <p:extLst>
      <p:ext uri="{BB962C8B-B14F-4D97-AF65-F5344CB8AC3E}">
        <p14:creationId xmlns:p14="http://schemas.microsoft.com/office/powerpoint/2010/main" val="3864509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rgbClr val="A50021"/>
                </a:solidFill>
              </a:rPr>
              <a:t>Objective</a:t>
            </a:r>
            <a:endParaRPr lang="en-US" dirty="0">
              <a:solidFill>
                <a:srgbClr val="A50021"/>
              </a:solidFill>
            </a:endParaRPr>
          </a:p>
        </p:txBody>
      </p:sp>
      <p:sp>
        <p:nvSpPr>
          <p:cNvPr id="8" name="Content Placeholder 7"/>
          <p:cNvSpPr>
            <a:spLocks noGrp="1"/>
          </p:cNvSpPr>
          <p:nvPr>
            <p:ph idx="1"/>
          </p:nvPr>
        </p:nvSpPr>
        <p:spPr>
          <a:xfrm>
            <a:off x="457200" y="1219200"/>
            <a:ext cx="8458200" cy="1676400"/>
          </a:xfrm>
        </p:spPr>
        <p:txBody>
          <a:bodyPr>
            <a:normAutofit fontScale="92500" lnSpcReduction="20000"/>
          </a:bodyPr>
          <a:lstStyle/>
          <a:p>
            <a:pPr>
              <a:spcBef>
                <a:spcPts val="600"/>
              </a:spcBef>
              <a:spcAft>
                <a:spcPts val="600"/>
              </a:spcAft>
              <a:defRPr/>
            </a:pPr>
            <a:r>
              <a:rPr lang="en-US" dirty="0" smtClean="0"/>
              <a:t>To </a:t>
            </a:r>
            <a:r>
              <a:rPr lang="en-US" dirty="0"/>
              <a:t>implement a </a:t>
            </a:r>
            <a:r>
              <a:rPr lang="en-US" dirty="0" smtClean="0"/>
              <a:t>current </a:t>
            </a:r>
            <a:r>
              <a:rPr lang="en-US" dirty="0"/>
              <a:t>sensor that can be </a:t>
            </a:r>
            <a:r>
              <a:rPr lang="en-US" dirty="0" smtClean="0"/>
              <a:t>integrated with a tracked electrosurgical device </a:t>
            </a:r>
            <a:r>
              <a:rPr lang="en-US" dirty="0"/>
              <a:t>to inform </a:t>
            </a:r>
            <a:r>
              <a:rPr lang="en-US" dirty="0" smtClean="0"/>
              <a:t>the </a:t>
            </a:r>
            <a:r>
              <a:rPr lang="en-US" dirty="0"/>
              <a:t>navigation system when the tool is powered </a:t>
            </a:r>
            <a:r>
              <a:rPr lang="en-US" dirty="0" smtClean="0"/>
              <a:t>on</a:t>
            </a:r>
            <a:endParaRPr lang="en-US" dirty="0"/>
          </a:p>
        </p:txBody>
      </p:sp>
      <p:sp>
        <p:nvSpPr>
          <p:cNvPr id="5" name="Footer Placeholder 4"/>
          <p:cNvSpPr>
            <a:spLocks noGrp="1"/>
          </p:cNvSpPr>
          <p:nvPr>
            <p:ph type="ftr" sz="quarter" idx="10"/>
          </p:nvPr>
        </p:nvSpPr>
        <p:spPr/>
        <p:txBody>
          <a:bodyPr/>
          <a:lstStyle/>
          <a:p>
            <a:pPr>
              <a:defRPr/>
            </a:pPr>
            <a:r>
              <a:rPr lang="en-US" smtClean="0"/>
              <a:t>Laboratory for Percutaneous Surgery (The Perk Lab) – Copyright © Queen’s University, 2015</a:t>
            </a:r>
            <a:endParaRPr lang="en-US" dirty="0"/>
          </a:p>
        </p:txBody>
      </p:sp>
      <p:sp>
        <p:nvSpPr>
          <p:cNvPr id="6" name="Slide Number Placeholder 5"/>
          <p:cNvSpPr>
            <a:spLocks noGrp="1"/>
          </p:cNvSpPr>
          <p:nvPr>
            <p:ph type="sldNum" sz="quarter" idx="11"/>
          </p:nvPr>
        </p:nvSpPr>
        <p:spPr/>
        <p:txBody>
          <a:bodyPr/>
          <a:lstStyle/>
          <a:p>
            <a:pPr>
              <a:defRPr/>
            </a:pPr>
            <a:r>
              <a:rPr lang="en-US" smtClean="0"/>
              <a:t>- </a:t>
            </a:r>
            <a:fld id="{9FCF0F87-2AA1-4A75-81C9-3ACA5C735B30}" type="slidenum">
              <a:rPr lang="en-US" smtClean="0"/>
              <a:pPr>
                <a:defRPr/>
              </a:pPr>
              <a:t>3</a:t>
            </a:fld>
            <a:r>
              <a:rPr lang="en-US" smtClean="0"/>
              <a:t> -</a:t>
            </a:r>
            <a:endParaRPr lang="en-US"/>
          </a:p>
        </p:txBody>
      </p:sp>
      <p:pic>
        <p:nvPicPr>
          <p:cNvPr id="2" name="Picture 1" descr="NaviKnife-figures - Microsoft PowerPoint"/>
          <p:cNvPicPr>
            <a:picLocks noChangeAspect="1"/>
          </p:cNvPicPr>
          <p:nvPr/>
        </p:nvPicPr>
        <p:blipFill rotWithShape="1">
          <a:blip r:embed="rId3">
            <a:extLst>
              <a:ext uri="{28A0092B-C50C-407E-A947-70E740481C1C}">
                <a14:useLocalDpi xmlns:a14="http://schemas.microsoft.com/office/drawing/2010/main" val="0"/>
              </a:ext>
            </a:extLst>
          </a:blip>
          <a:srcRect l="32084" t="38160" r="33958" b="27083"/>
          <a:stretch/>
        </p:blipFill>
        <p:spPr>
          <a:xfrm>
            <a:off x="1487575" y="2895600"/>
            <a:ext cx="6198927" cy="3460750"/>
          </a:xfrm>
          <a:prstGeom prst="rect">
            <a:avLst/>
          </a:prstGeom>
        </p:spPr>
      </p:pic>
    </p:spTree>
    <p:extLst>
      <p:ext uri="{BB962C8B-B14F-4D97-AF65-F5344CB8AC3E}">
        <p14:creationId xmlns:p14="http://schemas.microsoft.com/office/powerpoint/2010/main" val="3819025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50021"/>
                </a:solidFill>
              </a:rPr>
              <a:t>Initial Exploration </a:t>
            </a:r>
            <a:endParaRPr lang="en-US" dirty="0">
              <a:solidFill>
                <a:srgbClr val="A50021"/>
              </a:solidFill>
            </a:endParaRPr>
          </a:p>
        </p:txBody>
      </p:sp>
      <p:sp>
        <p:nvSpPr>
          <p:cNvPr id="4" name="Footer Placeholder 3"/>
          <p:cNvSpPr>
            <a:spLocks noGrp="1"/>
          </p:cNvSpPr>
          <p:nvPr>
            <p:ph type="ftr" sz="quarter" idx="10"/>
          </p:nvPr>
        </p:nvSpPr>
        <p:spPr/>
        <p:txBody>
          <a:bodyPr/>
          <a:lstStyle/>
          <a:p>
            <a:pPr>
              <a:defRPr/>
            </a:pPr>
            <a:r>
              <a:rPr lang="en-US" smtClean="0"/>
              <a:t>Laboratory for Percutaneous Surgery (The Perk Lab) – Copyright © Queen’s University, 2015</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 </a:t>
            </a:r>
            <a:fld id="{9FCF0F87-2AA1-4A75-81C9-3ACA5C735B30}" type="slidenum">
              <a:rPr lang="en-US" smtClean="0"/>
              <a:pPr>
                <a:defRPr/>
              </a:pPr>
              <a:t>4</a:t>
            </a:fld>
            <a:r>
              <a:rPr lang="en-US" smtClean="0"/>
              <a:t> -</a:t>
            </a:r>
            <a:endParaRPr lang="en-US"/>
          </a:p>
        </p:txBody>
      </p:sp>
      <p:pic>
        <p:nvPicPr>
          <p:cNvPr id="10" name="Picture 2" descr="C:\Users\carter\Documents\cauterizer project\oscilloscope\coag 60 60  hovering leads over cable -not connected.bmp"/>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5797" r="15340" b="16347"/>
          <a:stretch/>
        </p:blipFill>
        <p:spPr bwMode="auto">
          <a:xfrm>
            <a:off x="838199" y="2286000"/>
            <a:ext cx="3479085"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C:\Users\carter\Documents\cauterizer project\oscilloscope\cut 60 60 hovering leads over cable - not connected.bmp"/>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6385" r="18111" b="16344"/>
          <a:stretch/>
        </p:blipFill>
        <p:spPr bwMode="auto">
          <a:xfrm>
            <a:off x="4724400" y="2286000"/>
            <a:ext cx="3394981" cy="2286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1158551" y="4683579"/>
            <a:ext cx="2848729" cy="523220"/>
          </a:xfrm>
          <a:prstGeom prst="rect">
            <a:avLst/>
          </a:prstGeom>
          <a:noFill/>
        </p:spPr>
        <p:txBody>
          <a:bodyPr wrap="none" rtlCol="0">
            <a:spAutoFit/>
          </a:bodyPr>
          <a:lstStyle/>
          <a:p>
            <a:r>
              <a:rPr lang="en-US" sz="2800" dirty="0" smtClean="0"/>
              <a:t>Coagulation mode</a:t>
            </a:r>
            <a:endParaRPr lang="en-US" sz="2800" dirty="0"/>
          </a:p>
        </p:txBody>
      </p:sp>
      <p:sp>
        <p:nvSpPr>
          <p:cNvPr id="13" name="TextBox 12"/>
          <p:cNvSpPr txBox="1"/>
          <p:nvPr/>
        </p:nvSpPr>
        <p:spPr>
          <a:xfrm>
            <a:off x="5617022" y="4683579"/>
            <a:ext cx="1609736" cy="523220"/>
          </a:xfrm>
          <a:prstGeom prst="rect">
            <a:avLst/>
          </a:prstGeom>
          <a:noFill/>
        </p:spPr>
        <p:txBody>
          <a:bodyPr wrap="none" rtlCol="0">
            <a:spAutoFit/>
          </a:bodyPr>
          <a:lstStyle/>
          <a:p>
            <a:r>
              <a:rPr lang="en-US" sz="2800" dirty="0"/>
              <a:t>C</a:t>
            </a:r>
            <a:r>
              <a:rPr lang="en-US" sz="2800" dirty="0" smtClean="0"/>
              <a:t>ut mode</a:t>
            </a:r>
            <a:endParaRPr lang="en-US" sz="2800" dirty="0"/>
          </a:p>
        </p:txBody>
      </p:sp>
    </p:spTree>
    <p:extLst>
      <p:ext uri="{BB962C8B-B14F-4D97-AF65-F5344CB8AC3E}">
        <p14:creationId xmlns:p14="http://schemas.microsoft.com/office/powerpoint/2010/main" val="2468510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solidFill>
                  <a:srgbClr val="A50021"/>
                </a:solidFill>
              </a:rPr>
              <a:t>Design</a:t>
            </a:r>
            <a:endParaRPr lang="en-CA" dirty="0">
              <a:solidFill>
                <a:srgbClr val="A50021"/>
              </a:solidFill>
            </a:endParaRPr>
          </a:p>
        </p:txBody>
      </p:sp>
      <p:sp>
        <p:nvSpPr>
          <p:cNvPr id="5" name="Footer Placeholder 4"/>
          <p:cNvSpPr>
            <a:spLocks noGrp="1"/>
          </p:cNvSpPr>
          <p:nvPr>
            <p:ph type="ftr" sz="quarter" idx="10"/>
          </p:nvPr>
        </p:nvSpPr>
        <p:spPr/>
        <p:txBody>
          <a:bodyPr/>
          <a:lstStyle/>
          <a:p>
            <a:pPr>
              <a:defRPr/>
            </a:pPr>
            <a:r>
              <a:rPr lang="en-US" smtClean="0"/>
              <a:t>Laboratory for Percutaneous Surgery (The Perk Lab) – Copyright © Queen’s University, 2015</a:t>
            </a:r>
            <a:endParaRPr lang="en-US" dirty="0"/>
          </a:p>
        </p:txBody>
      </p:sp>
      <p:sp>
        <p:nvSpPr>
          <p:cNvPr id="6" name="Slide Number Placeholder 5"/>
          <p:cNvSpPr>
            <a:spLocks noGrp="1"/>
          </p:cNvSpPr>
          <p:nvPr>
            <p:ph type="sldNum" sz="quarter" idx="11"/>
          </p:nvPr>
        </p:nvSpPr>
        <p:spPr/>
        <p:txBody>
          <a:bodyPr/>
          <a:lstStyle/>
          <a:p>
            <a:pPr>
              <a:defRPr/>
            </a:pPr>
            <a:r>
              <a:rPr lang="en-US" smtClean="0"/>
              <a:t>- </a:t>
            </a:r>
            <a:fld id="{9FCF0F87-2AA1-4A75-81C9-3ACA5C735B30}" type="slidenum">
              <a:rPr lang="en-US" smtClean="0"/>
              <a:pPr>
                <a:defRPr/>
              </a:pPr>
              <a:t>5</a:t>
            </a:fld>
            <a:r>
              <a:rPr lang="en-US" smtClean="0"/>
              <a:t> -</a:t>
            </a:r>
            <a:endParaRPr lang="en-US"/>
          </a:p>
        </p:txBody>
      </p:sp>
      <p:pic>
        <p:nvPicPr>
          <p:cNvPr id="2" name="Picture 1" descr="schematic 1 - Microsoft PowerPoint"/>
          <p:cNvPicPr>
            <a:picLocks noChangeAspect="1"/>
          </p:cNvPicPr>
          <p:nvPr/>
        </p:nvPicPr>
        <p:blipFill rotWithShape="1">
          <a:blip r:embed="rId3">
            <a:extLst>
              <a:ext uri="{28A0092B-C50C-407E-A947-70E740481C1C}">
                <a14:useLocalDpi xmlns:a14="http://schemas.microsoft.com/office/drawing/2010/main" val="0"/>
              </a:ext>
            </a:extLst>
          </a:blip>
          <a:srcRect l="35208" t="38924" r="7812" b="23454"/>
          <a:stretch/>
        </p:blipFill>
        <p:spPr>
          <a:xfrm>
            <a:off x="304800" y="1905000"/>
            <a:ext cx="8463228" cy="3048000"/>
          </a:xfrm>
          <a:prstGeom prst="rect">
            <a:avLst/>
          </a:prstGeom>
        </p:spPr>
      </p:pic>
    </p:spTree>
    <p:extLst>
      <p:ext uri="{BB962C8B-B14F-4D97-AF65-F5344CB8AC3E}">
        <p14:creationId xmlns:p14="http://schemas.microsoft.com/office/powerpoint/2010/main" val="1091342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A3144E Hall Effect Switch</a:t>
            </a:r>
            <a:endParaRPr lang="en-US" dirty="0"/>
          </a:p>
        </p:txBody>
      </p:sp>
      <p:sp>
        <p:nvSpPr>
          <p:cNvPr id="3" name="Content Placeholder 2"/>
          <p:cNvSpPr>
            <a:spLocks noGrp="1"/>
          </p:cNvSpPr>
          <p:nvPr>
            <p:ph idx="1"/>
          </p:nvPr>
        </p:nvSpPr>
        <p:spPr>
          <a:xfrm>
            <a:off x="457200" y="1600201"/>
            <a:ext cx="4572000" cy="3733800"/>
          </a:xfrm>
        </p:spPr>
        <p:txBody>
          <a:bodyPr>
            <a:normAutofit/>
          </a:bodyPr>
          <a:lstStyle/>
          <a:p>
            <a:r>
              <a:rPr lang="en-CA" dirty="0"/>
              <a:t>V</a:t>
            </a:r>
            <a:r>
              <a:rPr lang="en-CA" dirty="0" smtClean="0"/>
              <a:t>oltage regulator</a:t>
            </a:r>
          </a:p>
          <a:p>
            <a:r>
              <a:rPr lang="en-CA" dirty="0" smtClean="0"/>
              <a:t>Reverse </a:t>
            </a:r>
            <a:r>
              <a:rPr lang="en-CA" dirty="0"/>
              <a:t>battery protection </a:t>
            </a:r>
            <a:r>
              <a:rPr lang="en-CA" dirty="0" smtClean="0"/>
              <a:t>diode</a:t>
            </a:r>
          </a:p>
          <a:p>
            <a:r>
              <a:rPr lang="en-CA" dirty="0" smtClean="0"/>
              <a:t>Quadratic </a:t>
            </a:r>
            <a:r>
              <a:rPr lang="en-CA" dirty="0"/>
              <a:t>Hall-voltage </a:t>
            </a:r>
            <a:r>
              <a:rPr lang="en-CA" dirty="0" smtClean="0"/>
              <a:t>generator</a:t>
            </a:r>
          </a:p>
          <a:p>
            <a:r>
              <a:rPr lang="en-CA" dirty="0" smtClean="0"/>
              <a:t>Small signal amplifier</a:t>
            </a:r>
          </a:p>
          <a:p>
            <a:pPr marL="0" indent="0">
              <a:buNone/>
            </a:pPr>
            <a:endParaRPr lang="en-CA" dirty="0" smtClean="0"/>
          </a:p>
        </p:txBody>
      </p:sp>
      <p:sp>
        <p:nvSpPr>
          <p:cNvPr id="4" name="Footer Placeholder 3"/>
          <p:cNvSpPr>
            <a:spLocks noGrp="1"/>
          </p:cNvSpPr>
          <p:nvPr>
            <p:ph type="ftr" sz="quarter" idx="10"/>
          </p:nvPr>
        </p:nvSpPr>
        <p:spPr/>
        <p:txBody>
          <a:bodyPr/>
          <a:lstStyle/>
          <a:p>
            <a:pPr>
              <a:defRPr/>
            </a:pPr>
            <a:r>
              <a:rPr lang="en-US" smtClean="0"/>
              <a:t>Laboratory for Percutaneous Surgery (The Perk Lab) – Copyright © Queen’s University, 2015</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 </a:t>
            </a:r>
            <a:fld id="{9FCF0F87-2AA1-4A75-81C9-3ACA5C735B30}" type="slidenum">
              <a:rPr lang="en-US" smtClean="0"/>
              <a:pPr>
                <a:defRPr/>
              </a:pPr>
              <a:t>6</a:t>
            </a:fld>
            <a:r>
              <a:rPr lang="en-US" smtClean="0"/>
              <a:t> -</a:t>
            </a:r>
            <a:endParaRPr lang="en-US"/>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1981200"/>
            <a:ext cx="3857653" cy="2376505"/>
          </a:xfrm>
          <a:prstGeom prst="rect">
            <a:avLst/>
          </a:prstGeom>
        </p:spPr>
      </p:pic>
    </p:spTree>
    <p:extLst>
      <p:ext uri="{BB962C8B-B14F-4D97-AF65-F5344CB8AC3E}">
        <p14:creationId xmlns:p14="http://schemas.microsoft.com/office/powerpoint/2010/main" val="2325181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50021"/>
                </a:solidFill>
              </a:rPr>
              <a:t>Prototype</a:t>
            </a:r>
            <a:endParaRPr lang="en-US" dirty="0">
              <a:solidFill>
                <a:srgbClr val="A50021"/>
              </a:solidFill>
            </a:endParaRPr>
          </a:p>
        </p:txBody>
      </p:sp>
      <p:sp>
        <p:nvSpPr>
          <p:cNvPr id="4" name="Footer Placeholder 3"/>
          <p:cNvSpPr>
            <a:spLocks noGrp="1"/>
          </p:cNvSpPr>
          <p:nvPr>
            <p:ph type="ftr" sz="quarter" idx="10"/>
          </p:nvPr>
        </p:nvSpPr>
        <p:spPr/>
        <p:txBody>
          <a:bodyPr/>
          <a:lstStyle/>
          <a:p>
            <a:pPr>
              <a:defRPr/>
            </a:pPr>
            <a:r>
              <a:rPr lang="en-US" smtClean="0"/>
              <a:t>Laboratory for Percutaneous Surgery (The Perk Lab) – Copyright © Queen’s University, 2015</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 </a:t>
            </a:r>
            <a:fld id="{9FCF0F87-2AA1-4A75-81C9-3ACA5C735B30}" type="slidenum">
              <a:rPr lang="en-US" smtClean="0"/>
              <a:pPr>
                <a:defRPr/>
              </a:pPr>
              <a:t>7</a:t>
            </a:fld>
            <a:r>
              <a:rPr lang="en-US" smtClean="0"/>
              <a:t> -</a:t>
            </a:r>
            <a:endParaRPr lang="en-US"/>
          </a:p>
        </p:txBody>
      </p:sp>
      <p:grpSp>
        <p:nvGrpSpPr>
          <p:cNvPr id="3" name="Group 2"/>
          <p:cNvGrpSpPr/>
          <p:nvPr/>
        </p:nvGrpSpPr>
        <p:grpSpPr>
          <a:xfrm>
            <a:off x="1178103" y="1600200"/>
            <a:ext cx="6594297" cy="3798785"/>
            <a:chOff x="2066418" y="1763815"/>
            <a:chExt cx="5434084" cy="3130420"/>
          </a:xfrm>
        </p:grpSpPr>
        <p:grpSp>
          <p:nvGrpSpPr>
            <p:cNvPr id="7" name="Group 6"/>
            <p:cNvGrpSpPr/>
            <p:nvPr/>
          </p:nvGrpSpPr>
          <p:grpSpPr>
            <a:xfrm>
              <a:off x="2066418" y="1763815"/>
              <a:ext cx="5434084" cy="3130420"/>
              <a:chOff x="24570923" y="5548961"/>
              <a:chExt cx="8518884" cy="4115861"/>
            </a:xfrm>
          </p:grpSpPr>
          <p:pic>
            <p:nvPicPr>
              <p:cNvPr id="14" name="Picture 4" descr="C:\Users\carter\AppData\Local\Temp\Rar$DI01.573\IMG_0286.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16829"/>
              <a:stretch/>
            </p:blipFill>
            <p:spPr bwMode="auto">
              <a:xfrm>
                <a:off x="24570923" y="5548961"/>
                <a:ext cx="5779577" cy="4115861"/>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30668949" y="8174614"/>
                <a:ext cx="1898251" cy="766972"/>
              </a:xfrm>
              <a:prstGeom prst="rect">
                <a:avLst/>
              </a:prstGeom>
              <a:noFill/>
            </p:spPr>
            <p:txBody>
              <a:bodyPr wrap="square" rtlCol="0">
                <a:spAutoFit/>
              </a:bodyPr>
              <a:lstStyle/>
              <a:p>
                <a:r>
                  <a:rPr lang="en-US" sz="2000" dirty="0" smtClean="0"/>
                  <a:t>A3144E Switch</a:t>
                </a:r>
                <a:endParaRPr lang="en-US" sz="2000" dirty="0"/>
              </a:p>
            </p:txBody>
          </p:sp>
          <p:sp>
            <p:nvSpPr>
              <p:cNvPr id="16" name="TextBox 15"/>
              <p:cNvSpPr txBox="1"/>
              <p:nvPr/>
            </p:nvSpPr>
            <p:spPr>
              <a:xfrm>
                <a:off x="30704029" y="8986500"/>
                <a:ext cx="990281" cy="433506"/>
              </a:xfrm>
              <a:prstGeom prst="rect">
                <a:avLst/>
              </a:prstGeom>
              <a:noFill/>
            </p:spPr>
            <p:txBody>
              <a:bodyPr wrap="none" rtlCol="0">
                <a:spAutoFit/>
              </a:bodyPr>
              <a:lstStyle/>
              <a:p>
                <a:r>
                  <a:rPr lang="en-US" sz="2000" dirty="0" smtClean="0"/>
                  <a:t>Cable</a:t>
                </a:r>
                <a:endParaRPr lang="en-US" sz="2000" dirty="0"/>
              </a:p>
            </p:txBody>
          </p:sp>
          <p:sp>
            <p:nvSpPr>
              <p:cNvPr id="17" name="TextBox 16"/>
              <p:cNvSpPr txBox="1"/>
              <p:nvPr/>
            </p:nvSpPr>
            <p:spPr>
              <a:xfrm>
                <a:off x="30704027" y="7489382"/>
                <a:ext cx="1320126" cy="433506"/>
              </a:xfrm>
              <a:prstGeom prst="rect">
                <a:avLst/>
              </a:prstGeom>
              <a:noFill/>
            </p:spPr>
            <p:txBody>
              <a:bodyPr wrap="none" rtlCol="0">
                <a:spAutoFit/>
              </a:bodyPr>
              <a:lstStyle/>
              <a:p>
                <a:r>
                  <a:rPr lang="en-US" sz="2000" dirty="0" smtClean="0"/>
                  <a:t>LP Filter</a:t>
                </a:r>
                <a:endParaRPr lang="en-US" sz="2000" dirty="0"/>
              </a:p>
            </p:txBody>
          </p:sp>
          <p:sp>
            <p:nvSpPr>
              <p:cNvPr id="18" name="TextBox 17"/>
              <p:cNvSpPr txBox="1"/>
              <p:nvPr/>
            </p:nvSpPr>
            <p:spPr>
              <a:xfrm>
                <a:off x="30751238" y="6338841"/>
                <a:ext cx="2338569" cy="433506"/>
              </a:xfrm>
              <a:prstGeom prst="rect">
                <a:avLst/>
              </a:prstGeom>
              <a:noFill/>
            </p:spPr>
            <p:txBody>
              <a:bodyPr wrap="none" rtlCol="0">
                <a:spAutoFit/>
              </a:bodyPr>
              <a:lstStyle/>
              <a:p>
                <a:r>
                  <a:rPr lang="en-US" sz="2000" dirty="0" smtClean="0"/>
                  <a:t>Microcontroller</a:t>
                </a:r>
                <a:endParaRPr lang="en-US" sz="2000" dirty="0"/>
              </a:p>
            </p:txBody>
          </p:sp>
        </p:grpSp>
        <p:cxnSp>
          <p:nvCxnSpPr>
            <p:cNvPr id="8" name="Straight Arrow Connector 7"/>
            <p:cNvCxnSpPr>
              <a:stCxn id="18" idx="1"/>
            </p:cNvCxnSpPr>
            <p:nvPr/>
          </p:nvCxnSpPr>
          <p:spPr bwMode="auto">
            <a:xfrm flipH="1" flipV="1">
              <a:off x="5195368" y="2454950"/>
              <a:ext cx="813392" cy="74485"/>
            </a:xfrm>
            <a:prstGeom prst="straightConnector1">
              <a:avLst/>
            </a:prstGeom>
            <a:solidFill>
              <a:schemeClr val="accent1"/>
            </a:solidFill>
            <a:ln w="31750" cap="flat" cmpd="sng" algn="ctr">
              <a:solidFill>
                <a:schemeClr val="tx1"/>
              </a:solidFill>
              <a:prstDash val="solid"/>
              <a:round/>
              <a:headEnd type="none" w="med" len="med"/>
              <a:tailEnd type="arrow"/>
            </a:ln>
            <a:effectLst/>
          </p:spPr>
        </p:cxnSp>
        <p:cxnSp>
          <p:nvCxnSpPr>
            <p:cNvPr id="9" name="Straight Arrow Connector 8"/>
            <p:cNvCxnSpPr>
              <a:stCxn id="17" idx="1"/>
            </p:cNvCxnSpPr>
            <p:nvPr/>
          </p:nvCxnSpPr>
          <p:spPr bwMode="auto">
            <a:xfrm flipH="1">
              <a:off x="4218418" y="3404507"/>
              <a:ext cx="1760227" cy="186273"/>
            </a:xfrm>
            <a:prstGeom prst="straightConnector1">
              <a:avLst/>
            </a:prstGeom>
            <a:solidFill>
              <a:schemeClr val="accent1"/>
            </a:solidFill>
            <a:ln w="31750" cap="flat" cmpd="sng" algn="ctr">
              <a:solidFill>
                <a:schemeClr val="tx1"/>
              </a:solidFill>
              <a:prstDash val="solid"/>
              <a:round/>
              <a:headEnd type="none" w="med" len="med"/>
              <a:tailEnd type="arrow"/>
            </a:ln>
            <a:effectLst/>
          </p:spPr>
        </p:cxnSp>
        <p:cxnSp>
          <p:nvCxnSpPr>
            <p:cNvPr id="10" name="Straight Arrow Connector 9"/>
            <p:cNvCxnSpPr>
              <a:stCxn id="15" idx="1"/>
            </p:cNvCxnSpPr>
            <p:nvPr/>
          </p:nvCxnSpPr>
          <p:spPr bwMode="auto">
            <a:xfrm flipH="1">
              <a:off x="4942516" y="4052490"/>
              <a:ext cx="1013754" cy="623538"/>
            </a:xfrm>
            <a:prstGeom prst="straightConnector1">
              <a:avLst/>
            </a:prstGeom>
            <a:solidFill>
              <a:schemeClr val="accent1"/>
            </a:solidFill>
            <a:ln w="31750" cap="flat" cmpd="sng" algn="ctr">
              <a:solidFill>
                <a:schemeClr val="tx1"/>
              </a:solidFill>
              <a:prstDash val="solid"/>
              <a:round/>
              <a:headEnd type="none" w="med" len="med"/>
              <a:tailEnd type="arrow"/>
            </a:ln>
            <a:effectLst/>
          </p:spPr>
        </p:cxnSp>
        <p:cxnSp>
          <p:nvCxnSpPr>
            <p:cNvPr id="11" name="Straight Arrow Connector 10"/>
            <p:cNvCxnSpPr>
              <a:stCxn id="16" idx="1"/>
            </p:cNvCxnSpPr>
            <p:nvPr/>
          </p:nvCxnSpPr>
          <p:spPr bwMode="auto">
            <a:xfrm flipH="1">
              <a:off x="5535035" y="4543177"/>
              <a:ext cx="443610" cy="264963"/>
            </a:xfrm>
            <a:prstGeom prst="straightConnector1">
              <a:avLst/>
            </a:prstGeom>
            <a:solidFill>
              <a:schemeClr val="accent1"/>
            </a:solidFill>
            <a:ln w="31750" cap="flat" cmpd="sng" algn="ctr">
              <a:solidFill>
                <a:schemeClr val="tx1"/>
              </a:solidFill>
              <a:prstDash val="solid"/>
              <a:round/>
              <a:headEnd type="none" w="med" len="med"/>
              <a:tailEnd type="arrow"/>
            </a:ln>
            <a:effectLst/>
          </p:spPr>
        </p:cxnSp>
        <p:sp>
          <p:nvSpPr>
            <p:cNvPr id="12" name="TextBox 11"/>
            <p:cNvSpPr txBox="1"/>
            <p:nvPr/>
          </p:nvSpPr>
          <p:spPr>
            <a:xfrm>
              <a:off x="6008760" y="1981824"/>
              <a:ext cx="473171" cy="329714"/>
            </a:xfrm>
            <a:prstGeom prst="rect">
              <a:avLst/>
            </a:prstGeom>
            <a:noFill/>
          </p:spPr>
          <p:txBody>
            <a:bodyPr wrap="none" rtlCol="0">
              <a:spAutoFit/>
            </a:bodyPr>
            <a:lstStyle/>
            <a:p>
              <a:r>
                <a:rPr lang="en-US" sz="2000" dirty="0" smtClean="0"/>
                <a:t>LED</a:t>
              </a:r>
              <a:endParaRPr lang="en-US" sz="2000" dirty="0"/>
            </a:p>
          </p:txBody>
        </p:sp>
        <p:cxnSp>
          <p:nvCxnSpPr>
            <p:cNvPr id="13" name="Straight Arrow Connector 12"/>
            <p:cNvCxnSpPr/>
            <p:nvPr/>
          </p:nvCxnSpPr>
          <p:spPr bwMode="auto">
            <a:xfrm flipH="1">
              <a:off x="4048948" y="2118488"/>
              <a:ext cx="1907322" cy="136665"/>
            </a:xfrm>
            <a:prstGeom prst="straightConnector1">
              <a:avLst/>
            </a:prstGeom>
            <a:solidFill>
              <a:schemeClr val="accent1"/>
            </a:solidFill>
            <a:ln w="31750" cap="flat" cmpd="sng" algn="ctr">
              <a:solidFill>
                <a:schemeClr val="tx1"/>
              </a:solidFill>
              <a:prstDash val="solid"/>
              <a:round/>
              <a:headEnd type="none" w="med" len="med"/>
              <a:tailEnd type="arrow"/>
            </a:ln>
            <a:effectLst/>
          </p:spPr>
        </p:cxnSp>
      </p:grpSp>
    </p:spTree>
    <p:extLst>
      <p:ext uri="{BB962C8B-B14F-4D97-AF65-F5344CB8AC3E}">
        <p14:creationId xmlns:p14="http://schemas.microsoft.com/office/powerpoint/2010/main" val="3140099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solidFill>
                  <a:srgbClr val="A50021"/>
                </a:solidFill>
              </a:rPr>
              <a:t>Test Bed </a:t>
            </a:r>
            <a:endParaRPr lang="en-CA" dirty="0">
              <a:solidFill>
                <a:srgbClr val="A50021"/>
              </a:solidFill>
            </a:endParaRPr>
          </a:p>
        </p:txBody>
      </p:sp>
      <p:sp>
        <p:nvSpPr>
          <p:cNvPr id="3" name="Content Placeholder 2"/>
          <p:cNvSpPr>
            <a:spLocks noGrp="1"/>
          </p:cNvSpPr>
          <p:nvPr>
            <p:ph idx="1"/>
          </p:nvPr>
        </p:nvSpPr>
        <p:spPr>
          <a:xfrm>
            <a:off x="457200" y="1447800"/>
            <a:ext cx="4495800" cy="4525963"/>
          </a:xfrm>
        </p:spPr>
        <p:txBody>
          <a:bodyPr>
            <a:normAutofit fontScale="92500"/>
          </a:bodyPr>
          <a:lstStyle/>
          <a:p>
            <a:r>
              <a:rPr lang="en-CA" dirty="0" smtClean="0"/>
              <a:t>Tested using electrosurgical unit and oscilloscope </a:t>
            </a:r>
          </a:p>
          <a:p>
            <a:r>
              <a:rPr lang="en-CA" dirty="0" smtClean="0"/>
              <a:t>Tested power ratings of 30W and 60W for </a:t>
            </a:r>
            <a:r>
              <a:rPr lang="en-CA" dirty="0" err="1" smtClean="0"/>
              <a:t>monopolar</a:t>
            </a:r>
            <a:r>
              <a:rPr lang="en-CA" dirty="0" smtClean="0"/>
              <a:t> cut and coagulation modes</a:t>
            </a:r>
          </a:p>
          <a:p>
            <a:r>
              <a:rPr lang="en-CA" dirty="0" smtClean="0"/>
              <a:t>Varied distance between cable and sensor </a:t>
            </a:r>
          </a:p>
        </p:txBody>
      </p:sp>
      <p:sp>
        <p:nvSpPr>
          <p:cNvPr id="4" name="Footer Placeholder 3"/>
          <p:cNvSpPr>
            <a:spLocks noGrp="1"/>
          </p:cNvSpPr>
          <p:nvPr>
            <p:ph type="ftr" sz="quarter" idx="10"/>
          </p:nvPr>
        </p:nvSpPr>
        <p:spPr/>
        <p:txBody>
          <a:bodyPr/>
          <a:lstStyle/>
          <a:p>
            <a:pPr>
              <a:defRPr/>
            </a:pPr>
            <a:r>
              <a:rPr lang="en-US" smtClean="0"/>
              <a:t>Laboratory for Percutaneous Surgery (The Perk Lab) – Copyright © Queen’s University, 2015</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 </a:t>
            </a:r>
            <a:fld id="{9FCF0F87-2AA1-4A75-81C9-3ACA5C735B30}" type="slidenum">
              <a:rPr lang="en-US" smtClean="0"/>
              <a:pPr>
                <a:defRPr/>
              </a:pPr>
              <a:t>8</a:t>
            </a:fld>
            <a:r>
              <a:rPr lang="en-US" smtClean="0"/>
              <a:t> -</a:t>
            </a:r>
            <a:endParaRPr lang="en-US"/>
          </a:p>
        </p:txBody>
      </p:sp>
      <p:pic>
        <p:nvPicPr>
          <p:cNvPr id="2050" name="Picture 2" descr="C:\Users\carter\AppData\Local\Temp\IMG_031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4521200" y="2060575"/>
            <a:ext cx="4064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4224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50021"/>
                </a:solidFill>
              </a:rPr>
              <a:t>Results: output waveforms</a:t>
            </a:r>
            <a:endParaRPr lang="en-US" dirty="0">
              <a:solidFill>
                <a:srgbClr val="A50021"/>
              </a:solidFill>
            </a:endParaRPr>
          </a:p>
        </p:txBody>
      </p:sp>
      <p:sp>
        <p:nvSpPr>
          <p:cNvPr id="4" name="Footer Placeholder 3"/>
          <p:cNvSpPr>
            <a:spLocks noGrp="1"/>
          </p:cNvSpPr>
          <p:nvPr>
            <p:ph type="ftr" sz="quarter" idx="10"/>
          </p:nvPr>
        </p:nvSpPr>
        <p:spPr/>
        <p:txBody>
          <a:bodyPr/>
          <a:lstStyle/>
          <a:p>
            <a:pPr>
              <a:defRPr/>
            </a:pPr>
            <a:r>
              <a:rPr lang="en-US" smtClean="0"/>
              <a:t>Laboratory for Percutaneous Surgery (The Perk Lab) – Copyright © Queen’s University, 2015</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 </a:t>
            </a:r>
            <a:fld id="{9FCF0F87-2AA1-4A75-81C9-3ACA5C735B30}" type="slidenum">
              <a:rPr lang="en-US" smtClean="0"/>
              <a:pPr>
                <a:defRPr/>
              </a:pPr>
              <a:t>9</a:t>
            </a:fld>
            <a:r>
              <a:rPr lang="en-US" smtClean="0"/>
              <a:t> -</a:t>
            </a:r>
            <a:endParaRPr lang="en-US"/>
          </a:p>
        </p:txBody>
      </p:sp>
      <p:pic>
        <p:nvPicPr>
          <p:cNvPr id="6" name="Picture 8" descr="C:\Users\carter\Documents\cauterizer project\oscilloscope\cut 60 60 after sensor before envelope detector.bmp"/>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4394" r="17922" b="43207"/>
          <a:stretch/>
        </p:blipFill>
        <p:spPr bwMode="auto">
          <a:xfrm>
            <a:off x="1682160" y="2135853"/>
            <a:ext cx="2035024" cy="90387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7" name="Picture 4" descr="C:\Users\carter\Documents\cauterizer project\oscilloscope\coag 60 60 directly under sensor.bmp"/>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9506" r="15586" b="42334"/>
          <a:stretch/>
        </p:blipFill>
        <p:spPr bwMode="auto">
          <a:xfrm>
            <a:off x="5727852" y="2135853"/>
            <a:ext cx="1733550" cy="88058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3" name="Rectangle 22"/>
          <p:cNvSpPr/>
          <p:nvPr/>
        </p:nvSpPr>
        <p:spPr>
          <a:xfrm>
            <a:off x="284421" y="2613978"/>
            <a:ext cx="1010979" cy="85149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Hall Effect Switch</a:t>
            </a:r>
            <a:endParaRPr lang="en-US" dirty="0">
              <a:solidFill>
                <a:schemeClr val="tx1"/>
              </a:solidFill>
            </a:endParaRPr>
          </a:p>
        </p:txBody>
      </p:sp>
      <p:sp>
        <p:nvSpPr>
          <p:cNvPr id="24" name="Rectangle 23"/>
          <p:cNvSpPr/>
          <p:nvPr/>
        </p:nvSpPr>
        <p:spPr>
          <a:xfrm>
            <a:off x="4161879" y="2528790"/>
            <a:ext cx="1095921" cy="944468"/>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Low Pass Filter</a:t>
            </a:r>
            <a:endParaRPr lang="en-US" dirty="0">
              <a:solidFill>
                <a:schemeClr val="tx1"/>
              </a:solidFill>
            </a:endParaRPr>
          </a:p>
        </p:txBody>
      </p:sp>
      <p:cxnSp>
        <p:nvCxnSpPr>
          <p:cNvPr id="41" name="Straight Arrow Connector 40"/>
          <p:cNvCxnSpPr/>
          <p:nvPr/>
        </p:nvCxnSpPr>
        <p:spPr>
          <a:xfrm>
            <a:off x="1371600" y="3079453"/>
            <a:ext cx="304800" cy="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3793384" y="3038524"/>
            <a:ext cx="321416" cy="1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5334000" y="3032965"/>
            <a:ext cx="304800" cy="555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7543800" y="3032965"/>
            <a:ext cx="304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7928344" y="2692844"/>
            <a:ext cx="987056" cy="6858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Arduino Uno</a:t>
            </a:r>
            <a:endParaRPr lang="en-US" dirty="0">
              <a:solidFill>
                <a:schemeClr val="tx1"/>
              </a:solidFill>
            </a:endParaRPr>
          </a:p>
        </p:txBody>
      </p:sp>
      <p:pic>
        <p:nvPicPr>
          <p:cNvPr id="39" name="Picture 38" descr="OpenChoice Desktop"/>
          <p:cNvPicPr>
            <a:picLocks noChangeAspect="1"/>
          </p:cNvPicPr>
          <p:nvPr/>
        </p:nvPicPr>
        <p:blipFill rotWithShape="1">
          <a:blip r:embed="rId4">
            <a:extLst>
              <a:ext uri="{28A0092B-C50C-407E-A947-70E740481C1C}">
                <a14:useLocalDpi xmlns:a14="http://schemas.microsoft.com/office/drawing/2010/main" val="0"/>
              </a:ext>
            </a:extLst>
          </a:blip>
          <a:srcRect l="30583" t="37120" r="35993" b="43187"/>
          <a:stretch/>
        </p:blipFill>
        <p:spPr>
          <a:xfrm>
            <a:off x="1676400" y="3246775"/>
            <a:ext cx="2040784" cy="868026"/>
          </a:xfrm>
          <a:prstGeom prst="rect">
            <a:avLst/>
          </a:prstGeom>
          <a:ln>
            <a:solidFill>
              <a:schemeClr val="tx1"/>
            </a:solidFill>
          </a:ln>
        </p:spPr>
      </p:pic>
      <p:sp>
        <p:nvSpPr>
          <p:cNvPr id="8" name="TextBox 7"/>
          <p:cNvSpPr txBox="1"/>
          <p:nvPr/>
        </p:nvSpPr>
        <p:spPr>
          <a:xfrm>
            <a:off x="1744292" y="4720632"/>
            <a:ext cx="1905000" cy="1477328"/>
          </a:xfrm>
          <a:prstGeom prst="rect">
            <a:avLst/>
          </a:prstGeom>
          <a:noFill/>
        </p:spPr>
        <p:txBody>
          <a:bodyPr wrap="square" rtlCol="0">
            <a:spAutoFit/>
          </a:bodyPr>
          <a:lstStyle/>
          <a:p>
            <a:r>
              <a:rPr lang="en-CA" dirty="0" smtClean="0"/>
              <a:t>Hall effect switch output when electrosurgical unit is on (top) or off (bottom)</a:t>
            </a:r>
            <a:endParaRPr lang="en-CA" dirty="0"/>
          </a:p>
        </p:txBody>
      </p:sp>
      <p:sp>
        <p:nvSpPr>
          <p:cNvPr id="18" name="TextBox 17"/>
          <p:cNvSpPr txBox="1"/>
          <p:nvPr/>
        </p:nvSpPr>
        <p:spPr>
          <a:xfrm>
            <a:off x="5946035" y="4720555"/>
            <a:ext cx="1902565" cy="1477328"/>
          </a:xfrm>
          <a:prstGeom prst="rect">
            <a:avLst/>
          </a:prstGeom>
          <a:noFill/>
        </p:spPr>
        <p:txBody>
          <a:bodyPr wrap="square" rtlCol="0">
            <a:spAutoFit/>
          </a:bodyPr>
          <a:lstStyle/>
          <a:p>
            <a:r>
              <a:rPr lang="en-CA" dirty="0" smtClean="0"/>
              <a:t>Low pass filter output when electrosurgical unit is on (top) or off (bottom)</a:t>
            </a:r>
            <a:endParaRPr lang="en-CA" dirty="0"/>
          </a:p>
        </p:txBody>
      </p:sp>
      <p:sp>
        <p:nvSpPr>
          <p:cNvPr id="9" name="Left Brace 8"/>
          <p:cNvSpPr/>
          <p:nvPr/>
        </p:nvSpPr>
        <p:spPr>
          <a:xfrm rot="16200000">
            <a:off x="6549923" y="3432503"/>
            <a:ext cx="218539" cy="204078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 name="Left Brace 19"/>
          <p:cNvSpPr/>
          <p:nvPr/>
        </p:nvSpPr>
        <p:spPr>
          <a:xfrm rot="16200000">
            <a:off x="2587523" y="3432504"/>
            <a:ext cx="218539" cy="204078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pic>
        <p:nvPicPr>
          <p:cNvPr id="21" name="Picture 20" descr="OpenChoice Desktop"/>
          <p:cNvPicPr>
            <a:picLocks noChangeAspect="1"/>
          </p:cNvPicPr>
          <p:nvPr/>
        </p:nvPicPr>
        <p:blipFill rotWithShape="1">
          <a:blip r:embed="rId4">
            <a:extLst>
              <a:ext uri="{28A0092B-C50C-407E-A947-70E740481C1C}">
                <a14:useLocalDpi xmlns:a14="http://schemas.microsoft.com/office/drawing/2010/main" val="0"/>
              </a:ext>
            </a:extLst>
          </a:blip>
          <a:srcRect l="30583" t="37120" r="41021" b="43187"/>
          <a:stretch/>
        </p:blipFill>
        <p:spPr>
          <a:xfrm>
            <a:off x="5733137" y="3238259"/>
            <a:ext cx="1734463" cy="859417"/>
          </a:xfrm>
          <a:prstGeom prst="rect">
            <a:avLst/>
          </a:prstGeom>
          <a:ln>
            <a:solidFill>
              <a:schemeClr val="tx1"/>
            </a:solidFill>
          </a:ln>
        </p:spPr>
      </p:pic>
    </p:spTree>
    <p:extLst>
      <p:ext uri="{BB962C8B-B14F-4D97-AF65-F5344CB8AC3E}">
        <p14:creationId xmlns:p14="http://schemas.microsoft.com/office/powerpoint/2010/main" val="3698025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2993</TotalTime>
  <Words>769</Words>
  <Application>Microsoft Office PowerPoint</Application>
  <PresentationFormat>On-screen Show (4:3)</PresentationFormat>
  <Paragraphs>104</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Current Sensing for Navigated Electrosurgery</vt:lpstr>
      <vt:lpstr>Research Problem</vt:lpstr>
      <vt:lpstr>Objective</vt:lpstr>
      <vt:lpstr>Initial Exploration </vt:lpstr>
      <vt:lpstr>Design</vt:lpstr>
      <vt:lpstr>A3144E Hall Effect Switch</vt:lpstr>
      <vt:lpstr>Prototype</vt:lpstr>
      <vt:lpstr>Test Bed </vt:lpstr>
      <vt:lpstr>Results: output waveforms</vt:lpstr>
      <vt:lpstr>Results: sensor placement</vt:lpstr>
      <vt:lpstr>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Paweena U-Thainual</dc:creator>
  <cp:lastModifiedBy>Kaci Carter</cp:lastModifiedBy>
  <cp:revision>122</cp:revision>
  <dcterms:created xsi:type="dcterms:W3CDTF">2013-01-28T22:14:32Z</dcterms:created>
  <dcterms:modified xsi:type="dcterms:W3CDTF">2015-04-02T13:57:06Z</dcterms:modified>
</cp:coreProperties>
</file>