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32918400" cy="4023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80050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60101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40151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20201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400251" algn="l" defTabSz="960101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80302" algn="l" defTabSz="960101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60352" algn="l" defTabSz="960101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40402" algn="l" defTabSz="960101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191">
          <p15:clr>
            <a:srgbClr val="A4A3A4"/>
          </p15:clr>
        </p15:guide>
        <p15:guide id="2" orient="horz" pos="25091">
          <p15:clr>
            <a:srgbClr val="A4A3A4"/>
          </p15:clr>
        </p15:guide>
        <p15:guide id="3" orient="horz" pos="17975">
          <p15:clr>
            <a:srgbClr val="A4A3A4"/>
          </p15:clr>
        </p15:guide>
        <p15:guide id="4" orient="horz" pos="7483">
          <p15:clr>
            <a:srgbClr val="A4A3A4"/>
          </p15:clr>
        </p15:guide>
        <p15:guide id="5" orient="horz" pos="4062">
          <p15:clr>
            <a:srgbClr val="A4A3A4"/>
          </p15:clr>
        </p15:guide>
        <p15:guide id="6" orient="horz" pos="23335">
          <p15:clr>
            <a:srgbClr val="A4A3A4"/>
          </p15:clr>
        </p15:guide>
        <p15:guide id="7" orient="horz" pos="20484">
          <p15:clr>
            <a:srgbClr val="A4A3A4"/>
          </p15:clr>
        </p15:guide>
        <p15:guide id="8" pos="10259">
          <p15:clr>
            <a:srgbClr val="A4A3A4"/>
          </p15:clr>
        </p15:guide>
        <p15:guide id="9" pos="225">
          <p15:clr>
            <a:srgbClr val="A4A3A4"/>
          </p15:clr>
        </p15:guide>
        <p15:guide id="10" pos="20511">
          <p15:clr>
            <a:srgbClr val="A4A3A4"/>
          </p15:clr>
        </p15:guide>
        <p15:guide id="11" pos="10478">
          <p15:clr>
            <a:srgbClr val="A4A3A4"/>
          </p15:clr>
        </p15:guide>
        <p15:guide id="12" pos="663">
          <p15:clr>
            <a:srgbClr val="A4A3A4"/>
          </p15:clr>
        </p15:guide>
        <p15:guide id="13" pos="10931">
          <p15:clr>
            <a:srgbClr val="A4A3A4"/>
          </p15:clr>
        </p15:guide>
        <p15:guide id="14" pos="156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E2C"/>
    <a:srgbClr val="FBF5CD"/>
    <a:srgbClr val="F8DBA6"/>
    <a:srgbClr val="B91137"/>
    <a:srgbClr val="FFFFC8"/>
    <a:srgbClr val="E0D6AE"/>
    <a:srgbClr val="FFE9BB"/>
    <a:srgbClr val="FFFFCC"/>
    <a:srgbClr val="FF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916" autoAdjust="0"/>
    <p:restoredTop sz="99600" autoAdjust="0"/>
  </p:normalViewPr>
  <p:slideViewPr>
    <p:cSldViewPr showGuides="1">
      <p:cViewPr varScale="1">
        <p:scale>
          <a:sx n="31" d="100"/>
          <a:sy n="31" d="100"/>
        </p:scale>
        <p:origin x="4122" y="234"/>
      </p:cViewPr>
      <p:guideLst>
        <p:guide orient="horz" pos="24191"/>
        <p:guide orient="horz" pos="25091"/>
        <p:guide orient="horz" pos="17975"/>
        <p:guide orient="horz" pos="7483"/>
        <p:guide orient="horz" pos="4062"/>
        <p:guide orient="horz" pos="23335"/>
        <p:guide orient="horz" pos="20484"/>
        <p:guide pos="10259"/>
        <p:guide pos="225"/>
        <p:guide pos="20511"/>
        <p:guide pos="10478"/>
        <p:guide pos="663"/>
        <p:guide pos="10931"/>
        <p:guide pos="156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27238" y="685800"/>
            <a:ext cx="2803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22CCDE-59C2-448A-85CF-0372B8119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0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800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601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44015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9202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400251" algn="l" defTabSz="9601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0302" algn="l" defTabSz="9601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0352" algn="l" defTabSz="9601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0402" algn="l" defTabSz="9601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5E59E-5279-4062-840F-93774A07B537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7238" y="685800"/>
            <a:ext cx="2803525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4" y="12498110"/>
            <a:ext cx="27981276" cy="86239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7" y="22798465"/>
            <a:ext cx="23044151" cy="10283071"/>
          </a:xfrm>
        </p:spPr>
        <p:txBody>
          <a:bodyPr/>
          <a:lstStyle>
            <a:lvl1pPr marL="0" indent="0" algn="ctr">
              <a:buNone/>
              <a:defRPr/>
            </a:lvl1pPr>
            <a:lvl2pPr marL="480050" indent="0" algn="ctr">
              <a:buNone/>
              <a:defRPr/>
            </a:lvl2pPr>
            <a:lvl3pPr marL="960101" indent="0" algn="ctr">
              <a:buNone/>
              <a:defRPr/>
            </a:lvl3pPr>
            <a:lvl4pPr marL="1440151" indent="0" algn="ctr">
              <a:buNone/>
              <a:defRPr/>
            </a:lvl4pPr>
            <a:lvl5pPr marL="1920201" indent="0" algn="ctr">
              <a:buNone/>
              <a:defRPr/>
            </a:lvl5pPr>
            <a:lvl6pPr marL="2400251" indent="0" algn="ctr">
              <a:buNone/>
              <a:defRPr/>
            </a:lvl6pPr>
            <a:lvl7pPr marL="2880302" indent="0" algn="ctr">
              <a:buNone/>
              <a:defRPr/>
            </a:lvl7pPr>
            <a:lvl8pPr marL="3360352" indent="0" algn="ctr">
              <a:buNone/>
              <a:defRPr/>
            </a:lvl8pPr>
            <a:lvl9pPr marL="38404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C09E-9965-44E9-AAAC-E108A8AE5A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3C2AC-EAE4-4755-BFC7-5A4A6F5B9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7" y="1610155"/>
            <a:ext cx="7405688" cy="343316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41" y="1610155"/>
            <a:ext cx="22067837" cy="343316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15004-1D4B-428A-9015-7847BC228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49B8-4EE5-41EE-8593-2DEE396F3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5853145"/>
            <a:ext cx="27981276" cy="7991704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7052043"/>
            <a:ext cx="27981276" cy="8801100"/>
          </a:xfrm>
        </p:spPr>
        <p:txBody>
          <a:bodyPr anchor="b"/>
          <a:lstStyle>
            <a:lvl1pPr marL="0" indent="0">
              <a:buNone/>
              <a:defRPr sz="2100"/>
            </a:lvl1pPr>
            <a:lvl2pPr marL="480050" indent="0">
              <a:buNone/>
              <a:defRPr sz="1900"/>
            </a:lvl2pPr>
            <a:lvl3pPr marL="960101" indent="0">
              <a:buNone/>
              <a:defRPr sz="1700"/>
            </a:lvl3pPr>
            <a:lvl4pPr marL="1440151" indent="0">
              <a:buNone/>
              <a:defRPr sz="1400"/>
            </a:lvl4pPr>
            <a:lvl5pPr marL="1920201" indent="0">
              <a:buNone/>
              <a:defRPr sz="1400"/>
            </a:lvl5pPr>
            <a:lvl6pPr marL="2400251" indent="0">
              <a:buNone/>
              <a:defRPr sz="1400"/>
            </a:lvl6pPr>
            <a:lvl7pPr marL="2880302" indent="0">
              <a:buNone/>
              <a:defRPr sz="1400"/>
            </a:lvl7pPr>
            <a:lvl8pPr marL="3360352" indent="0">
              <a:buNone/>
              <a:defRPr sz="1400"/>
            </a:lvl8pPr>
            <a:lvl9pPr marL="384040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0776-78D1-49A3-AF5F-0C61E4F75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9387266"/>
            <a:ext cx="14736762" cy="2655452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2" y="9387266"/>
            <a:ext cx="14736764" cy="2655452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FA665-C175-40FF-A0FF-A63E1DB39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40" y="1611591"/>
            <a:ext cx="29625924" cy="670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9" y="9005613"/>
            <a:ext cx="14544675" cy="375317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0050" indent="0">
              <a:buNone/>
              <a:defRPr sz="2100" b="1"/>
            </a:lvl2pPr>
            <a:lvl3pPr marL="960101" indent="0">
              <a:buNone/>
              <a:defRPr sz="1900" b="1"/>
            </a:lvl3pPr>
            <a:lvl4pPr marL="1440151" indent="0">
              <a:buNone/>
              <a:defRPr sz="1700" b="1"/>
            </a:lvl4pPr>
            <a:lvl5pPr marL="1920201" indent="0">
              <a:buNone/>
              <a:defRPr sz="1700" b="1"/>
            </a:lvl5pPr>
            <a:lvl6pPr marL="2400251" indent="0">
              <a:buNone/>
              <a:defRPr sz="1700" b="1"/>
            </a:lvl6pPr>
            <a:lvl7pPr marL="2880302" indent="0">
              <a:buNone/>
              <a:defRPr sz="1700" b="1"/>
            </a:lvl7pPr>
            <a:lvl8pPr marL="3360352" indent="0">
              <a:buNone/>
              <a:defRPr sz="1700" b="1"/>
            </a:lvl8pPr>
            <a:lvl9pPr marL="384040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9" y="12758788"/>
            <a:ext cx="14544675" cy="23181559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7" y="9005613"/>
            <a:ext cx="14549438" cy="375317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0050" indent="0">
              <a:buNone/>
              <a:defRPr sz="2100" b="1"/>
            </a:lvl2pPr>
            <a:lvl3pPr marL="960101" indent="0">
              <a:buNone/>
              <a:defRPr sz="1900" b="1"/>
            </a:lvl3pPr>
            <a:lvl4pPr marL="1440151" indent="0">
              <a:buNone/>
              <a:defRPr sz="1700" b="1"/>
            </a:lvl4pPr>
            <a:lvl5pPr marL="1920201" indent="0">
              <a:buNone/>
              <a:defRPr sz="1700" b="1"/>
            </a:lvl5pPr>
            <a:lvl6pPr marL="2400251" indent="0">
              <a:buNone/>
              <a:defRPr sz="1700" b="1"/>
            </a:lvl6pPr>
            <a:lvl7pPr marL="2880302" indent="0">
              <a:buNone/>
              <a:defRPr sz="1700" b="1"/>
            </a:lvl7pPr>
            <a:lvl8pPr marL="3360352" indent="0">
              <a:buNone/>
              <a:defRPr sz="1700" b="1"/>
            </a:lvl8pPr>
            <a:lvl9pPr marL="384040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7" y="12758788"/>
            <a:ext cx="14549438" cy="23181559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77A5-2386-4F20-87CD-B55B3F303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ED9AF-78D0-4149-9547-7D0B0471E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E7A9-86B6-4E51-B75D-937A5C4C6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9" y="1601512"/>
            <a:ext cx="10829925" cy="68179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4" y="1601512"/>
            <a:ext cx="18402300" cy="3433883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9" y="8419449"/>
            <a:ext cx="10829925" cy="27520900"/>
          </a:xfrm>
        </p:spPr>
        <p:txBody>
          <a:bodyPr/>
          <a:lstStyle>
            <a:lvl1pPr marL="0" indent="0">
              <a:buNone/>
              <a:defRPr sz="1400"/>
            </a:lvl1pPr>
            <a:lvl2pPr marL="480050" indent="0">
              <a:buNone/>
              <a:defRPr sz="1300"/>
            </a:lvl2pPr>
            <a:lvl3pPr marL="960101" indent="0">
              <a:buNone/>
              <a:defRPr sz="1000"/>
            </a:lvl3pPr>
            <a:lvl4pPr marL="1440151" indent="0">
              <a:buNone/>
              <a:defRPr sz="1000"/>
            </a:lvl4pPr>
            <a:lvl5pPr marL="1920201" indent="0">
              <a:buNone/>
              <a:defRPr sz="1000"/>
            </a:lvl5pPr>
            <a:lvl6pPr marL="2400251" indent="0">
              <a:buNone/>
              <a:defRPr sz="1000"/>
            </a:lvl6pPr>
            <a:lvl7pPr marL="2880302" indent="0">
              <a:buNone/>
              <a:defRPr sz="1000"/>
            </a:lvl7pPr>
            <a:lvl8pPr marL="3360352" indent="0">
              <a:buNone/>
              <a:defRPr sz="1000"/>
            </a:lvl8pPr>
            <a:lvl9pPr marL="384040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A955F-F93D-4CC7-BA13-854B2D349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1" y="28163233"/>
            <a:ext cx="19751676" cy="33254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1" y="3594756"/>
            <a:ext cx="19751676" cy="24140736"/>
          </a:xfrm>
        </p:spPr>
        <p:txBody>
          <a:bodyPr/>
          <a:lstStyle>
            <a:lvl1pPr marL="0" indent="0">
              <a:buNone/>
              <a:defRPr sz="3400"/>
            </a:lvl1pPr>
            <a:lvl2pPr marL="480050" indent="0">
              <a:buNone/>
              <a:defRPr sz="3000"/>
            </a:lvl2pPr>
            <a:lvl3pPr marL="960101" indent="0">
              <a:buNone/>
              <a:defRPr sz="2600"/>
            </a:lvl3pPr>
            <a:lvl4pPr marL="1440151" indent="0">
              <a:buNone/>
              <a:defRPr sz="2100"/>
            </a:lvl4pPr>
            <a:lvl5pPr marL="1920201" indent="0">
              <a:buNone/>
              <a:defRPr sz="2100"/>
            </a:lvl5pPr>
            <a:lvl6pPr marL="2400251" indent="0">
              <a:buNone/>
              <a:defRPr sz="2100"/>
            </a:lvl6pPr>
            <a:lvl7pPr marL="2880302" indent="0">
              <a:buNone/>
              <a:defRPr sz="2100"/>
            </a:lvl7pPr>
            <a:lvl8pPr marL="3360352" indent="0">
              <a:buNone/>
              <a:defRPr sz="2100"/>
            </a:lvl8pPr>
            <a:lvl9pPr marL="3840402" indent="0">
              <a:buNone/>
              <a:defRPr sz="21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1" y="31488671"/>
            <a:ext cx="19751676" cy="4720995"/>
          </a:xfrm>
        </p:spPr>
        <p:txBody>
          <a:bodyPr/>
          <a:lstStyle>
            <a:lvl1pPr marL="0" indent="0">
              <a:buNone/>
              <a:defRPr sz="1400"/>
            </a:lvl1pPr>
            <a:lvl2pPr marL="480050" indent="0">
              <a:buNone/>
              <a:defRPr sz="1300"/>
            </a:lvl2pPr>
            <a:lvl3pPr marL="960101" indent="0">
              <a:buNone/>
              <a:defRPr sz="1000"/>
            </a:lvl3pPr>
            <a:lvl4pPr marL="1440151" indent="0">
              <a:buNone/>
              <a:defRPr sz="1000"/>
            </a:lvl4pPr>
            <a:lvl5pPr marL="1920201" indent="0">
              <a:buNone/>
              <a:defRPr sz="1000"/>
            </a:lvl5pPr>
            <a:lvl6pPr marL="2400251" indent="0">
              <a:buNone/>
              <a:defRPr sz="1000"/>
            </a:lvl6pPr>
            <a:lvl7pPr marL="2880302" indent="0">
              <a:buNone/>
              <a:defRPr sz="1000"/>
            </a:lvl7pPr>
            <a:lvl8pPr marL="3360352" indent="0">
              <a:buNone/>
              <a:defRPr sz="1000"/>
            </a:lvl8pPr>
            <a:lvl9pPr marL="384040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28BB7-8200-4A11-A3CD-21C97DBA65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920" y="1609655"/>
            <a:ext cx="2962656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0849" tIns="230424" rIns="460849" bIns="2304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920" y="9387842"/>
            <a:ext cx="29626560" cy="2655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0849" tIns="230424" rIns="460849" bIns="230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920" y="36640205"/>
            <a:ext cx="768096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0849" tIns="230424" rIns="460849" bIns="230424" numCol="1" anchor="t" anchorCtr="0" compatLnSpc="1">
            <a:prstTxWarp prst="textNoShape">
              <a:avLst/>
            </a:prstTxWarp>
          </a:bodyPr>
          <a:lstStyle>
            <a:lvl1pPr>
              <a:defRPr sz="7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120" y="36640205"/>
            <a:ext cx="1042416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0849" tIns="230424" rIns="460849" bIns="230424" numCol="1" anchor="t" anchorCtr="0" compatLnSpc="1">
            <a:prstTxWarp prst="textNoShape">
              <a:avLst/>
            </a:prstTxWarp>
          </a:bodyPr>
          <a:lstStyle>
            <a:lvl1pPr algn="ctr">
              <a:defRPr sz="7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520" y="36640205"/>
            <a:ext cx="768096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0849" tIns="230424" rIns="460849" bIns="230424" numCol="1" anchor="t" anchorCtr="0" compatLnSpc="1">
            <a:prstTxWarp prst="textNoShape">
              <a:avLst/>
            </a:prstTxWarp>
          </a:bodyPr>
          <a:lstStyle>
            <a:lvl1pPr algn="r">
              <a:defRPr sz="7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EAA68B-5EE7-4063-A8F8-DD4A1B7ECB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2pPr>
      <a:lvl3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3pPr>
      <a:lvl4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4pPr>
      <a:lvl5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5pPr>
      <a:lvl6pPr marL="480050" algn="ctr" defTabSz="4608817" rtl="0" fontAlgn="base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6pPr>
      <a:lvl7pPr marL="960101" algn="ctr" defTabSz="4608817" rtl="0" fontAlgn="base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7pPr>
      <a:lvl8pPr marL="1440151" algn="ctr" defTabSz="4608817" rtl="0" fontAlgn="base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8pPr>
      <a:lvl9pPr marL="1920201" algn="ctr" defTabSz="4608817" rtl="0" fontAlgn="base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9pPr>
    </p:titleStyle>
    <p:bodyStyle>
      <a:lvl1pPr marL="1728516" indent="-1728516" algn="l" defTabSz="4608817" rtl="0" eaLnBrk="0" fontAlgn="base" hangingPunct="0">
        <a:spcBef>
          <a:spcPct val="20000"/>
        </a:spcBef>
        <a:spcAft>
          <a:spcPct val="0"/>
        </a:spcAft>
        <a:buChar char="•"/>
        <a:defRPr sz="16200">
          <a:solidFill>
            <a:schemeClr val="tx1"/>
          </a:solidFill>
          <a:latin typeface="+mn-lt"/>
          <a:ea typeface="+mn-ea"/>
          <a:cs typeface="+mn-cs"/>
        </a:defRPr>
      </a:lvl1pPr>
      <a:lvl2pPr marL="3743726" indent="-1440151" algn="l" defTabSz="4608817" rtl="0" eaLnBrk="0" fontAlgn="base" hangingPunct="0">
        <a:spcBef>
          <a:spcPct val="20000"/>
        </a:spcBef>
        <a:spcAft>
          <a:spcPct val="0"/>
        </a:spcAft>
        <a:buChar char="–"/>
        <a:defRPr sz="14100">
          <a:solidFill>
            <a:schemeClr val="tx1"/>
          </a:solidFill>
          <a:latin typeface="+mn-lt"/>
        </a:defRPr>
      </a:lvl2pPr>
      <a:lvl3pPr marL="5760603" indent="-1151788" algn="l" defTabSz="4608817" rtl="0" eaLnBrk="0" fontAlgn="base" hangingPunct="0">
        <a:spcBef>
          <a:spcPct val="20000"/>
        </a:spcBef>
        <a:spcAft>
          <a:spcPct val="0"/>
        </a:spcAft>
        <a:buChar char="•"/>
        <a:defRPr sz="12100">
          <a:solidFill>
            <a:schemeClr val="tx1"/>
          </a:solidFill>
          <a:latin typeface="+mn-lt"/>
        </a:defRPr>
      </a:lvl3pPr>
      <a:lvl4pPr marL="8064178" indent="-1151788" algn="l" defTabSz="4608817" rtl="0" eaLnBrk="0" fontAlgn="base" hangingPunct="0">
        <a:spcBef>
          <a:spcPct val="20000"/>
        </a:spcBef>
        <a:spcAft>
          <a:spcPct val="0"/>
        </a:spcAft>
        <a:buChar char="–"/>
        <a:defRPr sz="10100">
          <a:solidFill>
            <a:schemeClr val="tx1"/>
          </a:solidFill>
          <a:latin typeface="+mn-lt"/>
        </a:defRPr>
      </a:lvl4pPr>
      <a:lvl5pPr marL="10369421" indent="-1151788" algn="l" defTabSz="4608817" rtl="0" eaLnBrk="0" fontAlgn="base" hangingPunct="0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5pPr>
      <a:lvl6pPr marL="10849471" indent="-1151788" algn="l" defTabSz="4608817" rtl="0" fontAlgn="base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6pPr>
      <a:lvl7pPr marL="11329521" indent="-1151788" algn="l" defTabSz="4608817" rtl="0" fontAlgn="base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7pPr>
      <a:lvl8pPr marL="11809572" indent="-1151788" algn="l" defTabSz="4608817" rtl="0" fontAlgn="base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8pPr>
      <a:lvl9pPr marL="12289622" indent="-1151788" algn="l" defTabSz="4608817" rtl="0" fontAlgn="base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50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01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51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01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251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02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352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02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openxmlformats.org/officeDocument/2006/relationships/hyperlink" Target="http://www.perktutor.org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32906970" cy="40233600"/>
          </a:xfrm>
          <a:prstGeom prst="rect">
            <a:avLst/>
          </a:prstGeom>
          <a:solidFill>
            <a:srgbClr val="FBF5CD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6010" tIns="48006" rIns="96010" bIns="48006" anchor="ctr"/>
          <a:lstStyle/>
          <a:p>
            <a:pPr algn="ctr" defTabSz="5267219"/>
            <a:endParaRPr lang="en-US" sz="10400" dirty="0">
              <a:latin typeface="Bookman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77836" y="5430168"/>
            <a:ext cx="15928521" cy="5397600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 indent="273050">
              <a:defRPr/>
            </a:pPr>
            <a:r>
              <a:rPr lang="en-US" sz="6000" b="1" dirty="0" smtClean="0">
                <a:solidFill>
                  <a:srgbClr val="FBEBCD"/>
                </a:solidFill>
              </a:rPr>
              <a:t>Introduction</a:t>
            </a:r>
            <a:endParaRPr lang="en-US" sz="6000" b="1" dirty="0">
              <a:solidFill>
                <a:srgbClr val="FBF5CD"/>
              </a:solidFill>
              <a:latin typeface="+mj-lt"/>
            </a:endParaRPr>
          </a:p>
        </p:txBody>
      </p:sp>
      <p:pic>
        <p:nvPicPr>
          <p:cNvPr id="2062" name="Picture 3" descr="QueensLogoColor_Modifi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018" y="37505646"/>
            <a:ext cx="3444166" cy="21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Rectangle 932"/>
          <p:cNvSpPr>
            <a:spLocks noChangeArrowheads="1"/>
          </p:cNvSpPr>
          <p:nvPr/>
        </p:nvSpPr>
        <p:spPr bwMode="auto">
          <a:xfrm>
            <a:off x="0" y="-740972"/>
            <a:ext cx="193960" cy="14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010" tIns="48006" rIns="96010" bIns="48006" anchor="ctr">
            <a:spAutoFit/>
          </a:bodyPr>
          <a:lstStyle/>
          <a:p>
            <a:endParaRPr lang="en-US" dirty="0"/>
          </a:p>
        </p:txBody>
      </p:sp>
      <p:sp>
        <p:nvSpPr>
          <p:cNvPr id="2065" name="Rectangle 125"/>
          <p:cNvSpPr>
            <a:spLocks noChangeArrowheads="1"/>
          </p:cNvSpPr>
          <p:nvPr/>
        </p:nvSpPr>
        <p:spPr bwMode="auto">
          <a:xfrm>
            <a:off x="0" y="-740972"/>
            <a:ext cx="193960" cy="14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010" tIns="48006" rIns="96010" bIns="48006" anchor="ctr">
            <a:spAutoFit/>
          </a:bodyPr>
          <a:lstStyle/>
          <a:p>
            <a:endParaRPr lang="en-US" dirty="0"/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716625" y="6480625"/>
            <a:ext cx="15589732" cy="4347143"/>
          </a:xfrm>
          <a:prstGeom prst="rect">
            <a:avLst/>
          </a:prstGeom>
          <a:solidFill>
            <a:srgbClr val="F8DBA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180000" rIns="274320" bIns="180000"/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It is essential that trainees learn colonoscopy technical skills prior to real patient encounters [1].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Mastering these skills requires spatial awareness and the coordination of scope insertion with steering, using a rotating image for reference.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The objective of this work was to determine whether joint motion analysis is a feasible method for assessing colonoscopy technical skills in a simulated environment.</a:t>
            </a:r>
            <a:endParaRPr lang="en-US" sz="3600" dirty="0"/>
          </a:p>
        </p:txBody>
      </p:sp>
      <p:pic>
        <p:nvPicPr>
          <p:cNvPr id="2101" name="Picture 4" descr="C:\lasso\PerkFacilities\PerkLogo\PerkLogo2010-round-600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16" y="37505646"/>
            <a:ext cx="2268254" cy="215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57598" y="400245"/>
            <a:ext cx="32203209" cy="4699887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 anchor="ctr"/>
          <a:lstStyle/>
          <a:p>
            <a:pPr algn="ctr" defTabSz="4608817"/>
            <a:endParaRPr lang="en-US" dirty="0">
              <a:solidFill>
                <a:srgbClr val="FFFFC8"/>
              </a:solidFill>
            </a:endParaRPr>
          </a:p>
        </p:txBody>
      </p:sp>
      <p:sp>
        <p:nvSpPr>
          <p:cNvPr id="2063" name="TextBox 273"/>
          <p:cNvSpPr txBox="1">
            <a:spLocks noChangeArrowheads="1"/>
          </p:cNvSpPr>
          <p:nvPr/>
        </p:nvSpPr>
        <p:spPr bwMode="auto">
          <a:xfrm>
            <a:off x="689448" y="458616"/>
            <a:ext cx="31433136" cy="231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010" tIns="48006" rIns="96010" bIns="48006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CA" sz="7200" b="1" dirty="0" smtClean="0">
                <a:solidFill>
                  <a:srgbClr val="FBF5CD"/>
                </a:solidFill>
              </a:rPr>
              <a:t>Assessing Technical Competence in Simulated Colonoscopy Using Joint Motion Analysis</a:t>
            </a:r>
            <a:endParaRPr lang="en-US" sz="7200" b="1" dirty="0" smtClean="0">
              <a:solidFill>
                <a:srgbClr val="FBF5CD"/>
              </a:solidFill>
            </a:endParaRP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377836" y="11151804"/>
            <a:ext cx="15928521" cy="25938546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 indent="263525"/>
            <a:r>
              <a:rPr lang="en-US" sz="6000" b="1" dirty="0" smtClean="0">
                <a:solidFill>
                  <a:srgbClr val="FBF5CD"/>
                </a:solidFill>
                <a:latin typeface="+mj-lt"/>
              </a:rPr>
              <a:t>Methods</a:t>
            </a:r>
            <a:endParaRPr lang="en-US" sz="6000" b="1" dirty="0">
              <a:solidFill>
                <a:srgbClr val="FBF5CD"/>
              </a:solidFill>
              <a:latin typeface="+mj-lt"/>
            </a:endParaRPr>
          </a:p>
          <a:p>
            <a:pPr indent="263525"/>
            <a:endParaRPr lang="en-US" sz="6000" b="1" dirty="0">
              <a:solidFill>
                <a:srgbClr val="FBF5CD"/>
              </a:solidFill>
              <a:latin typeface="+mj-lt"/>
            </a:endParaRPr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749439" y="12246964"/>
            <a:ext cx="15556918" cy="24843386"/>
          </a:xfrm>
          <a:prstGeom prst="rect">
            <a:avLst/>
          </a:prstGeom>
          <a:solidFill>
            <a:srgbClr val="F8DBA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180000" rIns="274320" bIns="180000"/>
          <a:lstStyle/>
          <a:p>
            <a:pPr algn="just">
              <a:spcAft>
                <a:spcPts val="600"/>
              </a:spcAft>
            </a:pPr>
            <a:r>
              <a:rPr lang="en-CA" sz="4800" b="1" dirty="0" smtClean="0"/>
              <a:t>Joint Motion Analysis</a:t>
            </a:r>
          </a:p>
          <a:p>
            <a:pPr marL="571500" indent="-5715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600" dirty="0" smtClean="0"/>
              <a:t>Sensors were affixed to operators’ hands, forearms, and biceps (Fig 1).</a:t>
            </a:r>
          </a:p>
          <a:p>
            <a:pPr marL="571500" indent="-5715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600" dirty="0" smtClean="0"/>
              <a:t>Following calibration, we computed performance metrics based on the angular measurements from the wrists and elbows.</a:t>
            </a:r>
          </a:p>
          <a:p>
            <a:pPr algn="just">
              <a:spcAft>
                <a:spcPts val="600"/>
              </a:spcAft>
            </a:pPr>
            <a:endParaRPr lang="en-CA" sz="3600" dirty="0"/>
          </a:p>
          <a:p>
            <a:pPr algn="just">
              <a:spcAft>
                <a:spcPts val="600"/>
              </a:spcAft>
            </a:pPr>
            <a:endParaRPr lang="en-CA" sz="3600" dirty="0" smtClean="0"/>
          </a:p>
          <a:p>
            <a:pPr algn="just">
              <a:spcAft>
                <a:spcPts val="600"/>
              </a:spcAft>
            </a:pPr>
            <a:endParaRPr lang="en-CA" sz="3600" dirty="0"/>
          </a:p>
          <a:p>
            <a:pPr algn="just">
              <a:spcAft>
                <a:spcPts val="600"/>
              </a:spcAft>
            </a:pPr>
            <a:endParaRPr lang="en-CA" sz="3600" dirty="0" smtClean="0"/>
          </a:p>
          <a:p>
            <a:pPr algn="just">
              <a:spcAft>
                <a:spcPts val="600"/>
              </a:spcAft>
            </a:pPr>
            <a:endParaRPr lang="en-CA" sz="3600" dirty="0"/>
          </a:p>
          <a:p>
            <a:pPr algn="just">
              <a:spcAft>
                <a:spcPts val="600"/>
              </a:spcAft>
            </a:pPr>
            <a:endParaRPr lang="en-CA" sz="3600" dirty="0" smtClean="0"/>
          </a:p>
          <a:p>
            <a:pPr algn="just">
              <a:spcAft>
                <a:spcPts val="600"/>
              </a:spcAft>
            </a:pPr>
            <a:endParaRPr lang="en-CA" sz="3600" dirty="0" smtClean="0"/>
          </a:p>
          <a:p>
            <a:pPr algn="just">
              <a:spcAft>
                <a:spcPts val="600"/>
              </a:spcAft>
            </a:pPr>
            <a:endParaRPr lang="en-CA" sz="3600" dirty="0"/>
          </a:p>
          <a:p>
            <a:pPr algn="just">
              <a:spcAft>
                <a:spcPts val="600"/>
              </a:spcAft>
            </a:pPr>
            <a:endParaRPr lang="en-CA" sz="3600" dirty="0" smtClean="0"/>
          </a:p>
          <a:p>
            <a:pPr algn="just">
              <a:spcAft>
                <a:spcPts val="600"/>
              </a:spcAft>
            </a:pPr>
            <a:endParaRPr lang="en-CA" sz="3600" dirty="0" smtClean="0"/>
          </a:p>
          <a:p>
            <a:pPr algn="just">
              <a:spcAft>
                <a:spcPts val="600"/>
              </a:spcAft>
            </a:pPr>
            <a:endParaRPr lang="en-CA" sz="3600" dirty="0"/>
          </a:p>
          <a:p>
            <a:pPr algn="just">
              <a:spcAft>
                <a:spcPts val="600"/>
              </a:spcAft>
            </a:pPr>
            <a:endParaRPr lang="en-CA" sz="3600" dirty="0" smtClean="0"/>
          </a:p>
          <a:p>
            <a:pPr algn="just">
              <a:spcAft>
                <a:spcPts val="600"/>
              </a:spcAft>
            </a:pPr>
            <a:endParaRPr lang="en-CA" sz="3600" dirty="0"/>
          </a:p>
          <a:p>
            <a:pPr algn="just">
              <a:spcAft>
                <a:spcPts val="600"/>
              </a:spcAft>
            </a:pPr>
            <a:r>
              <a:rPr lang="en-CA" sz="4800" b="1" dirty="0" smtClean="0"/>
              <a:t>Study Protocol</a:t>
            </a:r>
          </a:p>
          <a:p>
            <a:pPr marL="571500" indent="-5715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600" dirty="0" smtClean="0"/>
              <a:t>Novice medical students and expert gastroenterologists scoped a low-fidelity colon model [2].</a:t>
            </a:r>
          </a:p>
          <a:p>
            <a:pPr marL="571500" indent="-5715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600" dirty="0" smtClean="0"/>
              <a:t>Following several practice sequences, participants were evaluated using joint motion analysis on four scoping sequences (Fig 2).</a:t>
            </a:r>
          </a:p>
          <a:p>
            <a:pPr marL="571500" indent="-5715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600" dirty="0"/>
              <a:t>Joint motion analysis was </a:t>
            </a:r>
            <a:r>
              <a:rPr lang="en-CA" sz="3600" dirty="0" smtClean="0"/>
              <a:t>computed using the open-source Perk </a:t>
            </a:r>
            <a:r>
              <a:rPr lang="en-CA" sz="3600" dirty="0"/>
              <a:t>Tutor (</a:t>
            </a:r>
            <a:r>
              <a:rPr lang="en-CA" sz="3600" dirty="0" smtClean="0">
                <a:hlinkClick r:id="rId5"/>
              </a:rPr>
              <a:t>www.perktutor.org</a:t>
            </a:r>
            <a:r>
              <a:rPr lang="en-CA" sz="3600" dirty="0" smtClean="0"/>
              <a:t>) software for image-guided </a:t>
            </a:r>
            <a:r>
              <a:rPr lang="en-CA" sz="3600" dirty="0"/>
              <a:t>intervention </a:t>
            </a:r>
            <a:r>
              <a:rPr lang="en-CA" sz="3600" dirty="0" smtClean="0"/>
              <a:t>training.</a:t>
            </a:r>
            <a:endParaRPr lang="en-CA" sz="3600" dirty="0"/>
          </a:p>
          <a:p>
            <a:pPr algn="just">
              <a:spcAft>
                <a:spcPts val="600"/>
              </a:spcAft>
            </a:pPr>
            <a:endParaRPr lang="en-CA" sz="3600" dirty="0" smtClean="0"/>
          </a:p>
          <a:p>
            <a:pPr algn="just">
              <a:spcAft>
                <a:spcPts val="600"/>
              </a:spcAft>
            </a:pPr>
            <a:endParaRPr lang="en-CA" sz="3600" dirty="0"/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16654131" y="5430171"/>
            <a:ext cx="15928521" cy="22607509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 indent="266700"/>
            <a:r>
              <a:rPr lang="en-US" sz="6000" b="1" dirty="0" smtClean="0">
                <a:solidFill>
                  <a:srgbClr val="FBF5CD"/>
                </a:solidFill>
                <a:latin typeface="+mj-lt"/>
              </a:rPr>
              <a:t>Results</a:t>
            </a:r>
            <a:endParaRPr lang="en-US" sz="6000" b="1" dirty="0">
              <a:solidFill>
                <a:srgbClr val="FBF5CD"/>
              </a:solidFill>
              <a:latin typeface="+mj-lt"/>
            </a:endParaRPr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16982504" y="6480627"/>
            <a:ext cx="15600147" cy="21557053"/>
          </a:xfrm>
          <a:prstGeom prst="rect">
            <a:avLst/>
          </a:prstGeom>
          <a:solidFill>
            <a:srgbClr val="F8DBA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180000" rIns="274320" bIns="180000"/>
          <a:lstStyle/>
          <a:p>
            <a:pPr marL="571500" indent="-5715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CA" sz="3600" dirty="0" smtClean="0"/>
              <a:t>Experts performed more efficient procedures than novices, taking significantly less time and making significantly fewer hand motions.</a:t>
            </a:r>
          </a:p>
          <a:p>
            <a:pPr marL="571500" indent="-5715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CA" sz="3600" dirty="0" smtClean="0"/>
              <a:t>Experts spent more time in extreme ranges of motion (Fig 3).</a:t>
            </a:r>
          </a:p>
          <a:p>
            <a:pPr marL="571500" indent="-5715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CA" sz="3600" dirty="0" smtClean="0"/>
              <a:t>Novices entered extreme ranges of motion more often (Fig 4).</a:t>
            </a:r>
          </a:p>
        </p:txBody>
      </p:sp>
      <p:sp>
        <p:nvSpPr>
          <p:cNvPr id="136" name="Rectangle 9"/>
          <p:cNvSpPr>
            <a:spLocks noChangeArrowheads="1"/>
          </p:cNvSpPr>
          <p:nvPr/>
        </p:nvSpPr>
        <p:spPr bwMode="auto">
          <a:xfrm>
            <a:off x="16654131" y="33214095"/>
            <a:ext cx="15958178" cy="3876255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 indent="336550"/>
            <a:r>
              <a:rPr lang="en-US" sz="6000" b="1" dirty="0" smtClean="0">
                <a:solidFill>
                  <a:srgbClr val="FBF5CD"/>
                </a:solidFill>
                <a:latin typeface="+mj-lt"/>
              </a:rPr>
              <a:t>References &amp; Acknowledgements</a:t>
            </a:r>
            <a:endParaRPr lang="en-US" sz="6000" b="1" dirty="0">
              <a:solidFill>
                <a:srgbClr val="FBF5CD"/>
              </a:solidFill>
              <a:latin typeface="+mj-lt"/>
            </a:endParaRPr>
          </a:p>
        </p:txBody>
      </p:sp>
      <p:sp>
        <p:nvSpPr>
          <p:cNvPr id="137" name="Rectangle 25"/>
          <p:cNvSpPr>
            <a:spLocks noChangeArrowheads="1"/>
          </p:cNvSpPr>
          <p:nvPr/>
        </p:nvSpPr>
        <p:spPr bwMode="auto">
          <a:xfrm>
            <a:off x="16998286" y="34236126"/>
            <a:ext cx="15614022" cy="2854224"/>
          </a:xfrm>
          <a:prstGeom prst="rect">
            <a:avLst/>
          </a:prstGeom>
          <a:solidFill>
            <a:srgbClr val="F8DBA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180000" rIns="274320" bIns="180000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CA" sz="2200" dirty="0"/>
              <a:t>[1] </a:t>
            </a:r>
            <a:r>
              <a:rPr lang="en-US" sz="2200" dirty="0" smtClean="0"/>
              <a:t>J</a:t>
            </a:r>
            <a:r>
              <a:rPr lang="en-US" sz="2200" dirty="0"/>
              <a:t>. B. Marshall, "Technical proficiency of trainees performing colonoscopy: A learning curve," Gastrointestinal </a:t>
            </a:r>
            <a:r>
              <a:rPr lang="en-US" sz="2200" dirty="0" smtClean="0"/>
              <a:t>Endoscopy</a:t>
            </a:r>
            <a:r>
              <a:rPr lang="en-US" sz="2200" dirty="0"/>
              <a:t>, vol. 42, no. 4, pp. 287-291, 1995. </a:t>
            </a:r>
            <a:endParaRPr lang="en-CA" sz="2200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CA" sz="2200" dirty="0"/>
              <a:t>[2] </a:t>
            </a:r>
            <a:r>
              <a:rPr lang="en-CA" sz="2200" dirty="0" smtClean="0"/>
              <a:t>C</a:t>
            </a:r>
            <a:r>
              <a:rPr lang="en-CA" sz="2200" dirty="0"/>
              <a:t>. M. Walsh, et al., "Gastrointestinal Endoscopy Competency Assessment Tool: development of a </a:t>
            </a:r>
            <a:r>
              <a:rPr lang="en-CA" sz="2200" dirty="0" smtClean="0"/>
              <a:t>procedure-specific </a:t>
            </a:r>
            <a:r>
              <a:rPr lang="en-CA" sz="2200" dirty="0"/>
              <a:t>assessment tool for colonoscopy," </a:t>
            </a:r>
            <a:r>
              <a:rPr lang="en-CA" sz="2200" dirty="0" err="1"/>
              <a:t>Gastrointest</a:t>
            </a:r>
            <a:r>
              <a:rPr lang="en-CA" sz="2200" dirty="0"/>
              <a:t>. </a:t>
            </a:r>
            <a:r>
              <a:rPr lang="en-CA" sz="2200" dirty="0" err="1"/>
              <a:t>Endosc</a:t>
            </a:r>
            <a:r>
              <a:rPr lang="en-CA" sz="2200" dirty="0"/>
              <a:t>., vol. 79, no. 5, pp. 798-807, May 2014.</a:t>
            </a:r>
            <a:endParaRPr lang="en-US" sz="2200" dirty="0"/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CA" sz="2200" dirty="0" smtClean="0"/>
              <a:t>Matthew </a:t>
            </a:r>
            <a:r>
              <a:rPr lang="en-CA" sz="2200" dirty="0"/>
              <a:t>S. Holden is supported by the </a:t>
            </a:r>
            <a:r>
              <a:rPr lang="en-CA" sz="2200" dirty="0" smtClean="0"/>
              <a:t>NSERC CGS D. </a:t>
            </a:r>
            <a:r>
              <a:rPr lang="en-CA" sz="2200" dirty="0"/>
              <a:t>Gabor Fichtinger is supported as a Cancer Care Ontario Research Chair in Cancer Imaging. Financial support was received from the SEAMO Educational Innovation and Research Fund. This work was financially supported as a Collaborative Health Research Project (CHRP #127797</a:t>
            </a:r>
            <a:r>
              <a:rPr lang="en-CA" sz="2200" dirty="0" smtClean="0"/>
              <a:t>).</a:t>
            </a:r>
          </a:p>
        </p:txBody>
      </p:sp>
      <p:pic>
        <p:nvPicPr>
          <p:cNvPr id="1026" name="Picture 2" descr="S:\data\lab.logos\Cco\LogoCco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432" y="37379199"/>
            <a:ext cx="4392488" cy="240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273"/>
          <p:cNvSpPr txBox="1">
            <a:spLocks noChangeArrowheads="1"/>
          </p:cNvSpPr>
          <p:nvPr/>
        </p:nvSpPr>
        <p:spPr bwMode="auto">
          <a:xfrm>
            <a:off x="742632" y="2762872"/>
            <a:ext cx="31433136" cy="183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010" tIns="48006" rIns="96010" bIns="48006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dirty="0" smtClean="0">
                <a:solidFill>
                  <a:srgbClr val="F8DBA6"/>
                </a:solidFill>
              </a:rPr>
              <a:t>Matthew S. Holden</a:t>
            </a:r>
            <a:r>
              <a:rPr lang="en-US" sz="4400" baseline="30000" dirty="0" smtClean="0">
                <a:solidFill>
                  <a:srgbClr val="F8DBA6"/>
                </a:solidFill>
              </a:rPr>
              <a:t>1</a:t>
            </a:r>
            <a:r>
              <a:rPr lang="en-US" sz="4400" dirty="0" smtClean="0">
                <a:solidFill>
                  <a:srgbClr val="F8DBA6"/>
                </a:solidFill>
              </a:rPr>
              <a:t>, Chang Nancy Wang</a:t>
            </a:r>
            <a:r>
              <a:rPr lang="en-US" sz="4400" baseline="30000" dirty="0" smtClean="0">
                <a:solidFill>
                  <a:srgbClr val="F8DBA6"/>
                </a:solidFill>
              </a:rPr>
              <a:t>2</a:t>
            </a:r>
            <a:r>
              <a:rPr lang="en-US" sz="4400" dirty="0" smtClean="0">
                <a:solidFill>
                  <a:srgbClr val="F8DBA6"/>
                </a:solidFill>
              </a:rPr>
              <a:t>, Kyle MacNeil</a:t>
            </a:r>
            <a:r>
              <a:rPr lang="en-US" sz="4400" baseline="30000" dirty="0" smtClean="0">
                <a:solidFill>
                  <a:srgbClr val="F8DBA6"/>
                </a:solidFill>
              </a:rPr>
              <a:t>1</a:t>
            </a:r>
            <a:r>
              <a:rPr lang="en-US" sz="4400" dirty="0" smtClean="0">
                <a:solidFill>
                  <a:srgbClr val="F8DBA6"/>
                </a:solidFill>
              </a:rPr>
              <a:t>, Ben Church</a:t>
            </a:r>
            <a:r>
              <a:rPr lang="en-US" sz="4400" baseline="30000" dirty="0" smtClean="0">
                <a:solidFill>
                  <a:srgbClr val="F8DBA6"/>
                </a:solidFill>
              </a:rPr>
              <a:t>1</a:t>
            </a:r>
            <a:r>
              <a:rPr lang="en-US" sz="4400" dirty="0" smtClean="0">
                <a:solidFill>
                  <a:srgbClr val="F8DBA6"/>
                </a:solidFill>
              </a:rPr>
              <a:t>, Lawrence Hookey</a:t>
            </a:r>
            <a:r>
              <a:rPr lang="en-US" sz="4400" baseline="30000" dirty="0" smtClean="0">
                <a:solidFill>
                  <a:srgbClr val="F8DBA6"/>
                </a:solidFill>
              </a:rPr>
              <a:t>2</a:t>
            </a:r>
            <a:r>
              <a:rPr lang="en-US" sz="4400" dirty="0" smtClean="0">
                <a:solidFill>
                  <a:srgbClr val="F8DBA6"/>
                </a:solidFill>
              </a:rPr>
              <a:t>, Gabor Fichtinger</a:t>
            </a:r>
            <a:r>
              <a:rPr lang="en-US" sz="4400" baseline="30000" dirty="0" smtClean="0">
                <a:solidFill>
                  <a:srgbClr val="F8DBA6"/>
                </a:solidFill>
              </a:rPr>
              <a:t>1</a:t>
            </a:r>
            <a:r>
              <a:rPr lang="en-US" sz="4400" dirty="0" smtClean="0">
                <a:solidFill>
                  <a:srgbClr val="F8DBA6"/>
                </a:solidFill>
              </a:rPr>
              <a:t>, Tamas Ungi</a:t>
            </a:r>
            <a:r>
              <a:rPr lang="en-US" sz="4400" baseline="30000" dirty="0" smtClean="0">
                <a:solidFill>
                  <a:srgbClr val="F8DBA6"/>
                </a:solidFill>
              </a:rPr>
              <a:t>1</a:t>
            </a:r>
            <a:endParaRPr lang="en-US" sz="4400" baseline="30000" dirty="0">
              <a:solidFill>
                <a:srgbClr val="F8DBA6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3200" baseline="30000" dirty="0">
                <a:solidFill>
                  <a:srgbClr val="F8DBA6"/>
                </a:solidFill>
              </a:rPr>
              <a:t>1</a:t>
            </a:r>
            <a:r>
              <a:rPr lang="en-US" sz="3200" dirty="0">
                <a:solidFill>
                  <a:srgbClr val="F8DBA6"/>
                </a:solidFill>
              </a:rPr>
              <a:t>Laboratory for Percutaneous Surgery, School of Computing, Queen’s University, Kingston, </a:t>
            </a:r>
            <a:r>
              <a:rPr lang="en-US" sz="3200" dirty="0" smtClean="0">
                <a:solidFill>
                  <a:srgbClr val="F8DBA6"/>
                </a:solidFill>
              </a:rPr>
              <a:t>ON, Canada</a:t>
            </a:r>
            <a:endParaRPr lang="en-US" sz="3200" dirty="0">
              <a:solidFill>
                <a:srgbClr val="F8DBA6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3200" baseline="30000" dirty="0" smtClean="0">
                <a:solidFill>
                  <a:srgbClr val="F8DBA6"/>
                </a:solidFill>
              </a:rPr>
              <a:t>2</a:t>
            </a:r>
            <a:r>
              <a:rPr lang="en-US" sz="3200" dirty="0" smtClean="0">
                <a:solidFill>
                  <a:srgbClr val="F8DBA6"/>
                </a:solidFill>
              </a:rPr>
              <a:t>Gastrointestinal </a:t>
            </a:r>
            <a:r>
              <a:rPr lang="en-US" sz="3200" dirty="0">
                <a:solidFill>
                  <a:srgbClr val="F8DBA6"/>
                </a:solidFill>
              </a:rPr>
              <a:t>Diseases Research Unit, </a:t>
            </a:r>
            <a:r>
              <a:rPr lang="en-CA" sz="3200" dirty="0" smtClean="0">
                <a:solidFill>
                  <a:srgbClr val="F8DBA6"/>
                </a:solidFill>
              </a:rPr>
              <a:t>Department </a:t>
            </a:r>
            <a:r>
              <a:rPr lang="en-CA" sz="3200" dirty="0">
                <a:solidFill>
                  <a:srgbClr val="F8DBA6"/>
                </a:solidFill>
              </a:rPr>
              <a:t>of Medicine, Queen’s University, Kingston, ON, Canada</a:t>
            </a:r>
            <a:endParaRPr lang="en-US" sz="3200" dirty="0">
              <a:solidFill>
                <a:srgbClr val="F8DBA6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346663"/>
              </p:ext>
            </p:extLst>
          </p:nvPr>
        </p:nvGraphicFramePr>
        <p:xfrm>
          <a:off x="902154" y="15025152"/>
          <a:ext cx="15201472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9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7001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CA" sz="32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Proportion of Time in Extreme Ranges</a:t>
                      </a:r>
                      <a:endParaRPr lang="en-CA" sz="3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The proportion of time a joint is in an extreme range of joint motion</a:t>
                      </a:r>
                      <a:endParaRPr lang="en-CA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001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 startAt="2"/>
                      </a:pPr>
                      <a:r>
                        <a:rPr lang="en-CA" sz="32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Number of Entries into Extreme Ranges</a:t>
                      </a:r>
                      <a:endParaRPr lang="en-CA" sz="3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The number of times a joint enters into an extreme range of joint motion</a:t>
                      </a:r>
                      <a:endParaRPr lang="en-CA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" name="Picture 4" descr="http://www.nserc-crsng.gc.ca/_img/logos/NSERC_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168" y="37923372"/>
            <a:ext cx="2635200" cy="13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1110663" y="27623550"/>
            <a:ext cx="8839280" cy="6270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0621" y="22448349"/>
            <a:ext cx="14764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Fig 1</a:t>
            </a:r>
            <a:r>
              <a:rPr lang="en-US" sz="3200" dirty="0" smtClean="0"/>
              <a:t>. Illustration of sensor positions (indicated in white) on operators’ arms.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157500" y="35925458"/>
            <a:ext cx="14797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Fig 2</a:t>
            </a:r>
            <a:r>
              <a:rPr lang="en-US" sz="3200" dirty="0" smtClean="0"/>
              <a:t>. Operator scoping the low-fidelity colon model (left); visualization of the low-fidelity colon model (right).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7266157" y="17353340"/>
            <a:ext cx="15078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Fig 3</a:t>
            </a:r>
            <a:r>
              <a:rPr lang="en-US" sz="3200" dirty="0" smtClean="0"/>
              <a:t>. The proportion of time expert and novice operators spent in extreme ranges of motion (asterisk indicates a significant difference).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266157" y="26816446"/>
            <a:ext cx="15078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Fig 4</a:t>
            </a:r>
            <a:r>
              <a:rPr lang="en-US" sz="3200" dirty="0" smtClean="0"/>
              <a:t>. The number of times expert and novice operators entered extreme ranges of motion (asterisk indicates a significant difference).</a:t>
            </a:r>
            <a:endParaRPr lang="en-US" sz="3200" dirty="0"/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16654131" y="28325711"/>
            <a:ext cx="15958178" cy="4598759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 indent="336550"/>
            <a:r>
              <a:rPr lang="en-US" sz="6000" b="1" dirty="0" smtClean="0">
                <a:solidFill>
                  <a:srgbClr val="FBF5CD"/>
                </a:solidFill>
                <a:latin typeface="+mj-lt"/>
              </a:rPr>
              <a:t>Conclusion</a:t>
            </a:r>
            <a:endParaRPr lang="en-US" sz="6000" b="1" dirty="0">
              <a:solidFill>
                <a:srgbClr val="FBF5CD"/>
              </a:solidFill>
              <a:latin typeface="+mj-lt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16998286" y="29347743"/>
            <a:ext cx="15614022" cy="3576728"/>
          </a:xfrm>
          <a:prstGeom prst="rect">
            <a:avLst/>
          </a:prstGeom>
          <a:solidFill>
            <a:srgbClr val="F8DBA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180000" rIns="274320" bIns="180000"/>
          <a:lstStyle/>
          <a:p>
            <a:pPr marL="571500" indent="-571500" algn="just">
              <a:spcBef>
                <a:spcPts val="854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Novices and experts </a:t>
            </a:r>
            <a:r>
              <a:rPr lang="en-US" sz="3600" dirty="0" smtClean="0"/>
              <a:t>exhibited </a:t>
            </a:r>
            <a:r>
              <a:rPr lang="en-US" sz="3600" dirty="0"/>
              <a:t>different </a:t>
            </a:r>
            <a:r>
              <a:rPr lang="en-US" sz="3600" dirty="0" smtClean="0"/>
              <a:t>joint movement patterns, indicating that joint </a:t>
            </a:r>
            <a:r>
              <a:rPr lang="en-US" sz="3600" dirty="0"/>
              <a:t>motion analysis </a:t>
            </a:r>
            <a:r>
              <a:rPr lang="en-US" sz="3600" dirty="0" smtClean="0"/>
              <a:t>is feasible for assessment </a:t>
            </a:r>
            <a:r>
              <a:rPr lang="en-US" sz="3600" dirty="0"/>
              <a:t>and feedback in the context of computer-assisted intervention </a:t>
            </a:r>
            <a:r>
              <a:rPr lang="en-US" sz="3600" dirty="0" smtClean="0"/>
              <a:t>training.</a:t>
            </a:r>
          </a:p>
          <a:p>
            <a:pPr marL="571500" indent="-571500" algn="just">
              <a:spcBef>
                <a:spcPts val="854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Further </a:t>
            </a:r>
            <a:r>
              <a:rPr lang="en-US" sz="3600" dirty="0"/>
              <a:t>analysis is required to determine whether it can be used to </a:t>
            </a:r>
            <a:r>
              <a:rPr lang="en-US" sz="3600" dirty="0" smtClean="0"/>
              <a:t>reliably quantify competence </a:t>
            </a:r>
            <a:r>
              <a:rPr lang="en-US" sz="3600" dirty="0"/>
              <a:t>in colonoscopy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4531" r="8853"/>
          <a:stretch/>
        </p:blipFill>
        <p:spPr>
          <a:xfrm>
            <a:off x="17223871" y="18751550"/>
            <a:ext cx="15120565" cy="8036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4531" r="8852"/>
          <a:stretch/>
        </p:blipFill>
        <p:spPr>
          <a:xfrm>
            <a:off x="17218141" y="9282498"/>
            <a:ext cx="15126295" cy="8039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62356" y="30762908"/>
            <a:ext cx="7208513" cy="5051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2922" y="17703438"/>
            <a:ext cx="7681078" cy="47449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15335</TotalTime>
  <Words>588</Words>
  <Application>Microsoft Office PowerPoint</Application>
  <PresentationFormat>Custom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Bookman</vt:lpstr>
      <vt:lpstr>Default Design</vt:lpstr>
      <vt:lpstr>PowerPoint Presentation</vt:lpstr>
    </vt:vector>
  </TitlesOfParts>
  <Company>Queen's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 of Computing</dc:creator>
  <cp:lastModifiedBy>Matthew Holden</cp:lastModifiedBy>
  <cp:revision>465</cp:revision>
  <dcterms:created xsi:type="dcterms:W3CDTF">2004-06-15T16:27:29Z</dcterms:created>
  <dcterms:modified xsi:type="dcterms:W3CDTF">2017-03-13T12:16:57Z</dcterms:modified>
</cp:coreProperties>
</file>