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86" r:id="rId2"/>
    <p:sldId id="278" r:id="rId3"/>
    <p:sldId id="319" r:id="rId4"/>
    <p:sldId id="320" r:id="rId5"/>
    <p:sldId id="321" r:id="rId6"/>
    <p:sldId id="315" r:id="rId7"/>
    <p:sldId id="314" r:id="rId8"/>
    <p:sldId id="334" r:id="rId9"/>
    <p:sldId id="335" r:id="rId10"/>
    <p:sldId id="336" r:id="rId11"/>
    <p:sldId id="347" r:id="rId12"/>
    <p:sldId id="316" r:id="rId13"/>
    <p:sldId id="333" r:id="rId14"/>
    <p:sldId id="317" r:id="rId15"/>
    <p:sldId id="322" r:id="rId16"/>
    <p:sldId id="332" r:id="rId17"/>
    <p:sldId id="323" r:id="rId18"/>
    <p:sldId id="339" r:id="rId19"/>
    <p:sldId id="340" r:id="rId20"/>
    <p:sldId id="346" r:id="rId21"/>
    <p:sldId id="328" r:id="rId22"/>
    <p:sldId id="341" r:id="rId23"/>
    <p:sldId id="342" r:id="rId24"/>
    <p:sldId id="343" r:id="rId25"/>
    <p:sldId id="344" r:id="rId26"/>
    <p:sldId id="329" r:id="rId27"/>
    <p:sldId id="345" r:id="rId28"/>
    <p:sldId id="325" r:id="rId29"/>
    <p:sldId id="32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740000"/>
    <a:srgbClr val="FF5050"/>
    <a:srgbClr val="99FF99"/>
    <a:srgbClr val="CC00CC"/>
    <a:srgbClr val="CC00FF"/>
    <a:srgbClr val="8D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64" autoAdjust="0"/>
    <p:restoredTop sz="91254" autoAdjust="0"/>
  </p:normalViewPr>
  <p:slideViewPr>
    <p:cSldViewPr>
      <p:cViewPr varScale="1">
        <p:scale>
          <a:sx n="109" d="100"/>
          <a:sy n="109" d="100"/>
        </p:scale>
        <p:origin x="704"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holden8\OneDrive%20-%20Queen's%20University\PerkTutor\FactorAnalysis\Presentation\LearningCurveCha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queensuca-my.sharepoint.com/personal/72mh_queensu_ca/Documents/PerkTutor/FactorAnalysis/Presentation/LearningCurveChar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oleObject" Target="https://queensuca-my.sharepoint.com/personal/72mh_queensu_ca/Documents/PerkTutor/FactorAnalysis/Presentation/LearningCurveChart.xlsx" TargetMode="External"/><Relationship Id="rId1" Type="http://schemas.openxmlformats.org/officeDocument/2006/relationships/image" Target="../media/image1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Trainee 1</c:v>
                </c:pt>
              </c:strCache>
            </c:strRef>
          </c:tx>
          <c:spPr>
            <a:ln w="28575" cap="rnd">
              <a:solidFill>
                <a:schemeClr val="accent1"/>
              </a:solidFill>
              <a:round/>
            </a:ln>
            <a:effectLst/>
          </c:spPr>
          <c:marker>
            <c:symbol val="none"/>
          </c:marker>
          <c:val>
            <c:numRef>
              <c:f>Sheet1!$B$2:$B$21</c:f>
              <c:numCache>
                <c:formatCode>General</c:formatCode>
                <c:ptCount val="20"/>
                <c:pt idx="0">
                  <c:v>-21.304123277653702</c:v>
                </c:pt>
                <c:pt idx="1">
                  <c:v>-19.657376009313225</c:v>
                </c:pt>
                <c:pt idx="2">
                  <c:v>-18.137917554055768</c:v>
                </c:pt>
                <c:pt idx="3">
                  <c:v>-16.735908853850031</c:v>
                </c:pt>
                <c:pt idx="4">
                  <c:v>-15.442271381465485</c:v>
                </c:pt>
                <c:pt idx="5">
                  <c:v>-14.248628353635556</c:v>
                </c:pt>
                <c:pt idx="6">
                  <c:v>-13.147250488273706</c:v>
                </c:pt>
                <c:pt idx="7">
                  <c:v>-12.131005954500191</c:v>
                </c:pt>
                <c:pt idx="8">
                  <c:v>-11.193314191387406</c:v>
                </c:pt>
                <c:pt idx="9">
                  <c:v>-10.328103296382958</c:v>
                </c:pt>
                <c:pt idx="10">
                  <c:v>-9.5297707074847011</c:v>
                </c:pt>
                <c:pt idx="11">
                  <c:v>-8.7931469245702285</c:v>
                </c:pt>
                <c:pt idx="12">
                  <c:v>-8.1134620349629252</c:v>
                </c:pt>
                <c:pt idx="13">
                  <c:v>-7.4863148264751791</c:v>
                </c:pt>
                <c:pt idx="14">
                  <c:v>-6.9076442879242714</c:v>
                </c:pt>
                <c:pt idx="15">
                  <c:v>-6.3737033125761524</c:v>
                </c:pt>
                <c:pt idx="16">
                  <c:v>-5.8810344342371534</c:v>
                </c:pt>
                <c:pt idx="17">
                  <c:v>-5.4264474388758082</c:v>
                </c:pt>
                <c:pt idx="18">
                  <c:v>-5.0069987068017205</c:v>
                </c:pt>
                <c:pt idx="19">
                  <c:v>-4.6199721516344097</c:v>
                </c:pt>
              </c:numCache>
            </c:numRef>
          </c:val>
          <c:smooth val="0"/>
          <c:extLst>
            <c:ext xmlns:c16="http://schemas.microsoft.com/office/drawing/2014/chart" uri="{C3380CC4-5D6E-409C-BE32-E72D297353CC}">
              <c16:uniqueId val="{00000000-DAA8-4492-AAEE-5AC8E1DE85B4}"/>
            </c:ext>
          </c:extLst>
        </c:ser>
        <c:ser>
          <c:idx val="1"/>
          <c:order val="1"/>
          <c:tx>
            <c:strRef>
              <c:f>Sheet1!$C$1</c:f>
              <c:strCache>
                <c:ptCount val="1"/>
                <c:pt idx="0">
                  <c:v>Trainee 2</c:v>
                </c:pt>
              </c:strCache>
            </c:strRef>
          </c:tx>
          <c:spPr>
            <a:ln w="28575" cap="rnd">
              <a:solidFill>
                <a:schemeClr val="accent3"/>
              </a:solidFill>
              <a:round/>
            </a:ln>
            <a:effectLst/>
          </c:spPr>
          <c:marker>
            <c:symbol val="none"/>
          </c:marker>
          <c:val>
            <c:numRef>
              <c:f>Sheet1!$C$2:$C$21</c:f>
              <c:numCache>
                <c:formatCode>General</c:formatCode>
                <c:ptCount val="20"/>
                <c:pt idx="0">
                  <c:v>-18.589917438081351</c:v>
                </c:pt>
                <c:pt idx="1">
                  <c:v>-14.234954070163601</c:v>
                </c:pt>
                <c:pt idx="2">
                  <c:v>-10.900205342739863</c:v>
                </c:pt>
                <c:pt idx="3">
                  <c:v>-8.3466708728572048</c:v>
                </c:pt>
                <c:pt idx="4">
                  <c:v>-6.3913396554684949</c:v>
                </c:pt>
                <c:pt idx="5">
                  <c:v>-4.8940737227824567</c:v>
                </c:pt>
                <c:pt idx="6">
                  <c:v>-3.7475645005873206</c:v>
                </c:pt>
                <c:pt idx="7">
                  <c:v>-2.8696420367933557</c:v>
                </c:pt>
                <c:pt idx="8">
                  <c:v>-2.1973859070446822</c:v>
                </c:pt>
                <c:pt idx="9">
                  <c:v>-1.6826157278745928</c:v>
                </c:pt>
                <c:pt idx="10">
                  <c:v>-1.2884380839133942</c:v>
                </c:pt>
                <c:pt idx="11">
                  <c:v>-0.9866023885176386</c:v>
                </c:pt>
                <c:pt idx="12">
                  <c:v>-0.75547617319121263</c:v>
                </c:pt>
                <c:pt idx="13">
                  <c:v>-0.57849469543366638</c:v>
                </c:pt>
                <c:pt idx="14">
                  <c:v>-0.44297374890232083</c:v>
                </c:pt>
                <c:pt idx="15">
                  <c:v>-0.33920059036924505</c:v>
                </c:pt>
                <c:pt idx="16">
                  <c:v>-0.25973783049662263</c:v>
                </c:pt>
                <c:pt idx="17">
                  <c:v>-0.19889039850329543</c:v>
                </c:pt>
                <c:pt idx="18">
                  <c:v>-0.1522973782493115</c:v>
                </c:pt>
                <c:pt idx="19">
                  <c:v>-0.11661946276018713</c:v>
                </c:pt>
              </c:numCache>
            </c:numRef>
          </c:val>
          <c:smooth val="0"/>
          <c:extLst>
            <c:ext xmlns:c16="http://schemas.microsoft.com/office/drawing/2014/chart" uri="{C3380CC4-5D6E-409C-BE32-E72D297353CC}">
              <c16:uniqueId val="{00000001-DAA8-4492-AAEE-5AC8E1DE85B4}"/>
            </c:ext>
          </c:extLst>
        </c:ser>
        <c:ser>
          <c:idx val="2"/>
          <c:order val="2"/>
          <c:tx>
            <c:strRef>
              <c:f>Sheet1!$D$1</c:f>
              <c:strCache>
                <c:ptCount val="1"/>
                <c:pt idx="0">
                  <c:v>Trainee 3</c:v>
                </c:pt>
              </c:strCache>
            </c:strRef>
          </c:tx>
          <c:spPr>
            <a:ln w="28575" cap="rnd">
              <a:solidFill>
                <a:schemeClr val="accent5"/>
              </a:solidFill>
              <a:round/>
            </a:ln>
            <a:effectLst/>
          </c:spPr>
          <c:marker>
            <c:symbol val="none"/>
          </c:marker>
          <c:val>
            <c:numRef>
              <c:f>Sheet1!$D$2:$D$21</c:f>
              <c:numCache>
                <c:formatCode>General</c:formatCode>
                <c:ptCount val="20"/>
                <c:pt idx="0">
                  <c:v>-12.58834501479746</c:v>
                </c:pt>
                <c:pt idx="1">
                  <c:v>-11.585501462405819</c:v>
                </c:pt>
                <c:pt idx="2">
                  <c:v>-10.662548887691649</c:v>
                </c:pt>
                <c:pt idx="3">
                  <c:v>-9.8131228200463081</c:v>
                </c:pt>
                <c:pt idx="4">
                  <c:v>-9.0313658108967587</c:v>
                </c:pt>
                <c:pt idx="5">
                  <c:v>-8.3118870420751492</c:v>
                </c:pt>
                <c:pt idx="6">
                  <c:v>-7.64972515196534</c:v>
                </c:pt>
                <c:pt idx="7">
                  <c:v>-7.0403140230839121</c:v>
                </c:pt>
                <c:pt idx="8">
                  <c:v>-6.4794512951746581</c:v>
                </c:pt>
                <c:pt idx="9">
                  <c:v>-5.9632693866899933</c:v>
                </c:pt>
                <c:pt idx="10">
                  <c:v>-5.488208824830048</c:v>
                </c:pt>
                <c:pt idx="11">
                  <c:v>-5.0509937002294718</c:v>
                </c:pt>
                <c:pt idx="12">
                  <c:v>-4.6486090770330435</c:v>
                </c:pt>
                <c:pt idx="13">
                  <c:v>-4.2782802025851385</c:v>
                </c:pt>
                <c:pt idx="14">
                  <c:v>-3.9374533733677999</c:v>
                </c:pt>
                <c:pt idx="15">
                  <c:v>-3.6237783252432823</c:v>
                </c:pt>
                <c:pt idx="16">
                  <c:v>-3.3350920265682</c:v>
                </c:pt>
                <c:pt idx="17">
                  <c:v>-3.0694037624202775</c:v>
                </c:pt>
                <c:pt idx="18">
                  <c:v>-2.8248814070819459</c:v>
                </c:pt>
                <c:pt idx="19">
                  <c:v>-2.5998387901189459</c:v>
                </c:pt>
              </c:numCache>
            </c:numRef>
          </c:val>
          <c:smooth val="0"/>
          <c:extLst>
            <c:ext xmlns:c16="http://schemas.microsoft.com/office/drawing/2014/chart" uri="{C3380CC4-5D6E-409C-BE32-E72D297353CC}">
              <c16:uniqueId val="{00000002-DAA8-4492-AAEE-5AC8E1DE85B4}"/>
            </c:ext>
          </c:extLst>
        </c:ser>
        <c:ser>
          <c:idx val="3"/>
          <c:order val="3"/>
          <c:tx>
            <c:strRef>
              <c:f>Sheet1!$E$1</c:f>
              <c:strCache>
                <c:ptCount val="1"/>
                <c:pt idx="0">
                  <c:v>Trainee 4</c:v>
                </c:pt>
              </c:strCache>
            </c:strRef>
          </c:tx>
          <c:spPr>
            <a:ln w="28575" cap="rnd">
              <a:solidFill>
                <a:schemeClr val="accent1">
                  <a:lumMod val="60000"/>
                </a:schemeClr>
              </a:solidFill>
              <a:round/>
            </a:ln>
            <a:effectLst/>
          </c:spPr>
          <c:marker>
            <c:symbol val="none"/>
          </c:marker>
          <c:val>
            <c:numRef>
              <c:f>Sheet1!$E$2:$E$21</c:f>
              <c:numCache>
                <c:formatCode>General</c:formatCode>
                <c:ptCount val="20"/>
                <c:pt idx="0">
                  <c:v>-12.224406134903109</c:v>
                </c:pt>
                <c:pt idx="1">
                  <c:v>-11.620500223809877</c:v>
                </c:pt>
                <c:pt idx="2">
                  <c:v>-11.046428265010821</c:v>
                </c:pt>
                <c:pt idx="3">
                  <c:v>-10.500716411846819</c:v>
                </c:pt>
                <c:pt idx="4">
                  <c:v>-9.9819636281249213</c:v>
                </c:pt>
                <c:pt idx="5">
                  <c:v>-9.4888380911607424</c:v>
                </c:pt>
                <c:pt idx="6">
                  <c:v>-9.020073772516481</c:v>
                </c:pt>
                <c:pt idx="7">
                  <c:v>-8.5744671876561593</c:v>
                </c:pt>
                <c:pt idx="8">
                  <c:v>-8.1508743061732858</c:v>
                </c:pt>
                <c:pt idx="9">
                  <c:v>-7.7482076146583765</c:v>
                </c:pt>
                <c:pt idx="10">
                  <c:v>-7.3654333246656885</c:v>
                </c:pt>
                <c:pt idx="11">
                  <c:v>-7.0015687186110291</c:v>
                </c:pt>
                <c:pt idx="12">
                  <c:v>-6.6556796267865943</c:v>
                </c:pt>
                <c:pt idx="13">
                  <c:v>-6.3268780290154751</c:v>
                </c:pt>
                <c:pt idx="14">
                  <c:v>-6.014319774788377</c:v>
                </c:pt>
                <c:pt idx="15">
                  <c:v>-5.7172024160293855</c:v>
                </c:pt>
                <c:pt idx="16">
                  <c:v>-5.4347631469266808</c:v>
                </c:pt>
                <c:pt idx="17">
                  <c:v>-5.1662768455390262</c:v>
                </c:pt>
                <c:pt idx="18">
                  <c:v>-4.9110542121501499</c:v>
                </c:pt>
                <c:pt idx="19">
                  <c:v>-4.668439999591488</c:v>
                </c:pt>
              </c:numCache>
            </c:numRef>
          </c:val>
          <c:smooth val="0"/>
          <c:extLst>
            <c:ext xmlns:c16="http://schemas.microsoft.com/office/drawing/2014/chart" uri="{C3380CC4-5D6E-409C-BE32-E72D297353CC}">
              <c16:uniqueId val="{00000003-DAA8-4492-AAEE-5AC8E1DE85B4}"/>
            </c:ext>
          </c:extLst>
        </c:ser>
        <c:ser>
          <c:idx val="4"/>
          <c:order val="4"/>
          <c:tx>
            <c:strRef>
              <c:f>Sheet1!$F$1</c:f>
              <c:strCache>
                <c:ptCount val="1"/>
                <c:pt idx="0">
                  <c:v>Trainee 5</c:v>
                </c:pt>
              </c:strCache>
            </c:strRef>
          </c:tx>
          <c:spPr>
            <a:ln w="28575" cap="rnd">
              <a:solidFill>
                <a:schemeClr val="accent3">
                  <a:lumMod val="60000"/>
                </a:schemeClr>
              </a:solidFill>
              <a:round/>
            </a:ln>
            <a:effectLst/>
          </c:spPr>
          <c:marker>
            <c:symbol val="none"/>
          </c:marker>
          <c:val>
            <c:numRef>
              <c:f>Sheet1!$F$2:$F$21</c:f>
              <c:numCache>
                <c:formatCode>General</c:formatCode>
                <c:ptCount val="20"/>
                <c:pt idx="0">
                  <c:v>-29.538416764216976</c:v>
                </c:pt>
                <c:pt idx="1">
                  <c:v>-27.094869645367751</c:v>
                </c:pt>
                <c:pt idx="2">
                  <c:v>-24.853463439137428</c:v>
                </c:pt>
                <c:pt idx="3">
                  <c:v>-22.797476164501294</c:v>
                </c:pt>
                <c:pt idx="4">
                  <c:v>-20.911569155893964</c:v>
                </c:pt>
                <c:pt idx="5">
                  <c:v>-19.181672629300095</c:v>
                </c:pt>
                <c:pt idx="6">
                  <c:v>-17.594880714818903</c:v>
                </c:pt>
                <c:pt idx="7">
                  <c:v>-16.139355172594357</c:v>
                </c:pt>
                <c:pt idx="8">
                  <c:v>-14.804237073785085</c:v>
                </c:pt>
                <c:pt idx="9">
                  <c:v>-13.579565787670969</c:v>
                </c:pt>
                <c:pt idx="10">
                  <c:v>-12.456204670500865</c:v>
                </c:pt>
                <c:pt idx="11">
                  <c:v>-11.425772901684109</c:v>
                </c:pt>
                <c:pt idx="12">
                  <c:v>-10.480582958790572</c:v>
                </c:pt>
                <c:pt idx="13">
                  <c:v>-9.6135832648923891</c:v>
                </c:pt>
                <c:pt idx="14">
                  <c:v>-8.8183055803686088</c:v>
                </c:pt>
                <c:pt idx="15">
                  <c:v>-8.0888167466899841</c:v>
                </c:pt>
                <c:pt idx="16">
                  <c:v>-7.4196744221691393</c:v>
                </c:pt>
                <c:pt idx="17">
                  <c:v>-6.8058864794431813</c:v>
                </c:pt>
                <c:pt idx="18">
                  <c:v>-6.2428737617742849</c:v>
                </c:pt>
                <c:pt idx="19">
                  <c:v>-5.7264359203120891</c:v>
                </c:pt>
              </c:numCache>
            </c:numRef>
          </c:val>
          <c:smooth val="0"/>
          <c:extLst>
            <c:ext xmlns:c16="http://schemas.microsoft.com/office/drawing/2014/chart" uri="{C3380CC4-5D6E-409C-BE32-E72D297353CC}">
              <c16:uniqueId val="{00000004-DAA8-4492-AAEE-5AC8E1DE85B4}"/>
            </c:ext>
          </c:extLst>
        </c:ser>
        <c:ser>
          <c:idx val="5"/>
          <c:order val="5"/>
          <c:tx>
            <c:strRef>
              <c:f>Sheet1!$G$1</c:f>
              <c:strCache>
                <c:ptCount val="1"/>
                <c:pt idx="0">
                  <c:v>Trainee 6</c:v>
                </c:pt>
              </c:strCache>
            </c:strRef>
          </c:tx>
          <c:spPr>
            <a:ln w="28575" cap="rnd">
              <a:solidFill>
                <a:schemeClr val="accent5">
                  <a:lumMod val="60000"/>
                </a:schemeClr>
              </a:solidFill>
              <a:round/>
            </a:ln>
            <a:effectLst/>
          </c:spPr>
          <c:marker>
            <c:symbol val="none"/>
          </c:marker>
          <c:val>
            <c:numRef>
              <c:f>Sheet1!$G$2:$G$21</c:f>
              <c:numCache>
                <c:formatCode>General</c:formatCode>
                <c:ptCount val="20"/>
                <c:pt idx="0">
                  <c:v>-19.375520352195913</c:v>
                </c:pt>
                <c:pt idx="1">
                  <c:v>-17.341826895289476</c:v>
                </c:pt>
                <c:pt idx="2">
                  <c:v>-15.521593980421867</c:v>
                </c:pt>
                <c:pt idx="3">
                  <c:v>-13.892416361191387</c:v>
                </c:pt>
                <c:pt idx="4">
                  <c:v>-12.434240490772877</c:v>
                </c:pt>
                <c:pt idx="5">
                  <c:v>-11.129117682815879</c:v>
                </c:pt>
                <c:pt idx="6">
                  <c:v>-9.96098318106975</c:v>
                </c:pt>
                <c:pt idx="7">
                  <c:v>-8.9154584183037926</c:v>
                </c:pt>
                <c:pt idx="8">
                  <c:v>-7.9796740305275478</c:v>
                </c:pt>
                <c:pt idx="9">
                  <c:v>-7.1421114479933001</c:v>
                </c:pt>
                <c:pt idx="10">
                  <c:v>-6.3924611131245204</c:v>
                </c:pt>
                <c:pt idx="11">
                  <c:v>-5.7214955801747553</c:v>
                </c:pt>
                <c:pt idx="12">
                  <c:v>-5.1209559346007065</c:v>
                </c:pt>
                <c:pt idx="13">
                  <c:v>-4.5834501340856084</c:v>
                </c:pt>
                <c:pt idx="14">
                  <c:v>-4.1023620198925679</c:v>
                </c:pt>
                <c:pt idx="15">
                  <c:v>-3.6717698785686599</c:v>
                </c:pt>
                <c:pt idx="16">
                  <c:v>-3.2863735515758252</c:v>
                </c:pt>
                <c:pt idx="17">
                  <c:v>-2.9414291956410099</c:v>
                </c:pt>
                <c:pt idx="18">
                  <c:v>-2.6326908907907498</c:v>
                </c:pt>
                <c:pt idx="19">
                  <c:v>-2.3563583773234908</c:v>
                </c:pt>
              </c:numCache>
            </c:numRef>
          </c:val>
          <c:smooth val="0"/>
          <c:extLst>
            <c:ext xmlns:c16="http://schemas.microsoft.com/office/drawing/2014/chart" uri="{C3380CC4-5D6E-409C-BE32-E72D297353CC}">
              <c16:uniqueId val="{00000005-DAA8-4492-AAEE-5AC8E1DE85B4}"/>
            </c:ext>
          </c:extLst>
        </c:ser>
        <c:ser>
          <c:idx val="6"/>
          <c:order val="6"/>
          <c:tx>
            <c:strRef>
              <c:f>Sheet1!$H$1</c:f>
              <c:strCache>
                <c:ptCount val="1"/>
                <c:pt idx="0">
                  <c:v>Trainee 7</c:v>
                </c:pt>
              </c:strCache>
            </c:strRef>
          </c:tx>
          <c:spPr>
            <a:ln w="28575" cap="rnd">
              <a:solidFill>
                <a:schemeClr val="accent1">
                  <a:lumMod val="80000"/>
                  <a:lumOff val="20000"/>
                </a:schemeClr>
              </a:solidFill>
              <a:round/>
            </a:ln>
            <a:effectLst/>
          </c:spPr>
          <c:marker>
            <c:symbol val="none"/>
          </c:marker>
          <c:val>
            <c:numRef>
              <c:f>Sheet1!$H$2:$H$21</c:f>
              <c:numCache>
                <c:formatCode>General</c:formatCode>
                <c:ptCount val="20"/>
                <c:pt idx="0">
                  <c:v>-0.53150665367928474</c:v>
                </c:pt>
                <c:pt idx="1">
                  <c:v>-1.4233830058881281E-2</c:v>
                </c:pt>
                <c:pt idx="2">
                  <c:v>-3.8118416155776647E-4</c:v>
                </c:pt>
                <c:pt idx="3">
                  <c:v>-1.0208170564171925E-5</c:v>
                </c:pt>
                <c:pt idx="4">
                  <c:v>-2.7337638017636875E-7</c:v>
                </c:pt>
                <c:pt idx="5">
                  <c:v>-7.3210615720542295E-9</c:v>
                </c:pt>
                <c:pt idx="6">
                  <c:v>-1.9605915663683397E-10</c:v>
                </c:pt>
                <c:pt idx="7">
                  <c:v>-5.2504944157109078E-12</c:v>
                </c:pt>
                <c:pt idx="8">
                  <c:v>-1.4060904923954129E-13</c:v>
                </c:pt>
                <c:pt idx="9">
                  <c:v>-3.7655319980700904E-15</c:v>
                </c:pt>
                <c:pt idx="10">
                  <c:v>-1.0084152695132744E-16</c:v>
                </c:pt>
                <c:pt idx="11">
                  <c:v>-2.700551625397698E-18</c:v>
                </c:pt>
                <c:pt idx="12">
                  <c:v>-7.2321188521453648E-20</c:v>
                </c:pt>
                <c:pt idx="13">
                  <c:v>-1.9367725689692707E-21</c:v>
                </c:pt>
                <c:pt idx="14">
                  <c:v>-5.1867067737680924E-23</c:v>
                </c:pt>
                <c:pt idx="15">
                  <c:v>-1.3890080636245552E-24</c:v>
                </c:pt>
                <c:pt idx="16">
                  <c:v>-3.7197849906837913E-26</c:v>
                </c:pt>
                <c:pt idx="17">
                  <c:v>-9.9616415046647717E-28</c:v>
                </c:pt>
                <c:pt idx="18">
                  <c:v>-2.6677429398740068E-29</c:v>
                </c:pt>
                <c:pt idx="19">
                  <c:v>-7.1442566869275248E-31</c:v>
                </c:pt>
              </c:numCache>
            </c:numRef>
          </c:val>
          <c:smooth val="0"/>
          <c:extLst>
            <c:ext xmlns:c16="http://schemas.microsoft.com/office/drawing/2014/chart" uri="{C3380CC4-5D6E-409C-BE32-E72D297353CC}">
              <c16:uniqueId val="{00000006-DAA8-4492-AAEE-5AC8E1DE85B4}"/>
            </c:ext>
          </c:extLst>
        </c:ser>
        <c:ser>
          <c:idx val="7"/>
          <c:order val="7"/>
          <c:tx>
            <c:strRef>
              <c:f>Sheet1!$I$1</c:f>
              <c:strCache>
                <c:ptCount val="1"/>
                <c:pt idx="0">
                  <c:v>Trainee 8</c:v>
                </c:pt>
              </c:strCache>
            </c:strRef>
          </c:tx>
          <c:spPr>
            <a:ln w="28575" cap="rnd">
              <a:solidFill>
                <a:schemeClr val="accent3">
                  <a:lumMod val="80000"/>
                  <a:lumOff val="20000"/>
                </a:schemeClr>
              </a:solidFill>
              <a:round/>
            </a:ln>
            <a:effectLst/>
          </c:spPr>
          <c:marker>
            <c:symbol val="none"/>
          </c:marker>
          <c:val>
            <c:numRef>
              <c:f>Sheet1!$I$2:$I$21</c:f>
              <c:numCache>
                <c:formatCode>General</c:formatCode>
                <c:ptCount val="20"/>
                <c:pt idx="0">
                  <c:v>-18.721657921448649</c:v>
                </c:pt>
                <c:pt idx="1">
                  <c:v>-16.997589706523524</c:v>
                </c:pt>
                <c:pt idx="2">
                  <c:v>-15.43229008048014</c:v>
                </c:pt>
                <c:pt idx="3">
                  <c:v>-14.011138122523558</c:v>
                </c:pt>
                <c:pt idx="4">
                  <c:v>-12.720859345220731</c:v>
                </c:pt>
                <c:pt idx="5">
                  <c:v>-11.5494017021184</c:v>
                </c:pt>
                <c:pt idx="6">
                  <c:v>-10.485823013758106</c:v>
                </c:pt>
                <c:pt idx="7">
                  <c:v>-9.520188760573765</c:v>
                </c:pt>
                <c:pt idx="8">
                  <c:v>-8.6434792879907629</c:v>
                </c:pt>
                <c:pt idx="9">
                  <c:v>-7.8475055569615257</c:v>
                </c:pt>
                <c:pt idx="10">
                  <c:v>-7.1248326529926249</c:v>
                </c:pt>
                <c:pt idx="11">
                  <c:v>-6.4687103391876972</c:v>
                </c:pt>
                <c:pt idx="12">
                  <c:v>-5.8730100046262983</c:v>
                </c:pt>
                <c:pt idx="13">
                  <c:v>-5.3321674191353452</c:v>
                </c:pt>
                <c:pt idx="14">
                  <c:v>-4.8411307597453375</c:v>
                </c:pt>
                <c:pt idx="15">
                  <c:v>-4.3953134233645104</c:v>
                </c:pt>
                <c:pt idx="16">
                  <c:v>-3.9905511849104633</c:v>
                </c:pt>
                <c:pt idx="17">
                  <c:v>-3.6230633007282727</c:v>
                </c:pt>
                <c:pt idx="18">
                  <c:v>-3.2894171939755643</c:v>
                </c:pt>
                <c:pt idx="19">
                  <c:v>-2.986496392113021</c:v>
                </c:pt>
              </c:numCache>
            </c:numRef>
          </c:val>
          <c:smooth val="0"/>
          <c:extLst>
            <c:ext xmlns:c16="http://schemas.microsoft.com/office/drawing/2014/chart" uri="{C3380CC4-5D6E-409C-BE32-E72D297353CC}">
              <c16:uniqueId val="{00000007-DAA8-4492-AAEE-5AC8E1DE85B4}"/>
            </c:ext>
          </c:extLst>
        </c:ser>
        <c:ser>
          <c:idx val="8"/>
          <c:order val="8"/>
          <c:tx>
            <c:strRef>
              <c:f>Sheet1!$J$1</c:f>
              <c:strCache>
                <c:ptCount val="1"/>
                <c:pt idx="0">
                  <c:v>Trainee 9</c:v>
                </c:pt>
              </c:strCache>
            </c:strRef>
          </c:tx>
          <c:spPr>
            <a:ln w="28575" cap="rnd">
              <a:solidFill>
                <a:schemeClr val="accent5">
                  <a:lumMod val="80000"/>
                  <a:lumOff val="20000"/>
                </a:schemeClr>
              </a:solidFill>
              <a:round/>
            </a:ln>
            <a:effectLst/>
          </c:spPr>
          <c:marker>
            <c:symbol val="none"/>
          </c:marker>
          <c:val>
            <c:numRef>
              <c:f>Sheet1!$J$2:$J$21</c:f>
              <c:numCache>
                <c:formatCode>General</c:formatCode>
                <c:ptCount val="20"/>
                <c:pt idx="0">
                  <c:v>-20.823499317061383</c:v>
                </c:pt>
                <c:pt idx="1">
                  <c:v>-19.106506499768368</c:v>
                </c:pt>
                <c:pt idx="2">
                  <c:v>-17.531087598066975</c:v>
                </c:pt>
                <c:pt idx="3">
                  <c:v>-16.085569194704622</c:v>
                </c:pt>
                <c:pt idx="4">
                  <c:v>-14.759240399104518</c:v>
                </c:pt>
                <c:pt idx="5">
                  <c:v>-13.542273482636245</c:v>
                </c:pt>
                <c:pt idx="6">
                  <c:v>-12.425651057871502</c:v>
                </c:pt>
                <c:pt idx="7">
                  <c:v>-11.401099262243452</c:v>
                </c:pt>
                <c:pt idx="8">
                  <c:v>-10.461026451019178</c:v>
                </c:pt>
                <c:pt idx="9">
                  <c:v>-9.5984669453170923</c:v>
                </c:pt>
                <c:pt idx="10">
                  <c:v>-8.8070294183577875</c:v>
                </c:pt>
                <c:pt idx="11">
                  <c:v>-8.0808495375046707</c:v>
                </c:pt>
                <c:pt idx="12">
                  <c:v>-7.4145465111851214</c:v>
                </c:pt>
                <c:pt idx="13">
                  <c:v>-6.8031832187168311</c:v>
                </c:pt>
                <c:pt idx="14">
                  <c:v>-6.2422296276124527</c:v>
                </c:pt>
                <c:pt idx="15">
                  <c:v>-5.7275292272948786</c:v>
                </c:pt>
                <c:pt idx="16">
                  <c:v>-5.2552682305063279</c:v>
                </c:pt>
                <c:pt idx="17">
                  <c:v>-4.8219473142021956</c:v>
                </c:pt>
                <c:pt idx="18">
                  <c:v>-4.4243556905375288</c:v>
                </c:pt>
                <c:pt idx="19">
                  <c:v>-4.0595473158193425</c:v>
                </c:pt>
              </c:numCache>
            </c:numRef>
          </c:val>
          <c:smooth val="0"/>
          <c:extLst>
            <c:ext xmlns:c16="http://schemas.microsoft.com/office/drawing/2014/chart" uri="{C3380CC4-5D6E-409C-BE32-E72D297353CC}">
              <c16:uniqueId val="{00000008-DAA8-4492-AAEE-5AC8E1DE85B4}"/>
            </c:ext>
          </c:extLst>
        </c:ser>
        <c:ser>
          <c:idx val="9"/>
          <c:order val="9"/>
          <c:tx>
            <c:strRef>
              <c:f>Sheet1!$K$1</c:f>
              <c:strCache>
                <c:ptCount val="1"/>
                <c:pt idx="0">
                  <c:v>Trainee 10</c:v>
                </c:pt>
              </c:strCache>
            </c:strRef>
          </c:tx>
          <c:spPr>
            <a:ln w="28575" cap="rnd">
              <a:solidFill>
                <a:schemeClr val="accent1">
                  <a:lumMod val="80000"/>
                </a:schemeClr>
              </a:solidFill>
              <a:round/>
            </a:ln>
            <a:effectLst/>
          </c:spPr>
          <c:marker>
            <c:symbol val="none"/>
          </c:marker>
          <c:val>
            <c:numRef>
              <c:f>Sheet1!$K$2:$K$21</c:f>
              <c:numCache>
                <c:formatCode>General</c:formatCode>
                <c:ptCount val="20"/>
                <c:pt idx="0">
                  <c:v>-20.426167447619161</c:v>
                </c:pt>
                <c:pt idx="1">
                  <c:v>-18.70974246501784</c:v>
                </c:pt>
                <c:pt idx="2">
                  <c:v>-17.13754986122439</c:v>
                </c:pt>
                <c:pt idx="3">
                  <c:v>-15.697469689659464</c:v>
                </c:pt>
                <c:pt idx="4">
                  <c:v>-14.378400451240047</c:v>
                </c:pt>
                <c:pt idx="5">
                  <c:v>-13.170173513531717</c:v>
                </c:pt>
                <c:pt idx="6">
                  <c:v>-12.063474721318746</c:v>
                </c:pt>
                <c:pt idx="7">
                  <c:v>-11.049772594292248</c:v>
                </c:pt>
                <c:pt idx="8">
                  <c:v>-10.121252558336248</c:v>
                </c:pt>
                <c:pt idx="9">
                  <c:v>-9.2707567034043059</c:v>
                </c:pt>
                <c:pt idx="10">
                  <c:v>-8.4917286035834305</c:v>
                </c:pt>
                <c:pt idx="11">
                  <c:v>-7.7781627739662014</c:v>
                </c:pt>
                <c:pt idx="12">
                  <c:v>-7.124558374696905</c:v>
                </c:pt>
                <c:pt idx="13">
                  <c:v>-6.5258768052986982</c:v>
                </c:pt>
                <c:pt idx="14">
                  <c:v>-5.9775028623787918</c:v>
                </c:pt>
                <c:pt idx="15">
                  <c:v>-5.4752091612785527</c:v>
                </c:pt>
                <c:pt idx="16">
                  <c:v>-5.0151235473969571</c:v>
                </c:pt>
                <c:pt idx="17">
                  <c:v>-4.593699245963081</c:v>
                </c:pt>
                <c:pt idx="18">
                  <c:v>-4.2076875201438595</c:v>
                </c:pt>
                <c:pt idx="19">
                  <c:v>-3.8541126267099712</c:v>
                </c:pt>
              </c:numCache>
            </c:numRef>
          </c:val>
          <c:smooth val="0"/>
          <c:extLst>
            <c:ext xmlns:c16="http://schemas.microsoft.com/office/drawing/2014/chart" uri="{C3380CC4-5D6E-409C-BE32-E72D297353CC}">
              <c16:uniqueId val="{00000009-DAA8-4492-AAEE-5AC8E1DE85B4}"/>
            </c:ext>
          </c:extLst>
        </c:ser>
        <c:dLbls>
          <c:showLegendKey val="0"/>
          <c:showVal val="0"/>
          <c:showCatName val="0"/>
          <c:showSerName val="0"/>
          <c:showPercent val="0"/>
          <c:showBubbleSize val="0"/>
        </c:dLbls>
        <c:smooth val="0"/>
        <c:axId val="446495872"/>
        <c:axId val="662421984"/>
      </c:lineChart>
      <c:catAx>
        <c:axId val="446495872"/>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Session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crossAx val="662421984"/>
        <c:crosses val="autoZero"/>
        <c:auto val="1"/>
        <c:lblAlgn val="ctr"/>
        <c:lblOffset val="100"/>
        <c:noMultiLvlLbl val="0"/>
      </c:catAx>
      <c:valAx>
        <c:axId val="662421984"/>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Proficiency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446495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Sheet2!$B$1</c:f>
              <c:strCache>
                <c:ptCount val="1"/>
                <c:pt idx="0">
                  <c:v>Expert</c:v>
                </c:pt>
              </c:strCache>
            </c:strRef>
          </c:tx>
          <c:spPr>
            <a:solidFill>
              <a:schemeClr val="accent5"/>
            </a:solidFill>
            <a:ln>
              <a:noFill/>
            </a:ln>
            <a:effectLst/>
          </c:spPr>
          <c:invertIfNegative val="0"/>
          <c:val>
            <c:numRef>
              <c:f>Sheet2!$B$2:$B$22</c:f>
              <c:numCache>
                <c:formatCode>General</c:formatCode>
                <c:ptCount val="21"/>
                <c:pt idx="0">
                  <c:v>0</c:v>
                </c:pt>
                <c:pt idx="1">
                  <c:v>2</c:v>
                </c:pt>
                <c:pt idx="2">
                  <c:v>5</c:v>
                </c:pt>
                <c:pt idx="3">
                  <c:v>5</c:v>
                </c:pt>
                <c:pt idx="4">
                  <c:v>14</c:v>
                </c:pt>
                <c:pt idx="5">
                  <c:v>10</c:v>
                </c:pt>
                <c:pt idx="6">
                  <c:v>7</c:v>
                </c:pt>
                <c:pt idx="7">
                  <c:v>5</c:v>
                </c:pt>
                <c:pt idx="8">
                  <c:v>1</c:v>
                </c:pt>
                <c:pt idx="9">
                  <c:v>1</c:v>
                </c:pt>
                <c:pt idx="10">
                  <c:v>0</c:v>
                </c:pt>
                <c:pt idx="11">
                  <c:v>0</c:v>
                </c:pt>
                <c:pt idx="12">
                  <c:v>0</c:v>
                </c:pt>
                <c:pt idx="13">
                  <c:v>0</c:v>
                </c:pt>
                <c:pt idx="14">
                  <c:v>0</c:v>
                </c:pt>
                <c:pt idx="15">
                  <c:v>0</c:v>
                </c:pt>
                <c:pt idx="16">
                  <c:v>0</c:v>
                </c:pt>
                <c:pt idx="17">
                  <c:v>0</c:v>
                </c:pt>
                <c:pt idx="18">
                  <c:v>0</c:v>
                </c:pt>
                <c:pt idx="19">
                  <c:v>0</c:v>
                </c:pt>
                <c:pt idx="20">
                  <c:v>0</c:v>
                </c:pt>
              </c:numCache>
            </c:numRef>
          </c:val>
          <c:extLst>
            <c:ext xmlns:c16="http://schemas.microsoft.com/office/drawing/2014/chart" uri="{C3380CC4-5D6E-409C-BE32-E72D297353CC}">
              <c16:uniqueId val="{00000000-B24D-44BD-AACD-F7B41BBC803F}"/>
            </c:ext>
          </c:extLst>
        </c:ser>
        <c:ser>
          <c:idx val="1"/>
          <c:order val="1"/>
          <c:tx>
            <c:strRef>
              <c:f>Sheet2!$C$1</c:f>
              <c:strCache>
                <c:ptCount val="1"/>
                <c:pt idx="0">
                  <c:v>Novice</c:v>
                </c:pt>
              </c:strCache>
            </c:strRef>
          </c:tx>
          <c:spPr>
            <a:solidFill>
              <a:srgbClr val="C00000"/>
            </a:solidFill>
            <a:ln>
              <a:noFill/>
            </a:ln>
            <a:effectLst/>
          </c:spPr>
          <c:invertIfNegative val="0"/>
          <c:val>
            <c:numRef>
              <c:f>Sheet2!$C$2:$C$22</c:f>
              <c:numCache>
                <c:formatCode>General</c:formatCode>
                <c:ptCount val="21"/>
                <c:pt idx="0">
                  <c:v>0</c:v>
                </c:pt>
                <c:pt idx="1">
                  <c:v>0</c:v>
                </c:pt>
                <c:pt idx="2">
                  <c:v>1</c:v>
                </c:pt>
                <c:pt idx="3">
                  <c:v>0</c:v>
                </c:pt>
                <c:pt idx="4">
                  <c:v>1</c:v>
                </c:pt>
                <c:pt idx="5">
                  <c:v>2</c:v>
                </c:pt>
                <c:pt idx="6">
                  <c:v>2</c:v>
                </c:pt>
                <c:pt idx="7">
                  <c:v>3</c:v>
                </c:pt>
                <c:pt idx="8">
                  <c:v>3</c:v>
                </c:pt>
                <c:pt idx="9">
                  <c:v>3</c:v>
                </c:pt>
                <c:pt idx="10">
                  <c:v>4</c:v>
                </c:pt>
                <c:pt idx="11">
                  <c:v>6</c:v>
                </c:pt>
                <c:pt idx="12">
                  <c:v>3</c:v>
                </c:pt>
                <c:pt idx="13">
                  <c:v>3</c:v>
                </c:pt>
                <c:pt idx="14">
                  <c:v>7</c:v>
                </c:pt>
                <c:pt idx="15">
                  <c:v>4</c:v>
                </c:pt>
                <c:pt idx="16">
                  <c:v>2</c:v>
                </c:pt>
                <c:pt idx="17">
                  <c:v>1</c:v>
                </c:pt>
                <c:pt idx="18">
                  <c:v>1</c:v>
                </c:pt>
                <c:pt idx="19">
                  <c:v>2</c:v>
                </c:pt>
                <c:pt idx="20">
                  <c:v>2</c:v>
                </c:pt>
              </c:numCache>
            </c:numRef>
          </c:val>
          <c:extLst>
            <c:ext xmlns:c16="http://schemas.microsoft.com/office/drawing/2014/chart" uri="{C3380CC4-5D6E-409C-BE32-E72D297353CC}">
              <c16:uniqueId val="{00000001-B24D-44BD-AACD-F7B41BBC803F}"/>
            </c:ext>
          </c:extLst>
        </c:ser>
        <c:dLbls>
          <c:showLegendKey val="0"/>
          <c:showVal val="0"/>
          <c:showCatName val="0"/>
          <c:showSerName val="0"/>
          <c:showPercent val="0"/>
          <c:showBubbleSize val="0"/>
        </c:dLbls>
        <c:gapWidth val="0"/>
        <c:overlap val="-50"/>
        <c:axId val="610611304"/>
        <c:axId val="610617864"/>
      </c:barChart>
      <c:catAx>
        <c:axId val="610611304"/>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Metric Value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out"/>
        <c:minorTickMark val="none"/>
        <c:tickLblPos val="nextTo"/>
        <c:crossAx val="610617864"/>
        <c:crosses val="autoZero"/>
        <c:auto val="1"/>
        <c:lblAlgn val="ctr"/>
        <c:lblOffset val="100"/>
        <c:noMultiLvlLbl val="0"/>
      </c:catAx>
      <c:valAx>
        <c:axId val="610617864"/>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crossAx val="610611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Sheet2!$F$1</c:f>
              <c:strCache>
                <c:ptCount val="1"/>
                <c:pt idx="0">
                  <c:v>Expert</c:v>
                </c:pt>
              </c:strCache>
            </c:strRef>
          </c:tx>
          <c:spPr>
            <a:ln w="19050" cap="rnd">
              <a:noFill/>
              <a:round/>
            </a:ln>
            <a:effectLst/>
          </c:spPr>
          <c:marker>
            <c:symbol val="circle"/>
            <c:size val="5"/>
            <c:spPr>
              <a:solidFill>
                <a:schemeClr val="accent5"/>
              </a:solidFill>
              <a:ln w="9525">
                <a:noFill/>
              </a:ln>
              <a:effectLst/>
            </c:spPr>
          </c:marker>
          <c:xVal>
            <c:numRef>
              <c:f>Sheet2!$F$2:$F$51</c:f>
              <c:numCache>
                <c:formatCode>General</c:formatCode>
                <c:ptCount val="50"/>
                <c:pt idx="0">
                  <c:v>4.0368776367547934</c:v>
                </c:pt>
                <c:pt idx="1">
                  <c:v>2.8403517366669271</c:v>
                </c:pt>
                <c:pt idx="2">
                  <c:v>6.1037385554622947</c:v>
                </c:pt>
                <c:pt idx="3">
                  <c:v>4.5319722555067532</c:v>
                </c:pt>
                <c:pt idx="4">
                  <c:v>5.3750369036691223</c:v>
                </c:pt>
                <c:pt idx="5">
                  <c:v>5.7759789412319247</c:v>
                </c:pt>
                <c:pt idx="6">
                  <c:v>5.176606051512727</c:v>
                </c:pt>
                <c:pt idx="7">
                  <c:v>7.309487582069603</c:v>
                </c:pt>
                <c:pt idx="8">
                  <c:v>6.5084855554604939</c:v>
                </c:pt>
                <c:pt idx="9">
                  <c:v>7.2326675843474275</c:v>
                </c:pt>
                <c:pt idx="10">
                  <c:v>6.8623964312963643</c:v>
                </c:pt>
                <c:pt idx="11">
                  <c:v>4.5642592509162947</c:v>
                </c:pt>
                <c:pt idx="12">
                  <c:v>4.9514002083238307</c:v>
                </c:pt>
                <c:pt idx="13">
                  <c:v>4.6721052759699608</c:v>
                </c:pt>
                <c:pt idx="14">
                  <c:v>2.1292844574463712</c:v>
                </c:pt>
                <c:pt idx="15">
                  <c:v>2.3217506949510835</c:v>
                </c:pt>
                <c:pt idx="16">
                  <c:v>9.0738232399814134</c:v>
                </c:pt>
                <c:pt idx="17">
                  <c:v>6.1585862275182981</c:v>
                </c:pt>
                <c:pt idx="18">
                  <c:v>7.5533922997060436</c:v>
                </c:pt>
                <c:pt idx="19">
                  <c:v>7.4904611843187627</c:v>
                </c:pt>
                <c:pt idx="20">
                  <c:v>5.708854552863893</c:v>
                </c:pt>
                <c:pt idx="21">
                  <c:v>5.159914428712483</c:v>
                </c:pt>
                <c:pt idx="22">
                  <c:v>3.7002097425707898</c:v>
                </c:pt>
                <c:pt idx="23">
                  <c:v>1.4234466300145998</c:v>
                </c:pt>
                <c:pt idx="24">
                  <c:v>4.715024919331765</c:v>
                </c:pt>
                <c:pt idx="25">
                  <c:v>4.058581395710716</c:v>
                </c:pt>
                <c:pt idx="26">
                  <c:v>6.1042902340570242</c:v>
                </c:pt>
                <c:pt idx="27">
                  <c:v>3.6119218568636637</c:v>
                </c:pt>
                <c:pt idx="28">
                  <c:v>4.1393828883259491</c:v>
                </c:pt>
                <c:pt idx="29">
                  <c:v>3.8958450574899102</c:v>
                </c:pt>
                <c:pt idx="30">
                  <c:v>5.2957515002528188</c:v>
                </c:pt>
                <c:pt idx="31">
                  <c:v>3.7201635424718447</c:v>
                </c:pt>
                <c:pt idx="32">
                  <c:v>4.6225928154690097</c:v>
                </c:pt>
                <c:pt idx="33">
                  <c:v>6.5640229746239527</c:v>
                </c:pt>
                <c:pt idx="34">
                  <c:v>4.4962631295412372</c:v>
                </c:pt>
                <c:pt idx="35">
                  <c:v>2.8625968686319347</c:v>
                </c:pt>
                <c:pt idx="36">
                  <c:v>4.0126606671322431</c:v>
                </c:pt>
                <c:pt idx="37">
                  <c:v>4.9380087817353253</c:v>
                </c:pt>
                <c:pt idx="38">
                  <c:v>7.4945802727913886</c:v>
                </c:pt>
                <c:pt idx="39">
                  <c:v>6.364831994281321</c:v>
                </c:pt>
                <c:pt idx="40">
                  <c:v>4.1949675996980549</c:v>
                </c:pt>
                <c:pt idx="41">
                  <c:v>2.305525793472667</c:v>
                </c:pt>
                <c:pt idx="42">
                  <c:v>5.6531239869448493</c:v>
                </c:pt>
                <c:pt idx="43">
                  <c:v>3.8588229466478952</c:v>
                </c:pt>
                <c:pt idx="44">
                  <c:v>5.350827515036336</c:v>
                </c:pt>
                <c:pt idx="45">
                  <c:v>5.5188734416472496</c:v>
                </c:pt>
                <c:pt idx="46">
                  <c:v>1.8947217425844332</c:v>
                </c:pt>
                <c:pt idx="47">
                  <c:v>4.8035172070547123</c:v>
                </c:pt>
                <c:pt idx="48">
                  <c:v>8.7043492714315711</c:v>
                </c:pt>
                <c:pt idx="49">
                  <c:v>5.184633121728548</c:v>
                </c:pt>
              </c:numCache>
            </c:numRef>
          </c:xVal>
          <c:yVal>
            <c:numRef>
              <c:f>Sheet2!$G$2:$G$51</c:f>
              <c:numCache>
                <c:formatCode>General</c:formatCode>
                <c:ptCount val="5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yVal>
          <c:smooth val="0"/>
          <c:extLst>
            <c:ext xmlns:c16="http://schemas.microsoft.com/office/drawing/2014/chart" uri="{C3380CC4-5D6E-409C-BE32-E72D297353CC}">
              <c16:uniqueId val="{00000000-5BD4-41CD-88ED-9501D9EBE830}"/>
            </c:ext>
          </c:extLst>
        </c:ser>
        <c:ser>
          <c:idx val="1"/>
          <c:order val="1"/>
          <c:tx>
            <c:strRef>
              <c:f>Sheet2!$H$1</c:f>
              <c:strCache>
                <c:ptCount val="1"/>
                <c:pt idx="0">
                  <c:v>Novice</c:v>
                </c:pt>
              </c:strCache>
            </c:strRef>
          </c:tx>
          <c:spPr>
            <a:ln w="25400" cap="rnd">
              <a:noFill/>
              <a:round/>
            </a:ln>
            <a:effectLst/>
          </c:spPr>
          <c:marker>
            <c:symbol val="circle"/>
            <c:size val="5"/>
            <c:spPr>
              <a:solidFill>
                <a:srgbClr val="C00000"/>
              </a:solidFill>
              <a:ln w="9525">
                <a:noFill/>
              </a:ln>
              <a:effectLst/>
            </c:spPr>
          </c:marker>
          <c:xVal>
            <c:numRef>
              <c:f>Sheet2!$H$2:$H$51</c:f>
              <c:numCache>
                <c:formatCode>General</c:formatCode>
                <c:ptCount val="50"/>
                <c:pt idx="0">
                  <c:v>19.481058300541097</c:v>
                </c:pt>
                <c:pt idx="1">
                  <c:v>14.105055920033838</c:v>
                </c:pt>
                <c:pt idx="2">
                  <c:v>11.356041153598376</c:v>
                </c:pt>
                <c:pt idx="3">
                  <c:v>14.726597214883411</c:v>
                </c:pt>
                <c:pt idx="4">
                  <c:v>5.4710032176802583</c:v>
                </c:pt>
                <c:pt idx="5">
                  <c:v>7.1447837086054573</c:v>
                </c:pt>
                <c:pt idx="6">
                  <c:v>16.719933983286566</c:v>
                </c:pt>
                <c:pt idx="7">
                  <c:v>10.273148973515131</c:v>
                </c:pt>
                <c:pt idx="8">
                  <c:v>5.531814090604362</c:v>
                </c:pt>
                <c:pt idx="9">
                  <c:v>10.820925355503016</c:v>
                </c:pt>
                <c:pt idx="10">
                  <c:v>17.18247989952852</c:v>
                </c:pt>
                <c:pt idx="11">
                  <c:v>15.448430056405696</c:v>
                </c:pt>
                <c:pt idx="12">
                  <c:v>15.298274108008362</c:v>
                </c:pt>
                <c:pt idx="13">
                  <c:v>9.3203053883192215</c:v>
                </c:pt>
                <c:pt idx="14">
                  <c:v>19.275988570836326</c:v>
                </c:pt>
                <c:pt idx="15">
                  <c:v>14.016874607691117</c:v>
                </c:pt>
                <c:pt idx="16">
                  <c:v>12.775892776757003</c:v>
                </c:pt>
                <c:pt idx="17">
                  <c:v>15.197282631162171</c:v>
                </c:pt>
                <c:pt idx="18">
                  <c:v>10.562599441381058</c:v>
                </c:pt>
                <c:pt idx="19">
                  <c:v>11.199025492207188</c:v>
                </c:pt>
                <c:pt idx="20">
                  <c:v>11.53635428502886</c:v>
                </c:pt>
                <c:pt idx="21">
                  <c:v>12.567556305362604</c:v>
                </c:pt>
                <c:pt idx="22">
                  <c:v>9.2002534952764687</c:v>
                </c:pt>
                <c:pt idx="23">
                  <c:v>12.249510286765965</c:v>
                </c:pt>
                <c:pt idx="24">
                  <c:v>13.305611681039794</c:v>
                </c:pt>
                <c:pt idx="25">
                  <c:v>7.2532692694100938</c:v>
                </c:pt>
                <c:pt idx="26">
                  <c:v>9.4398626132678096</c:v>
                </c:pt>
                <c:pt idx="27">
                  <c:v>23.110071729465119</c:v>
                </c:pt>
                <c:pt idx="28">
                  <c:v>14.071348537564376</c:v>
                </c:pt>
                <c:pt idx="29">
                  <c:v>16.055432633870566</c:v>
                </c:pt>
                <c:pt idx="30">
                  <c:v>6.8286855861577589</c:v>
                </c:pt>
                <c:pt idx="31">
                  <c:v>13.600944716639212</c:v>
                </c:pt>
                <c:pt idx="32">
                  <c:v>14.29808615536788</c:v>
                </c:pt>
                <c:pt idx="33">
                  <c:v>14.721167007697508</c:v>
                </c:pt>
                <c:pt idx="34">
                  <c:v>11.235469788070239</c:v>
                </c:pt>
                <c:pt idx="35">
                  <c:v>11.310383768174402</c:v>
                </c:pt>
                <c:pt idx="36">
                  <c:v>10.598379975329896</c:v>
                </c:pt>
                <c:pt idx="37">
                  <c:v>15.749184207624896</c:v>
                </c:pt>
                <c:pt idx="38">
                  <c:v>8.9960934369178016</c:v>
                </c:pt>
                <c:pt idx="39">
                  <c:v>22.374416694847419</c:v>
                </c:pt>
                <c:pt idx="40">
                  <c:v>4.8004205527956483</c:v>
                </c:pt>
                <c:pt idx="41">
                  <c:v>18.766814739609607</c:v>
                </c:pt>
                <c:pt idx="42">
                  <c:v>13.816703895785114</c:v>
                </c:pt>
                <c:pt idx="43">
                  <c:v>8.6071225347325733</c:v>
                </c:pt>
                <c:pt idx="44">
                  <c:v>7.2951614137897582</c:v>
                </c:pt>
                <c:pt idx="45">
                  <c:v>14.176361904877618</c:v>
                </c:pt>
                <c:pt idx="46">
                  <c:v>6.6606400193950597</c:v>
                </c:pt>
                <c:pt idx="47">
                  <c:v>2.1170026119281165</c:v>
                </c:pt>
                <c:pt idx="48">
                  <c:v>11.384648076670372</c:v>
                </c:pt>
                <c:pt idx="49">
                  <c:v>8.5875517167969146</c:v>
                </c:pt>
              </c:numCache>
            </c:numRef>
          </c:xVal>
          <c:yVal>
            <c:numRef>
              <c:f>Sheet2!$I$2:$I$51</c:f>
              <c:numCache>
                <c:formatCode>General</c:formatCode>
                <c:ptCount val="5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yVal>
          <c:smooth val="0"/>
          <c:extLst>
            <c:ext xmlns:c16="http://schemas.microsoft.com/office/drawing/2014/chart" uri="{C3380CC4-5D6E-409C-BE32-E72D297353CC}">
              <c16:uniqueId val="{00000001-5BD4-41CD-88ED-9501D9EBE830}"/>
            </c:ext>
          </c:extLst>
        </c:ser>
        <c:ser>
          <c:idx val="2"/>
          <c:order val="2"/>
          <c:tx>
            <c:v>Split</c:v>
          </c:tx>
          <c:spPr>
            <a:ln w="25400" cap="rnd">
              <a:noFill/>
              <a:round/>
            </a:ln>
            <a:effectLst/>
          </c:spPr>
          <c:marker>
            <c:symbol val="picture"/>
            <c:spPr>
              <a:blipFill>
                <a:blip xmlns:r="http://schemas.openxmlformats.org/officeDocument/2006/relationships" r:embed="rId1"/>
                <a:stretch>
                  <a:fillRect/>
                </a:stretch>
              </a:blipFill>
              <a:ln w="9525">
                <a:noFill/>
              </a:ln>
              <a:effectLst/>
            </c:spPr>
          </c:marker>
          <c:xVal>
            <c:numRef>
              <c:f>Sheet2!$J$2</c:f>
              <c:numCache>
                <c:formatCode>General</c:formatCode>
                <c:ptCount val="1"/>
                <c:pt idx="0">
                  <c:v>7.5</c:v>
                </c:pt>
              </c:numCache>
            </c:numRef>
          </c:xVal>
          <c:yVal>
            <c:numRef>
              <c:f>Sheet2!$K$2</c:f>
              <c:numCache>
                <c:formatCode>General</c:formatCode>
                <c:ptCount val="1"/>
                <c:pt idx="0">
                  <c:v>0</c:v>
                </c:pt>
              </c:numCache>
            </c:numRef>
          </c:yVal>
          <c:smooth val="0"/>
          <c:extLst>
            <c:ext xmlns:c16="http://schemas.microsoft.com/office/drawing/2014/chart" uri="{C3380CC4-5D6E-409C-BE32-E72D297353CC}">
              <c16:uniqueId val="{00000002-5BD4-41CD-88ED-9501D9EBE830}"/>
            </c:ext>
          </c:extLst>
        </c:ser>
        <c:dLbls>
          <c:showLegendKey val="0"/>
          <c:showVal val="0"/>
          <c:showCatName val="0"/>
          <c:showSerName val="0"/>
          <c:showPercent val="0"/>
          <c:showBubbleSize val="0"/>
        </c:dLbls>
        <c:axId val="442219808"/>
        <c:axId val="442220792"/>
      </c:scatterChart>
      <c:valAx>
        <c:axId val="442219808"/>
        <c:scaling>
          <c:orientation val="minMax"/>
          <c:max val="21"/>
          <c:min val="0"/>
        </c:scaling>
        <c:delete val="1"/>
        <c:axPos val="b"/>
        <c:numFmt formatCode="General" sourceLinked="1"/>
        <c:majorTickMark val="out"/>
        <c:minorTickMark val="none"/>
        <c:tickLblPos val="nextTo"/>
        <c:crossAx val="442220792"/>
        <c:crosses val="autoZero"/>
        <c:crossBetween val="midCat"/>
      </c:valAx>
      <c:valAx>
        <c:axId val="442220792"/>
        <c:scaling>
          <c:orientation val="minMax"/>
          <c:max val="1"/>
          <c:min val="-1"/>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442219808"/>
        <c:crosses val="autoZero"/>
        <c:crossBetween val="midCat"/>
        <c:majorUnit val="1"/>
      </c:valAx>
      <c:spPr>
        <a:noFill/>
        <a:ln>
          <a:noFill/>
        </a:ln>
        <a:effectLst/>
      </c:spPr>
    </c:plotArea>
    <c:legend>
      <c:legendPos val="r"/>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D6BE88-CCD4-4444-939B-500BB2675C10}" type="datetimeFigureOut">
              <a:rPr lang="en-CA" smtClean="0"/>
              <a:pPr/>
              <a:t>2017-09-12</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2C0742-7ABB-46C4-99E7-F660585091B3}" type="slidenum">
              <a:rPr lang="en-CA" smtClean="0"/>
              <a:pPr/>
              <a:t>‹#›</a:t>
            </a:fld>
            <a:endParaRPr lang="en-CA"/>
          </a:p>
        </p:txBody>
      </p:sp>
    </p:spTree>
    <p:extLst>
      <p:ext uri="{BB962C8B-B14F-4D97-AF65-F5344CB8AC3E}">
        <p14:creationId xmlns:p14="http://schemas.microsoft.com/office/powerpoint/2010/main" val="3664056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FF110-C868-42D3-B5E6-240CD50DFF39}" type="datetimeFigureOut">
              <a:rPr lang="en-US" smtClean="0"/>
              <a:pPr/>
              <a:t>9/12/2017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9AB302-6763-4E75-90C3-F1BCB29DF841}" type="slidenum">
              <a:rPr lang="en-US" smtClean="0"/>
              <a:pPr/>
              <a:t>‹#›</a:t>
            </a:fld>
            <a:endParaRPr lang="en-US"/>
          </a:p>
        </p:txBody>
      </p:sp>
    </p:spTree>
    <p:extLst>
      <p:ext uri="{BB962C8B-B14F-4D97-AF65-F5344CB8AC3E}">
        <p14:creationId xmlns:p14="http://schemas.microsoft.com/office/powerpoint/2010/main" val="555496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3" descr="C:\lasso\My Dropbox\PerkWeb\PerkLogo2010-base-with-text-300dpi.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38862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C:\lasso\PerkFacilities\PerkWeb\images\logo-Queens.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64463" y="5872163"/>
            <a:ext cx="1227137"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4174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1" descr="C:\lasso\PerkFacilities\PerkWeb\images\logo-Queens.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6248400"/>
            <a:ext cx="6889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lasso\My Dropbox\PerkWeb\PerkLogo2010-base-white-round-45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4"/>
          <p:cNvSpPr>
            <a:spLocks noGrp="1"/>
          </p:cNvSpPr>
          <p:nvPr>
            <p:ph type="ftr" sz="quarter" idx="10"/>
          </p:nvPr>
        </p:nvSpPr>
        <p:spPr>
          <a:xfrm>
            <a:off x="1143000" y="6356350"/>
            <a:ext cx="6019800" cy="365125"/>
          </a:xfrm>
          <a:prstGeom prst="rect">
            <a:avLst/>
          </a:prstGeom>
        </p:spPr>
        <p:txBody>
          <a:bodyPr/>
          <a:lstStyle>
            <a:lvl1pPr>
              <a:defRPr/>
            </a:lvl1pPr>
          </a:lstStyle>
          <a:p>
            <a:pPr>
              <a:defRPr/>
            </a:pPr>
            <a:r>
              <a:rPr lang="en-US"/>
              <a:t>Laboratory for Percutaneous Surgery (The Perk Lab) – Copyright © Queen’s University, 2017</a:t>
            </a:r>
            <a:endParaRPr lang="en-US" dirty="0"/>
          </a:p>
        </p:txBody>
      </p:sp>
      <p:sp>
        <p:nvSpPr>
          <p:cNvPr id="10" name="Slide Number Placeholder 5"/>
          <p:cNvSpPr>
            <a:spLocks noGrp="1"/>
          </p:cNvSpPr>
          <p:nvPr>
            <p:ph type="sldNum" sz="quarter" idx="11"/>
          </p:nvPr>
        </p:nvSpPr>
        <p:spPr>
          <a:xfrm>
            <a:off x="7239000" y="6356350"/>
            <a:ext cx="533400" cy="365125"/>
          </a:xfrm>
          <a:prstGeom prst="rect">
            <a:avLst/>
          </a:prstGeom>
        </p:spPr>
        <p:txBody>
          <a:bodyPr/>
          <a:lstStyle>
            <a:lvl1pPr>
              <a:defRPr/>
            </a:lvl1pPr>
          </a:lstStyle>
          <a:p>
            <a:pPr>
              <a:defRPr/>
            </a:pPr>
            <a:r>
              <a:rPr lang="en-US"/>
              <a:t>- </a:t>
            </a:r>
            <a:fld id="{9FCF0F87-2AA1-4A75-81C9-3ACA5C735B30}" type="slidenum">
              <a:rPr lang="en-US"/>
              <a:pPr>
                <a:defRPr/>
              </a:pPr>
              <a:t>‹#›</a:t>
            </a:fld>
            <a:r>
              <a:rPr lang="en-US"/>
              <a:t> -</a:t>
            </a:r>
          </a:p>
        </p:txBody>
      </p:sp>
    </p:spTree>
    <p:extLst>
      <p:ext uri="{BB962C8B-B14F-4D97-AF65-F5344CB8AC3E}">
        <p14:creationId xmlns:p14="http://schemas.microsoft.com/office/powerpoint/2010/main" val="3979183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1" descr="C:\lasso\PerkFacilities\PerkWeb\images\logo-Queens.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6248400"/>
            <a:ext cx="6889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lasso\My Dropbox\PerkWeb\PerkLogo2010-base-white-round-45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4"/>
          <p:cNvSpPr>
            <a:spLocks noGrp="1"/>
          </p:cNvSpPr>
          <p:nvPr>
            <p:ph type="ftr" sz="quarter" idx="10"/>
          </p:nvPr>
        </p:nvSpPr>
        <p:spPr>
          <a:xfrm>
            <a:off x="1143000" y="6356350"/>
            <a:ext cx="6019800" cy="365125"/>
          </a:xfrm>
          <a:prstGeom prst="rect">
            <a:avLst/>
          </a:prstGeom>
        </p:spPr>
        <p:txBody>
          <a:bodyPr/>
          <a:lstStyle>
            <a:lvl1pPr>
              <a:defRPr/>
            </a:lvl1pPr>
          </a:lstStyle>
          <a:p>
            <a:pPr>
              <a:defRPr/>
            </a:pPr>
            <a:r>
              <a:rPr lang="en-US"/>
              <a:t>Laboratory for Percutaneous Surgery (The Perk Lab) – Copyright © Queen’s University, 2017</a:t>
            </a:r>
            <a:endParaRPr lang="en-US" dirty="0"/>
          </a:p>
        </p:txBody>
      </p:sp>
      <p:sp>
        <p:nvSpPr>
          <p:cNvPr id="10" name="Slide Number Placeholder 5"/>
          <p:cNvSpPr>
            <a:spLocks noGrp="1"/>
          </p:cNvSpPr>
          <p:nvPr>
            <p:ph type="sldNum" sz="quarter" idx="11"/>
          </p:nvPr>
        </p:nvSpPr>
        <p:spPr>
          <a:xfrm>
            <a:off x="7239000" y="6356350"/>
            <a:ext cx="533400" cy="365125"/>
          </a:xfrm>
          <a:prstGeom prst="rect">
            <a:avLst/>
          </a:prstGeom>
        </p:spPr>
        <p:txBody>
          <a:bodyPr/>
          <a:lstStyle>
            <a:lvl1pPr>
              <a:defRPr/>
            </a:lvl1pPr>
          </a:lstStyle>
          <a:p>
            <a:pPr>
              <a:defRPr/>
            </a:pPr>
            <a:r>
              <a:rPr lang="en-US"/>
              <a:t>- </a:t>
            </a:r>
            <a:fld id="{9FCF0F87-2AA1-4A75-81C9-3ACA5C735B30}" type="slidenum">
              <a:rPr lang="en-US"/>
              <a:pPr>
                <a:defRPr/>
              </a:pPr>
              <a:t>‹#›</a:t>
            </a:fld>
            <a:r>
              <a:rPr lang="en-US"/>
              <a:t> -</a:t>
            </a:r>
          </a:p>
        </p:txBody>
      </p:sp>
    </p:spTree>
    <p:extLst>
      <p:ext uri="{BB962C8B-B14F-4D97-AF65-F5344CB8AC3E}">
        <p14:creationId xmlns:p14="http://schemas.microsoft.com/office/powerpoint/2010/main" val="791598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 descr="C:\lasso\PerkFacilities\PerkWeb\images\logo-Queens.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6248400"/>
            <a:ext cx="6889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C:\lasso\My Dropbox\PerkWeb\PerkLogo2010-base-white-round-45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ooter Placeholder 4"/>
          <p:cNvSpPr>
            <a:spLocks noGrp="1"/>
          </p:cNvSpPr>
          <p:nvPr>
            <p:ph type="ftr" sz="quarter" idx="10"/>
          </p:nvPr>
        </p:nvSpPr>
        <p:spPr>
          <a:xfrm>
            <a:off x="1143000" y="6356350"/>
            <a:ext cx="6019800" cy="365125"/>
          </a:xfrm>
          <a:prstGeom prst="rect">
            <a:avLst/>
          </a:prstGeom>
        </p:spPr>
        <p:txBody>
          <a:bodyPr/>
          <a:lstStyle>
            <a:lvl1pPr>
              <a:defRPr/>
            </a:lvl1pPr>
          </a:lstStyle>
          <a:p>
            <a:pPr>
              <a:defRPr/>
            </a:pPr>
            <a:r>
              <a:rPr lang="en-US"/>
              <a:t>Laboratory for Percutaneous Surgery (The Perk Lab) – Copyright © Queen’s University, 2017</a:t>
            </a:r>
            <a:endParaRPr lang="en-US" dirty="0"/>
          </a:p>
        </p:txBody>
      </p:sp>
      <p:sp>
        <p:nvSpPr>
          <p:cNvPr id="15" name="Slide Number Placeholder 5"/>
          <p:cNvSpPr>
            <a:spLocks noGrp="1"/>
          </p:cNvSpPr>
          <p:nvPr>
            <p:ph type="sldNum" sz="quarter" idx="11"/>
          </p:nvPr>
        </p:nvSpPr>
        <p:spPr>
          <a:xfrm>
            <a:off x="7239000" y="6356350"/>
            <a:ext cx="533400" cy="365125"/>
          </a:xfrm>
          <a:prstGeom prst="rect">
            <a:avLst/>
          </a:prstGeom>
        </p:spPr>
        <p:txBody>
          <a:bodyPr/>
          <a:lstStyle>
            <a:lvl1pPr>
              <a:defRPr/>
            </a:lvl1pPr>
          </a:lstStyle>
          <a:p>
            <a:pPr>
              <a:defRPr/>
            </a:pPr>
            <a:r>
              <a:rPr lang="en-US"/>
              <a:t>- </a:t>
            </a:r>
            <a:fld id="{9FCF0F87-2AA1-4A75-81C9-3ACA5C735B30}" type="slidenum">
              <a:rPr lang="en-US"/>
              <a:pPr>
                <a:defRPr/>
              </a:pPr>
              <a:t>‹#›</a:t>
            </a:fld>
            <a:r>
              <a:rPr lang="en-US"/>
              <a:t> -</a:t>
            </a:r>
          </a:p>
        </p:txBody>
      </p:sp>
    </p:spTree>
    <p:extLst>
      <p:ext uri="{BB962C8B-B14F-4D97-AF65-F5344CB8AC3E}">
        <p14:creationId xmlns:p14="http://schemas.microsoft.com/office/powerpoint/2010/main" val="1701171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1" descr="C:\lasso\PerkFacilities\PerkWeb\images\logo-Queens.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64463" y="5867400"/>
            <a:ext cx="1227137"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lasso\My Dropbox\PerkWeb\PerkLogo2010-base-with-text-300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38862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6230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1" descr="C:\lasso\PerkFacilities\PerkWeb\images\logo-Queens.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6248400"/>
            <a:ext cx="6889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C:\lasso\My Dropbox\PerkWeb\PerkLogo2010-base-white-round-45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4"/>
          <p:cNvSpPr>
            <a:spLocks noGrp="1"/>
          </p:cNvSpPr>
          <p:nvPr>
            <p:ph type="ftr" sz="quarter" idx="10"/>
          </p:nvPr>
        </p:nvSpPr>
        <p:spPr>
          <a:xfrm>
            <a:off x="1143000" y="6356350"/>
            <a:ext cx="6019800" cy="365125"/>
          </a:xfrm>
          <a:prstGeom prst="rect">
            <a:avLst/>
          </a:prstGeom>
        </p:spPr>
        <p:txBody>
          <a:bodyPr/>
          <a:lstStyle>
            <a:lvl1pPr>
              <a:defRPr/>
            </a:lvl1pPr>
          </a:lstStyle>
          <a:p>
            <a:pPr>
              <a:defRPr/>
            </a:pPr>
            <a:r>
              <a:rPr lang="en-US"/>
              <a:t>Laboratory for Percutaneous Surgery (The Perk Lab) – Copyright © Queen’s University, 2017</a:t>
            </a:r>
            <a:endParaRPr lang="en-US" dirty="0"/>
          </a:p>
        </p:txBody>
      </p:sp>
      <p:sp>
        <p:nvSpPr>
          <p:cNvPr id="11" name="Slide Number Placeholder 5"/>
          <p:cNvSpPr>
            <a:spLocks noGrp="1"/>
          </p:cNvSpPr>
          <p:nvPr>
            <p:ph type="sldNum" sz="quarter" idx="11"/>
          </p:nvPr>
        </p:nvSpPr>
        <p:spPr>
          <a:xfrm>
            <a:off x="7239000" y="6356350"/>
            <a:ext cx="533400" cy="365125"/>
          </a:xfrm>
          <a:prstGeom prst="rect">
            <a:avLst/>
          </a:prstGeom>
        </p:spPr>
        <p:txBody>
          <a:bodyPr/>
          <a:lstStyle>
            <a:lvl1pPr>
              <a:defRPr/>
            </a:lvl1pPr>
          </a:lstStyle>
          <a:p>
            <a:pPr>
              <a:defRPr/>
            </a:pPr>
            <a:r>
              <a:rPr lang="en-US"/>
              <a:t>- </a:t>
            </a:r>
            <a:fld id="{9FCF0F87-2AA1-4A75-81C9-3ACA5C735B30}" type="slidenum">
              <a:rPr lang="en-US"/>
              <a:pPr>
                <a:defRPr/>
              </a:pPr>
              <a:t>‹#›</a:t>
            </a:fld>
            <a:r>
              <a:rPr lang="en-US"/>
              <a:t> -</a:t>
            </a:r>
          </a:p>
        </p:txBody>
      </p:sp>
    </p:spTree>
    <p:extLst>
      <p:ext uri="{BB962C8B-B14F-4D97-AF65-F5344CB8AC3E}">
        <p14:creationId xmlns:p14="http://schemas.microsoft.com/office/powerpoint/2010/main" val="3942977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1" descr="C:\lasso\PerkFacilities\PerkWeb\images\logo-Queens.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6248400"/>
            <a:ext cx="6889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C:\lasso\My Dropbox\PerkWeb\PerkLogo2010-base-white-round-45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a:spLocks noGrp="1"/>
          </p:cNvSpPr>
          <p:nvPr>
            <p:ph type="ftr" sz="quarter" idx="10"/>
          </p:nvPr>
        </p:nvSpPr>
        <p:spPr>
          <a:xfrm>
            <a:off x="1143000" y="6356350"/>
            <a:ext cx="6019800" cy="365125"/>
          </a:xfrm>
          <a:prstGeom prst="rect">
            <a:avLst/>
          </a:prstGeom>
        </p:spPr>
        <p:txBody>
          <a:bodyPr/>
          <a:lstStyle>
            <a:lvl1pPr>
              <a:defRPr/>
            </a:lvl1pPr>
          </a:lstStyle>
          <a:p>
            <a:pPr>
              <a:defRPr/>
            </a:pPr>
            <a:r>
              <a:rPr lang="en-US"/>
              <a:t>Laboratory for Percutaneous Surgery (The Perk Lab) – Copyright © Queen’s University, 2017</a:t>
            </a:r>
            <a:endParaRPr lang="en-US" dirty="0"/>
          </a:p>
        </p:txBody>
      </p:sp>
      <p:sp>
        <p:nvSpPr>
          <p:cNvPr id="13" name="Slide Number Placeholder 5"/>
          <p:cNvSpPr>
            <a:spLocks noGrp="1"/>
          </p:cNvSpPr>
          <p:nvPr>
            <p:ph type="sldNum" sz="quarter" idx="11"/>
          </p:nvPr>
        </p:nvSpPr>
        <p:spPr>
          <a:xfrm>
            <a:off x="7239000" y="6356350"/>
            <a:ext cx="533400" cy="365125"/>
          </a:xfrm>
          <a:prstGeom prst="rect">
            <a:avLst/>
          </a:prstGeom>
        </p:spPr>
        <p:txBody>
          <a:bodyPr/>
          <a:lstStyle>
            <a:lvl1pPr>
              <a:defRPr/>
            </a:lvl1pPr>
          </a:lstStyle>
          <a:p>
            <a:pPr>
              <a:defRPr/>
            </a:pPr>
            <a:r>
              <a:rPr lang="en-US"/>
              <a:t>- </a:t>
            </a:r>
            <a:fld id="{9FCF0F87-2AA1-4A75-81C9-3ACA5C735B30}" type="slidenum">
              <a:rPr lang="en-US"/>
              <a:pPr>
                <a:defRPr/>
              </a:pPr>
              <a:t>‹#›</a:t>
            </a:fld>
            <a:r>
              <a:rPr lang="en-US"/>
              <a:t> -</a:t>
            </a:r>
          </a:p>
        </p:txBody>
      </p:sp>
    </p:spTree>
    <p:extLst>
      <p:ext uri="{BB962C8B-B14F-4D97-AF65-F5344CB8AC3E}">
        <p14:creationId xmlns:p14="http://schemas.microsoft.com/office/powerpoint/2010/main" val="142255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1" descr="C:\lasso\PerkFacilities\PerkWeb\images\logo-Queens.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6248400"/>
            <a:ext cx="6889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lasso\My Dropbox\PerkWeb\PerkLogo2010-base-white-round-45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p:cNvSpPr>
            <a:spLocks noGrp="1"/>
          </p:cNvSpPr>
          <p:nvPr>
            <p:ph type="ftr" sz="quarter" idx="10"/>
          </p:nvPr>
        </p:nvSpPr>
        <p:spPr>
          <a:xfrm>
            <a:off x="1143000" y="6356350"/>
            <a:ext cx="6019800" cy="365125"/>
          </a:xfrm>
          <a:prstGeom prst="rect">
            <a:avLst/>
          </a:prstGeom>
        </p:spPr>
        <p:txBody>
          <a:bodyPr/>
          <a:lstStyle>
            <a:lvl1pPr>
              <a:defRPr/>
            </a:lvl1pPr>
          </a:lstStyle>
          <a:p>
            <a:pPr>
              <a:defRPr/>
            </a:pPr>
            <a:r>
              <a:rPr lang="en-US"/>
              <a:t>Laboratory for Percutaneous Surgery (The Perk Lab) – Copyright © Queen’s University, 2017</a:t>
            </a:r>
            <a:endParaRPr lang="en-US" dirty="0"/>
          </a:p>
        </p:txBody>
      </p:sp>
      <p:sp>
        <p:nvSpPr>
          <p:cNvPr id="9" name="Slide Number Placeholder 5"/>
          <p:cNvSpPr>
            <a:spLocks noGrp="1"/>
          </p:cNvSpPr>
          <p:nvPr>
            <p:ph type="sldNum" sz="quarter" idx="11"/>
          </p:nvPr>
        </p:nvSpPr>
        <p:spPr>
          <a:xfrm>
            <a:off x="7239000" y="6356350"/>
            <a:ext cx="533400" cy="365125"/>
          </a:xfrm>
          <a:prstGeom prst="rect">
            <a:avLst/>
          </a:prstGeom>
        </p:spPr>
        <p:txBody>
          <a:bodyPr/>
          <a:lstStyle>
            <a:lvl1pPr>
              <a:defRPr/>
            </a:lvl1pPr>
          </a:lstStyle>
          <a:p>
            <a:pPr>
              <a:defRPr/>
            </a:pPr>
            <a:r>
              <a:rPr lang="en-US"/>
              <a:t>- </a:t>
            </a:r>
            <a:fld id="{9FCF0F87-2AA1-4A75-81C9-3ACA5C735B30}" type="slidenum">
              <a:rPr lang="en-US"/>
              <a:pPr>
                <a:defRPr/>
              </a:pPr>
              <a:t>‹#›</a:t>
            </a:fld>
            <a:r>
              <a:rPr lang="en-US"/>
              <a:t> -</a:t>
            </a:r>
          </a:p>
        </p:txBody>
      </p:sp>
    </p:spTree>
    <p:extLst>
      <p:ext uri="{BB962C8B-B14F-4D97-AF65-F5344CB8AC3E}">
        <p14:creationId xmlns:p14="http://schemas.microsoft.com/office/powerpoint/2010/main" val="3802672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1" descr="C:\lasso\PerkFacilities\PerkWeb\images\logo-Queens.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6248400"/>
            <a:ext cx="6889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C:\lasso\My Dropbox\PerkWeb\PerkLogo2010-base-white-round-45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10"/>
          </p:nvPr>
        </p:nvSpPr>
        <p:spPr>
          <a:xfrm>
            <a:off x="1143000" y="6356350"/>
            <a:ext cx="6019800" cy="365125"/>
          </a:xfrm>
          <a:prstGeom prst="rect">
            <a:avLst/>
          </a:prstGeom>
        </p:spPr>
        <p:txBody>
          <a:bodyPr/>
          <a:lstStyle>
            <a:lvl1pPr>
              <a:defRPr/>
            </a:lvl1pPr>
          </a:lstStyle>
          <a:p>
            <a:pPr>
              <a:defRPr/>
            </a:pPr>
            <a:r>
              <a:rPr lang="en-US"/>
              <a:t>Laboratory for Percutaneous Surgery (The Perk Lab) – Copyright © Queen’s University, 2017</a:t>
            </a:r>
            <a:endParaRPr lang="en-US" dirty="0"/>
          </a:p>
        </p:txBody>
      </p:sp>
      <p:sp>
        <p:nvSpPr>
          <p:cNvPr id="8" name="Slide Number Placeholder 5"/>
          <p:cNvSpPr>
            <a:spLocks noGrp="1"/>
          </p:cNvSpPr>
          <p:nvPr>
            <p:ph type="sldNum" sz="quarter" idx="11"/>
          </p:nvPr>
        </p:nvSpPr>
        <p:spPr>
          <a:xfrm>
            <a:off x="7239000" y="6356350"/>
            <a:ext cx="533400" cy="365125"/>
          </a:xfrm>
          <a:prstGeom prst="rect">
            <a:avLst/>
          </a:prstGeom>
        </p:spPr>
        <p:txBody>
          <a:bodyPr/>
          <a:lstStyle>
            <a:lvl1pPr>
              <a:defRPr/>
            </a:lvl1pPr>
          </a:lstStyle>
          <a:p>
            <a:pPr>
              <a:defRPr/>
            </a:pPr>
            <a:r>
              <a:rPr lang="en-US"/>
              <a:t>- </a:t>
            </a:r>
            <a:fld id="{9FCF0F87-2AA1-4A75-81C9-3ACA5C735B30}" type="slidenum">
              <a:rPr lang="en-US"/>
              <a:pPr>
                <a:defRPr/>
              </a:pPr>
              <a:t>‹#›</a:t>
            </a:fld>
            <a:r>
              <a:rPr lang="en-US"/>
              <a:t> -</a:t>
            </a:r>
          </a:p>
        </p:txBody>
      </p:sp>
    </p:spTree>
    <p:extLst>
      <p:ext uri="{BB962C8B-B14F-4D97-AF65-F5344CB8AC3E}">
        <p14:creationId xmlns:p14="http://schemas.microsoft.com/office/powerpoint/2010/main" val="3544388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1" descr="C:\lasso\PerkFacilities\PerkWeb\images\logo-Queens.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6248400"/>
            <a:ext cx="6889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C:\lasso\My Dropbox\PerkWeb\PerkLogo2010-base-white-round-45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4"/>
          <p:cNvSpPr>
            <a:spLocks noGrp="1"/>
          </p:cNvSpPr>
          <p:nvPr>
            <p:ph type="ftr" sz="quarter" idx="10"/>
          </p:nvPr>
        </p:nvSpPr>
        <p:spPr>
          <a:xfrm>
            <a:off x="1143000" y="6356350"/>
            <a:ext cx="6019800" cy="365125"/>
          </a:xfrm>
          <a:prstGeom prst="rect">
            <a:avLst/>
          </a:prstGeom>
        </p:spPr>
        <p:txBody>
          <a:bodyPr/>
          <a:lstStyle>
            <a:lvl1pPr>
              <a:defRPr/>
            </a:lvl1pPr>
          </a:lstStyle>
          <a:p>
            <a:pPr>
              <a:defRPr/>
            </a:pPr>
            <a:r>
              <a:rPr lang="en-US"/>
              <a:t>Laboratory for Percutaneous Surgery (The Perk Lab) – Copyright © Queen’s University, 2017</a:t>
            </a:r>
            <a:endParaRPr lang="en-US" dirty="0"/>
          </a:p>
        </p:txBody>
      </p:sp>
      <p:sp>
        <p:nvSpPr>
          <p:cNvPr id="11" name="Slide Number Placeholder 5"/>
          <p:cNvSpPr>
            <a:spLocks noGrp="1"/>
          </p:cNvSpPr>
          <p:nvPr>
            <p:ph type="sldNum" sz="quarter" idx="11"/>
          </p:nvPr>
        </p:nvSpPr>
        <p:spPr>
          <a:xfrm>
            <a:off x="7239000" y="6356350"/>
            <a:ext cx="533400" cy="365125"/>
          </a:xfrm>
          <a:prstGeom prst="rect">
            <a:avLst/>
          </a:prstGeom>
        </p:spPr>
        <p:txBody>
          <a:bodyPr/>
          <a:lstStyle>
            <a:lvl1pPr>
              <a:defRPr/>
            </a:lvl1pPr>
          </a:lstStyle>
          <a:p>
            <a:pPr>
              <a:defRPr/>
            </a:pPr>
            <a:r>
              <a:rPr lang="en-US"/>
              <a:t>- </a:t>
            </a:r>
            <a:fld id="{9FCF0F87-2AA1-4A75-81C9-3ACA5C735B30}" type="slidenum">
              <a:rPr lang="en-US"/>
              <a:pPr>
                <a:defRPr/>
              </a:pPr>
              <a:t>‹#›</a:t>
            </a:fld>
            <a:r>
              <a:rPr lang="en-US"/>
              <a:t> -</a:t>
            </a:r>
          </a:p>
        </p:txBody>
      </p:sp>
    </p:spTree>
    <p:extLst>
      <p:ext uri="{BB962C8B-B14F-4D97-AF65-F5344CB8AC3E}">
        <p14:creationId xmlns:p14="http://schemas.microsoft.com/office/powerpoint/2010/main" val="260758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1" descr="C:\lasso\PerkFacilities\PerkWeb\images\logo-Queens.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6248400"/>
            <a:ext cx="6889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C:\lasso\My Dropbox\PerkWeb\PerkLogo2010-base-white-round-45dpi.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4"/>
          <p:cNvSpPr>
            <a:spLocks noGrp="1"/>
          </p:cNvSpPr>
          <p:nvPr>
            <p:ph type="ftr" sz="quarter" idx="10"/>
          </p:nvPr>
        </p:nvSpPr>
        <p:spPr>
          <a:xfrm>
            <a:off x="1143000" y="6356350"/>
            <a:ext cx="6019800" cy="365125"/>
          </a:xfrm>
          <a:prstGeom prst="rect">
            <a:avLst/>
          </a:prstGeom>
        </p:spPr>
        <p:txBody>
          <a:bodyPr/>
          <a:lstStyle>
            <a:lvl1pPr>
              <a:defRPr/>
            </a:lvl1pPr>
          </a:lstStyle>
          <a:p>
            <a:pPr>
              <a:defRPr/>
            </a:pPr>
            <a:r>
              <a:rPr lang="en-US"/>
              <a:t>Laboratory for Percutaneous Surgery (The Perk Lab) – Copyright © Queen’s University, 2017</a:t>
            </a:r>
            <a:endParaRPr lang="en-US" dirty="0"/>
          </a:p>
        </p:txBody>
      </p:sp>
      <p:sp>
        <p:nvSpPr>
          <p:cNvPr id="11" name="Slide Number Placeholder 5"/>
          <p:cNvSpPr>
            <a:spLocks noGrp="1"/>
          </p:cNvSpPr>
          <p:nvPr>
            <p:ph type="sldNum" sz="quarter" idx="11"/>
          </p:nvPr>
        </p:nvSpPr>
        <p:spPr>
          <a:xfrm>
            <a:off x="7239000" y="6356350"/>
            <a:ext cx="533400" cy="365125"/>
          </a:xfrm>
          <a:prstGeom prst="rect">
            <a:avLst/>
          </a:prstGeom>
        </p:spPr>
        <p:txBody>
          <a:bodyPr/>
          <a:lstStyle>
            <a:lvl1pPr>
              <a:defRPr/>
            </a:lvl1pPr>
          </a:lstStyle>
          <a:p>
            <a:pPr>
              <a:defRPr/>
            </a:pPr>
            <a:r>
              <a:rPr lang="en-US"/>
              <a:t>- </a:t>
            </a:r>
            <a:fld id="{9FCF0F87-2AA1-4A75-81C9-3ACA5C735B30}" type="slidenum">
              <a:rPr lang="en-US"/>
              <a:pPr>
                <a:defRPr/>
              </a:pPr>
              <a:t>‹#›</a:t>
            </a:fld>
            <a:r>
              <a:rPr lang="en-US"/>
              <a:t> -</a:t>
            </a:r>
          </a:p>
        </p:txBody>
      </p:sp>
    </p:spTree>
    <p:extLst>
      <p:ext uri="{BB962C8B-B14F-4D97-AF65-F5344CB8AC3E}">
        <p14:creationId xmlns:p14="http://schemas.microsoft.com/office/powerpoint/2010/main" val="2760612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a:xfrm>
            <a:off x="1143000" y="6356350"/>
            <a:ext cx="6019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Laboratory for Percutaneous Surgery (The Perk Lab) – Copyright © Queen’s University, 2017</a:t>
            </a:r>
            <a:endParaRPr lang="en-US" dirty="0"/>
          </a:p>
        </p:txBody>
      </p:sp>
      <p:sp>
        <p:nvSpPr>
          <p:cNvPr id="8" name="Slide Number Placeholder 5"/>
          <p:cNvSpPr>
            <a:spLocks noGrp="1"/>
          </p:cNvSpPr>
          <p:nvPr>
            <p:ph type="sldNum" sz="quarter" idx="4"/>
          </p:nvPr>
        </p:nvSpPr>
        <p:spPr>
          <a:xfrm>
            <a:off x="7239000" y="6356350"/>
            <a:ext cx="533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r>
              <a:rPr lang="en-US"/>
              <a:t>- </a:t>
            </a:r>
            <a:fld id="{D30372AC-A250-428F-9F6B-C770C773E9F1}" type="slidenum">
              <a:rPr lang="en-US"/>
              <a:pPr>
                <a:defRPr/>
              </a:pPr>
              <a:t>‹#›</a:t>
            </a:fld>
            <a:r>
              <a:rPr lang="en-US"/>
              <a:t> -</a:t>
            </a:r>
          </a:p>
        </p:txBody>
      </p:sp>
    </p:spTree>
    <p:extLst>
      <p:ext uri="{BB962C8B-B14F-4D97-AF65-F5344CB8AC3E}">
        <p14:creationId xmlns:p14="http://schemas.microsoft.com/office/powerpoint/2010/main" val="2007742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perk.cs.queensu.ca/" TargetMode="External"/><Relationship Id="rId7" Type="http://schemas.openxmlformats.org/officeDocument/2006/relationships/image" Target="../media/image27.jpeg"/><Relationship Id="rId2" Type="http://schemas.openxmlformats.org/officeDocument/2006/relationships/hyperlink" Target="mailto:72mh@queensu.ca" TargetMode="Externa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gif"/></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0425"/>
            <a:ext cx="8534400" cy="1470025"/>
          </a:xfrm>
        </p:spPr>
        <p:txBody>
          <a:bodyPr>
            <a:normAutofit fontScale="90000"/>
          </a:bodyPr>
          <a:lstStyle/>
          <a:p>
            <a:r>
              <a:rPr lang="en-CA" dirty="0"/>
              <a:t>Overall Proficiency Assessment in</a:t>
            </a:r>
            <a:br>
              <a:rPr lang="en-CA" dirty="0"/>
            </a:br>
            <a:r>
              <a:rPr lang="en-CA" dirty="0"/>
              <a:t>Point-of-Care Ultrasound Interventions:</a:t>
            </a:r>
            <a:br>
              <a:rPr lang="en-CA" dirty="0"/>
            </a:br>
            <a:r>
              <a:rPr lang="en-CA" dirty="0"/>
              <a:t>The Stopwatch is not enough</a:t>
            </a:r>
          </a:p>
        </p:txBody>
      </p:sp>
      <p:sp>
        <p:nvSpPr>
          <p:cNvPr id="4" name="Subtitle 3"/>
          <p:cNvSpPr>
            <a:spLocks noGrp="1"/>
          </p:cNvSpPr>
          <p:nvPr>
            <p:ph type="subTitle" idx="1"/>
          </p:nvPr>
        </p:nvSpPr>
        <p:spPr>
          <a:xfrm>
            <a:off x="1371600" y="4267200"/>
            <a:ext cx="6400800" cy="1371600"/>
          </a:xfrm>
        </p:spPr>
        <p:txBody>
          <a:bodyPr>
            <a:normAutofit fontScale="55000" lnSpcReduction="20000"/>
          </a:bodyPr>
          <a:lstStyle/>
          <a:p>
            <a:r>
              <a:rPr lang="en-US" b="1" dirty="0"/>
              <a:t>Matthew S. Holden</a:t>
            </a:r>
            <a:r>
              <a:rPr lang="en-US" dirty="0"/>
              <a:t>, Zsuzsanna Keri, Tamas Ungi, Gabor Fichtinger</a:t>
            </a:r>
            <a:endParaRPr lang="en-CA" dirty="0"/>
          </a:p>
          <a:p>
            <a:endParaRPr lang="en-CA" dirty="0"/>
          </a:p>
          <a:p>
            <a:r>
              <a:rPr lang="en-CA" dirty="0"/>
              <a:t>Laboratory for Percutaneous Surgery, School of Computing, Queen’s University, Kingston, Canada</a:t>
            </a:r>
          </a:p>
        </p:txBody>
      </p:sp>
    </p:spTree>
    <p:extLst>
      <p:ext uri="{BB962C8B-B14F-4D97-AF65-F5344CB8AC3E}">
        <p14:creationId xmlns:p14="http://schemas.microsoft.com/office/powerpoint/2010/main" val="3834553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Lumbar Puncture</a:t>
            </a:r>
            <a:endParaRPr lang="en-CA" dirty="0"/>
          </a:p>
        </p:txBody>
      </p:sp>
      <p:sp>
        <p:nvSpPr>
          <p:cNvPr id="4" name="Footer Placeholder 3"/>
          <p:cNvSpPr>
            <a:spLocks noGrp="1"/>
          </p:cNvSpPr>
          <p:nvPr>
            <p:ph type="ftr" sz="quarter" idx="10"/>
          </p:nvPr>
        </p:nvSpPr>
        <p:spPr/>
        <p:txBody>
          <a:bodyPr/>
          <a:lstStyle/>
          <a:p>
            <a:pPr>
              <a:defRPr/>
            </a:pPr>
            <a:r>
              <a:rPr lang="en-US"/>
              <a:t>Laboratory for Percutaneous Surgery (The Perk Lab) – Copyright © Queen’s University, 2017</a:t>
            </a:r>
            <a:endParaRPr lang="en-US" dirty="0"/>
          </a:p>
        </p:txBody>
      </p:sp>
      <p:sp>
        <p:nvSpPr>
          <p:cNvPr id="5" name="Slide Number Placeholder 4"/>
          <p:cNvSpPr>
            <a:spLocks noGrp="1"/>
          </p:cNvSpPr>
          <p:nvPr>
            <p:ph type="sldNum" sz="quarter" idx="11"/>
          </p:nvPr>
        </p:nvSpPr>
        <p:spPr/>
        <p:txBody>
          <a:bodyPr/>
          <a:lstStyle/>
          <a:p>
            <a:pPr>
              <a:defRPr/>
            </a:pPr>
            <a:r>
              <a:rPr lang="en-US"/>
              <a:t>- </a:t>
            </a:r>
            <a:fld id="{9FCF0F87-2AA1-4A75-81C9-3ACA5C735B30}" type="slidenum">
              <a:rPr lang="en-US" smtClean="0"/>
              <a:pPr>
                <a:defRPr/>
              </a:pPr>
              <a:t>10</a:t>
            </a:fld>
            <a:r>
              <a:rPr lang="en-US"/>
              <a:t> -</a:t>
            </a:r>
          </a:p>
        </p:txBody>
      </p:sp>
      <p:pic>
        <p:nvPicPr>
          <p:cNvPr id="6" name="Content Placeholder 6"/>
          <p:cNvPicPr>
            <a:picLocks noGrp="1" noChangeAspect="1"/>
          </p:cNvPicPr>
          <p:nvPr>
            <p:ph sz="half" idx="1"/>
          </p:nvPr>
        </p:nvPicPr>
        <p:blipFill>
          <a:blip r:embed="rId2"/>
          <a:stretch>
            <a:fillRect/>
          </a:stretch>
        </p:blipFill>
        <p:spPr>
          <a:xfrm>
            <a:off x="3559262" y="1417638"/>
            <a:ext cx="2025475" cy="1645920"/>
          </a:xfrm>
          <a:prstGeom prst="rect">
            <a:avLst/>
          </a:prstGeom>
        </p:spPr>
      </p:pic>
      <p:sp>
        <p:nvSpPr>
          <p:cNvPr id="7" name="TextBox 6"/>
          <p:cNvSpPr txBox="1"/>
          <p:nvPr/>
        </p:nvSpPr>
        <p:spPr>
          <a:xfrm>
            <a:off x="2857499" y="3090446"/>
            <a:ext cx="3429000" cy="338554"/>
          </a:xfrm>
          <a:prstGeom prst="rect">
            <a:avLst/>
          </a:prstGeom>
          <a:noFill/>
        </p:spPr>
        <p:txBody>
          <a:bodyPr wrap="square" rtlCol="0">
            <a:spAutoFit/>
          </a:bodyPr>
          <a:lstStyle/>
          <a:p>
            <a:pPr algn="ctr"/>
            <a:r>
              <a:rPr lang="en-US" sz="1600" dirty="0"/>
              <a:t>Yeo et al. AEM 2015.</a:t>
            </a:r>
            <a:endParaRPr lang="en-CA" sz="1600" dirty="0"/>
          </a:p>
        </p:txBody>
      </p:sp>
      <p:grpSp>
        <p:nvGrpSpPr>
          <p:cNvPr id="8" name="Group 7"/>
          <p:cNvGrpSpPr/>
          <p:nvPr/>
        </p:nvGrpSpPr>
        <p:grpSpPr>
          <a:xfrm>
            <a:off x="1634052" y="3657599"/>
            <a:ext cx="914400" cy="914401"/>
            <a:chOff x="1615441" y="3552508"/>
            <a:chExt cx="1097280" cy="1237387"/>
          </a:xfrm>
        </p:grpSpPr>
        <p:sp>
          <p:nvSpPr>
            <p:cNvPr id="9" name="Oval 8"/>
            <p:cNvSpPr/>
            <p:nvPr/>
          </p:nvSpPr>
          <p:spPr>
            <a:xfrm>
              <a:off x="1615441" y="3692614"/>
              <a:ext cx="1097280" cy="109728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CA"/>
            </a:p>
          </p:txBody>
        </p:sp>
        <p:grpSp>
          <p:nvGrpSpPr>
            <p:cNvPr id="10" name="Group 9"/>
            <p:cNvGrpSpPr/>
            <p:nvPr/>
          </p:nvGrpSpPr>
          <p:grpSpPr>
            <a:xfrm>
              <a:off x="2087881" y="3552508"/>
              <a:ext cx="152400" cy="140105"/>
              <a:chOff x="2567798" y="2984095"/>
              <a:chExt cx="152400" cy="140105"/>
            </a:xfrm>
          </p:grpSpPr>
          <p:sp>
            <p:nvSpPr>
              <p:cNvPr id="17" name="Rectangle 16"/>
              <p:cNvSpPr/>
              <p:nvPr/>
            </p:nvSpPr>
            <p:spPr>
              <a:xfrm>
                <a:off x="2567798" y="2984095"/>
                <a:ext cx="152400"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8" name="Rectangle 17"/>
              <p:cNvSpPr/>
              <p:nvPr/>
            </p:nvSpPr>
            <p:spPr>
              <a:xfrm>
                <a:off x="2621138" y="2984095"/>
                <a:ext cx="45862" cy="1401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grpSp>
        <p:cxnSp>
          <p:nvCxnSpPr>
            <p:cNvPr id="11" name="Straight Connector 10"/>
            <p:cNvCxnSpPr>
              <a:endCxn id="12" idx="7"/>
            </p:cNvCxnSpPr>
            <p:nvPr/>
          </p:nvCxnSpPr>
          <p:spPr>
            <a:xfrm flipH="1">
              <a:off x="2188807" y="3952962"/>
              <a:ext cx="206916" cy="261350"/>
            </a:xfrm>
            <a:prstGeom prst="line">
              <a:avLst/>
            </a:prstGeom>
          </p:spPr>
          <p:style>
            <a:lnRef idx="3">
              <a:schemeClr val="dk1"/>
            </a:lnRef>
            <a:fillRef idx="0">
              <a:schemeClr val="dk1"/>
            </a:fillRef>
            <a:effectRef idx="2">
              <a:schemeClr val="dk1"/>
            </a:effectRef>
            <a:fontRef idx="minor">
              <a:schemeClr val="tx1"/>
            </a:fontRef>
          </p:style>
        </p:cxnSp>
        <p:sp>
          <p:nvSpPr>
            <p:cNvPr id="12" name="Oval 11"/>
            <p:cNvSpPr/>
            <p:nvPr/>
          </p:nvSpPr>
          <p:spPr>
            <a:xfrm>
              <a:off x="2129112" y="4203153"/>
              <a:ext cx="69937"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cxnSp>
          <p:nvCxnSpPr>
            <p:cNvPr id="13" name="Straight Connector 12"/>
            <p:cNvCxnSpPr/>
            <p:nvPr/>
          </p:nvCxnSpPr>
          <p:spPr>
            <a:xfrm flipH="1">
              <a:off x="2164080" y="3768813"/>
              <a:ext cx="1" cy="117387"/>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flipH="1">
              <a:off x="2164079" y="4596306"/>
              <a:ext cx="1" cy="117387"/>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flipH="1">
              <a:off x="1676400" y="4241253"/>
              <a:ext cx="152399" cy="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flipH="1">
              <a:off x="2503099" y="4241253"/>
              <a:ext cx="152399" cy="0"/>
            </a:xfrm>
            <a:prstGeom prst="line">
              <a:avLst/>
            </a:prstGeom>
          </p:spPr>
          <p:style>
            <a:lnRef idx="3">
              <a:schemeClr val="dk1"/>
            </a:lnRef>
            <a:fillRef idx="0">
              <a:schemeClr val="dk1"/>
            </a:fillRef>
            <a:effectRef idx="2">
              <a:schemeClr val="dk1"/>
            </a:effectRef>
            <a:fontRef idx="minor">
              <a:schemeClr val="tx1"/>
            </a:fontRef>
          </p:style>
        </p:cxnSp>
      </p:grpSp>
      <p:grpSp>
        <p:nvGrpSpPr>
          <p:cNvPr id="56" name="Group 55"/>
          <p:cNvGrpSpPr/>
          <p:nvPr/>
        </p:nvGrpSpPr>
        <p:grpSpPr>
          <a:xfrm>
            <a:off x="6729481" y="3392362"/>
            <a:ext cx="606267" cy="1186009"/>
            <a:chOff x="6975619" y="2002557"/>
            <a:chExt cx="1156413" cy="1875509"/>
          </a:xfrm>
        </p:grpSpPr>
        <p:sp>
          <p:nvSpPr>
            <p:cNvPr id="48" name="Freeform 5"/>
            <p:cNvSpPr>
              <a:spLocks/>
            </p:cNvSpPr>
            <p:nvPr/>
          </p:nvSpPr>
          <p:spPr bwMode="auto">
            <a:xfrm rot="7200828">
              <a:off x="6729963" y="2577937"/>
              <a:ext cx="1236686" cy="85926"/>
            </a:xfrm>
            <a:custGeom>
              <a:avLst/>
              <a:gdLst>
                <a:gd name="T0" fmla="*/ 0 w 9544"/>
                <a:gd name="T1" fmla="*/ 945 h 1040"/>
                <a:gd name="T2" fmla="*/ 95 w 9544"/>
                <a:gd name="T3" fmla="*/ 1040 h 1040"/>
                <a:gd name="T4" fmla="*/ 803 w 9544"/>
                <a:gd name="T5" fmla="*/ 1040 h 1040"/>
                <a:gd name="T6" fmla="*/ 1040 w 9544"/>
                <a:gd name="T7" fmla="*/ 803 h 1040"/>
                <a:gd name="T8" fmla="*/ 1559 w 9544"/>
                <a:gd name="T9" fmla="*/ 803 h 1040"/>
                <a:gd name="T10" fmla="*/ 1701 w 9544"/>
                <a:gd name="T11" fmla="*/ 945 h 1040"/>
                <a:gd name="T12" fmla="*/ 1701 w 9544"/>
                <a:gd name="T13" fmla="*/ 803 h 1040"/>
                <a:gd name="T14" fmla="*/ 1890 w 9544"/>
                <a:gd name="T15" fmla="*/ 803 h 1040"/>
                <a:gd name="T16" fmla="*/ 1890 w 9544"/>
                <a:gd name="T17" fmla="*/ 1040 h 1040"/>
                <a:gd name="T18" fmla="*/ 1985 w 9544"/>
                <a:gd name="T19" fmla="*/ 1040 h 1040"/>
                <a:gd name="T20" fmla="*/ 1985 w 9544"/>
                <a:gd name="T21" fmla="*/ 803 h 1040"/>
                <a:gd name="T22" fmla="*/ 2362 w 9544"/>
                <a:gd name="T23" fmla="*/ 803 h 1040"/>
                <a:gd name="T24" fmla="*/ 2457 w 9544"/>
                <a:gd name="T25" fmla="*/ 567 h 1040"/>
                <a:gd name="T26" fmla="*/ 9496 w 9544"/>
                <a:gd name="T27" fmla="*/ 567 h 1040"/>
                <a:gd name="T28" fmla="*/ 9544 w 9544"/>
                <a:gd name="T29" fmla="*/ 520 h 1040"/>
                <a:gd name="T30" fmla="*/ 9496 w 9544"/>
                <a:gd name="T31" fmla="*/ 473 h 1040"/>
                <a:gd name="T32" fmla="*/ 2457 w 9544"/>
                <a:gd name="T33" fmla="*/ 473 h 1040"/>
                <a:gd name="T34" fmla="*/ 2362 w 9544"/>
                <a:gd name="T35" fmla="*/ 236 h 1040"/>
                <a:gd name="T36" fmla="*/ 1985 w 9544"/>
                <a:gd name="T37" fmla="*/ 236 h 1040"/>
                <a:gd name="T38" fmla="*/ 1985 w 9544"/>
                <a:gd name="T39" fmla="*/ 0 h 1040"/>
                <a:gd name="T40" fmla="*/ 1890 w 9544"/>
                <a:gd name="T41" fmla="*/ 0 h 1040"/>
                <a:gd name="T42" fmla="*/ 1890 w 9544"/>
                <a:gd name="T43" fmla="*/ 236 h 1040"/>
                <a:gd name="T44" fmla="*/ 1701 w 9544"/>
                <a:gd name="T45" fmla="*/ 236 h 1040"/>
                <a:gd name="T46" fmla="*/ 1701 w 9544"/>
                <a:gd name="T47" fmla="*/ 95 h 1040"/>
                <a:gd name="T48" fmla="*/ 1559 w 9544"/>
                <a:gd name="T49" fmla="*/ 236 h 1040"/>
                <a:gd name="T50" fmla="*/ 1040 w 9544"/>
                <a:gd name="T51" fmla="*/ 236 h 1040"/>
                <a:gd name="T52" fmla="*/ 803 w 9544"/>
                <a:gd name="T53" fmla="*/ 0 h 1040"/>
                <a:gd name="T54" fmla="*/ 95 w 9544"/>
                <a:gd name="T55" fmla="*/ 0 h 1040"/>
                <a:gd name="T56" fmla="*/ 0 w 9544"/>
                <a:gd name="T57" fmla="*/ 95 h 1040"/>
                <a:gd name="T58" fmla="*/ 0 w 9544"/>
                <a:gd name="T59" fmla="*/ 945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544" h="1040">
                  <a:moveTo>
                    <a:pt x="0" y="945"/>
                  </a:moveTo>
                  <a:lnTo>
                    <a:pt x="95" y="1040"/>
                  </a:lnTo>
                  <a:lnTo>
                    <a:pt x="803" y="1040"/>
                  </a:lnTo>
                  <a:lnTo>
                    <a:pt x="1040" y="803"/>
                  </a:lnTo>
                  <a:lnTo>
                    <a:pt x="1559" y="803"/>
                  </a:lnTo>
                  <a:lnTo>
                    <a:pt x="1701" y="945"/>
                  </a:lnTo>
                  <a:lnTo>
                    <a:pt x="1701" y="803"/>
                  </a:lnTo>
                  <a:lnTo>
                    <a:pt x="1890" y="803"/>
                  </a:lnTo>
                  <a:lnTo>
                    <a:pt x="1890" y="1040"/>
                  </a:lnTo>
                  <a:lnTo>
                    <a:pt x="1985" y="1040"/>
                  </a:lnTo>
                  <a:lnTo>
                    <a:pt x="1985" y="803"/>
                  </a:lnTo>
                  <a:lnTo>
                    <a:pt x="2362" y="803"/>
                  </a:lnTo>
                  <a:lnTo>
                    <a:pt x="2457" y="567"/>
                  </a:lnTo>
                  <a:lnTo>
                    <a:pt x="9496" y="567"/>
                  </a:lnTo>
                  <a:lnTo>
                    <a:pt x="9544" y="520"/>
                  </a:lnTo>
                  <a:lnTo>
                    <a:pt x="9496" y="473"/>
                  </a:lnTo>
                  <a:lnTo>
                    <a:pt x="2457" y="473"/>
                  </a:lnTo>
                  <a:lnTo>
                    <a:pt x="2362" y="236"/>
                  </a:lnTo>
                  <a:lnTo>
                    <a:pt x="1985" y="236"/>
                  </a:lnTo>
                  <a:lnTo>
                    <a:pt x="1985" y="0"/>
                  </a:lnTo>
                  <a:lnTo>
                    <a:pt x="1890" y="0"/>
                  </a:lnTo>
                  <a:lnTo>
                    <a:pt x="1890" y="236"/>
                  </a:lnTo>
                  <a:lnTo>
                    <a:pt x="1701" y="236"/>
                  </a:lnTo>
                  <a:lnTo>
                    <a:pt x="1701" y="95"/>
                  </a:lnTo>
                  <a:lnTo>
                    <a:pt x="1559" y="236"/>
                  </a:lnTo>
                  <a:lnTo>
                    <a:pt x="1040" y="236"/>
                  </a:lnTo>
                  <a:lnTo>
                    <a:pt x="803" y="0"/>
                  </a:lnTo>
                  <a:lnTo>
                    <a:pt x="95" y="0"/>
                  </a:lnTo>
                  <a:lnTo>
                    <a:pt x="0" y="95"/>
                  </a:lnTo>
                  <a:lnTo>
                    <a:pt x="0" y="945"/>
                  </a:lnTo>
                  <a:close/>
                </a:path>
              </a:pathLst>
            </a:custGeom>
            <a:solidFill>
              <a:schemeClr val="bg1">
                <a:lumMod val="85000"/>
              </a:schemeClr>
            </a:solidFill>
            <a:ln w="317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49" name="Freeform 5"/>
            <p:cNvSpPr>
              <a:spLocks/>
            </p:cNvSpPr>
            <p:nvPr/>
          </p:nvSpPr>
          <p:spPr bwMode="auto">
            <a:xfrm rot="7200828">
              <a:off x="7470726" y="3216760"/>
              <a:ext cx="1236686" cy="85926"/>
            </a:xfrm>
            <a:custGeom>
              <a:avLst/>
              <a:gdLst>
                <a:gd name="T0" fmla="*/ 0 w 9544"/>
                <a:gd name="T1" fmla="*/ 945 h 1040"/>
                <a:gd name="T2" fmla="*/ 95 w 9544"/>
                <a:gd name="T3" fmla="*/ 1040 h 1040"/>
                <a:gd name="T4" fmla="*/ 803 w 9544"/>
                <a:gd name="T5" fmla="*/ 1040 h 1040"/>
                <a:gd name="T6" fmla="*/ 1040 w 9544"/>
                <a:gd name="T7" fmla="*/ 803 h 1040"/>
                <a:gd name="T8" fmla="*/ 1559 w 9544"/>
                <a:gd name="T9" fmla="*/ 803 h 1040"/>
                <a:gd name="T10" fmla="*/ 1701 w 9544"/>
                <a:gd name="T11" fmla="*/ 945 h 1040"/>
                <a:gd name="T12" fmla="*/ 1701 w 9544"/>
                <a:gd name="T13" fmla="*/ 803 h 1040"/>
                <a:gd name="T14" fmla="*/ 1890 w 9544"/>
                <a:gd name="T15" fmla="*/ 803 h 1040"/>
                <a:gd name="T16" fmla="*/ 1890 w 9544"/>
                <a:gd name="T17" fmla="*/ 1040 h 1040"/>
                <a:gd name="T18" fmla="*/ 1985 w 9544"/>
                <a:gd name="T19" fmla="*/ 1040 h 1040"/>
                <a:gd name="T20" fmla="*/ 1985 w 9544"/>
                <a:gd name="T21" fmla="*/ 803 h 1040"/>
                <a:gd name="T22" fmla="*/ 2362 w 9544"/>
                <a:gd name="T23" fmla="*/ 803 h 1040"/>
                <a:gd name="T24" fmla="*/ 2457 w 9544"/>
                <a:gd name="T25" fmla="*/ 567 h 1040"/>
                <a:gd name="T26" fmla="*/ 9496 w 9544"/>
                <a:gd name="T27" fmla="*/ 567 h 1040"/>
                <a:gd name="T28" fmla="*/ 9544 w 9544"/>
                <a:gd name="T29" fmla="*/ 520 h 1040"/>
                <a:gd name="T30" fmla="*/ 9496 w 9544"/>
                <a:gd name="T31" fmla="*/ 473 h 1040"/>
                <a:gd name="T32" fmla="*/ 2457 w 9544"/>
                <a:gd name="T33" fmla="*/ 473 h 1040"/>
                <a:gd name="T34" fmla="*/ 2362 w 9544"/>
                <a:gd name="T35" fmla="*/ 236 h 1040"/>
                <a:gd name="T36" fmla="*/ 1985 w 9544"/>
                <a:gd name="T37" fmla="*/ 236 h 1040"/>
                <a:gd name="T38" fmla="*/ 1985 w 9544"/>
                <a:gd name="T39" fmla="*/ 0 h 1040"/>
                <a:gd name="T40" fmla="*/ 1890 w 9544"/>
                <a:gd name="T41" fmla="*/ 0 h 1040"/>
                <a:gd name="T42" fmla="*/ 1890 w 9544"/>
                <a:gd name="T43" fmla="*/ 236 h 1040"/>
                <a:gd name="T44" fmla="*/ 1701 w 9544"/>
                <a:gd name="T45" fmla="*/ 236 h 1040"/>
                <a:gd name="T46" fmla="*/ 1701 w 9544"/>
                <a:gd name="T47" fmla="*/ 95 h 1040"/>
                <a:gd name="T48" fmla="*/ 1559 w 9544"/>
                <a:gd name="T49" fmla="*/ 236 h 1040"/>
                <a:gd name="T50" fmla="*/ 1040 w 9544"/>
                <a:gd name="T51" fmla="*/ 236 h 1040"/>
                <a:gd name="T52" fmla="*/ 803 w 9544"/>
                <a:gd name="T53" fmla="*/ 0 h 1040"/>
                <a:gd name="T54" fmla="*/ 95 w 9544"/>
                <a:gd name="T55" fmla="*/ 0 h 1040"/>
                <a:gd name="T56" fmla="*/ 0 w 9544"/>
                <a:gd name="T57" fmla="*/ 95 h 1040"/>
                <a:gd name="T58" fmla="*/ 0 w 9544"/>
                <a:gd name="T59" fmla="*/ 945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544" h="1040">
                  <a:moveTo>
                    <a:pt x="0" y="945"/>
                  </a:moveTo>
                  <a:lnTo>
                    <a:pt x="95" y="1040"/>
                  </a:lnTo>
                  <a:lnTo>
                    <a:pt x="803" y="1040"/>
                  </a:lnTo>
                  <a:lnTo>
                    <a:pt x="1040" y="803"/>
                  </a:lnTo>
                  <a:lnTo>
                    <a:pt x="1559" y="803"/>
                  </a:lnTo>
                  <a:lnTo>
                    <a:pt x="1701" y="945"/>
                  </a:lnTo>
                  <a:lnTo>
                    <a:pt x="1701" y="803"/>
                  </a:lnTo>
                  <a:lnTo>
                    <a:pt x="1890" y="803"/>
                  </a:lnTo>
                  <a:lnTo>
                    <a:pt x="1890" y="1040"/>
                  </a:lnTo>
                  <a:lnTo>
                    <a:pt x="1985" y="1040"/>
                  </a:lnTo>
                  <a:lnTo>
                    <a:pt x="1985" y="803"/>
                  </a:lnTo>
                  <a:lnTo>
                    <a:pt x="2362" y="803"/>
                  </a:lnTo>
                  <a:lnTo>
                    <a:pt x="2457" y="567"/>
                  </a:lnTo>
                  <a:lnTo>
                    <a:pt x="9496" y="567"/>
                  </a:lnTo>
                  <a:lnTo>
                    <a:pt x="9544" y="520"/>
                  </a:lnTo>
                  <a:lnTo>
                    <a:pt x="9496" y="473"/>
                  </a:lnTo>
                  <a:lnTo>
                    <a:pt x="2457" y="473"/>
                  </a:lnTo>
                  <a:lnTo>
                    <a:pt x="2362" y="236"/>
                  </a:lnTo>
                  <a:lnTo>
                    <a:pt x="1985" y="236"/>
                  </a:lnTo>
                  <a:lnTo>
                    <a:pt x="1985" y="0"/>
                  </a:lnTo>
                  <a:lnTo>
                    <a:pt x="1890" y="0"/>
                  </a:lnTo>
                  <a:lnTo>
                    <a:pt x="1890" y="236"/>
                  </a:lnTo>
                  <a:lnTo>
                    <a:pt x="1701" y="236"/>
                  </a:lnTo>
                  <a:lnTo>
                    <a:pt x="1701" y="95"/>
                  </a:lnTo>
                  <a:lnTo>
                    <a:pt x="1559" y="236"/>
                  </a:lnTo>
                  <a:lnTo>
                    <a:pt x="1040" y="236"/>
                  </a:lnTo>
                  <a:lnTo>
                    <a:pt x="803" y="0"/>
                  </a:lnTo>
                  <a:lnTo>
                    <a:pt x="95" y="0"/>
                  </a:lnTo>
                  <a:lnTo>
                    <a:pt x="0" y="95"/>
                  </a:lnTo>
                  <a:lnTo>
                    <a:pt x="0" y="945"/>
                  </a:lnTo>
                  <a:close/>
                </a:path>
              </a:pathLst>
            </a:custGeom>
            <a:solidFill>
              <a:schemeClr val="bg1">
                <a:lumMod val="85000"/>
              </a:schemeClr>
            </a:solidFill>
            <a:ln w="317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CA"/>
            </a:p>
          </p:txBody>
        </p:sp>
        <p:cxnSp>
          <p:nvCxnSpPr>
            <p:cNvPr id="50" name="Curved Connector 49"/>
            <p:cNvCxnSpPr>
              <a:stCxn id="48" idx="13"/>
              <a:endCxn id="49" idx="15"/>
            </p:cNvCxnSpPr>
            <p:nvPr/>
          </p:nvCxnSpPr>
          <p:spPr>
            <a:xfrm rot="16200000" flipH="1">
              <a:off x="7028340" y="3096609"/>
              <a:ext cx="642045" cy="747488"/>
            </a:xfrm>
            <a:prstGeom prst="curvedConnector3">
              <a:avLst>
                <a:gd name="adj1" fmla="val 79046"/>
              </a:avLst>
            </a:prstGeom>
          </p:spPr>
          <p:style>
            <a:lnRef idx="3">
              <a:schemeClr val="accent2"/>
            </a:lnRef>
            <a:fillRef idx="0">
              <a:schemeClr val="accent2"/>
            </a:fillRef>
            <a:effectRef idx="2">
              <a:schemeClr val="accent2"/>
            </a:effectRef>
            <a:fontRef idx="minor">
              <a:schemeClr val="tx1"/>
            </a:fontRef>
          </p:style>
        </p:cxnSp>
      </p:grpSp>
      <p:grpSp>
        <p:nvGrpSpPr>
          <p:cNvPr id="129" name="Group 128"/>
          <p:cNvGrpSpPr/>
          <p:nvPr/>
        </p:nvGrpSpPr>
        <p:grpSpPr>
          <a:xfrm>
            <a:off x="1497348" y="4965969"/>
            <a:ext cx="1143477" cy="1053831"/>
            <a:chOff x="1015090" y="4225664"/>
            <a:chExt cx="2028592" cy="1704967"/>
          </a:xfrm>
        </p:grpSpPr>
        <p:sp>
          <p:nvSpPr>
            <p:cNvPr id="68" name="Freeform 5"/>
            <p:cNvSpPr>
              <a:spLocks/>
            </p:cNvSpPr>
            <p:nvPr/>
          </p:nvSpPr>
          <p:spPr bwMode="auto">
            <a:xfrm rot="7200828">
              <a:off x="1991652" y="4801044"/>
              <a:ext cx="1236686" cy="85926"/>
            </a:xfrm>
            <a:custGeom>
              <a:avLst/>
              <a:gdLst>
                <a:gd name="T0" fmla="*/ 0 w 9544"/>
                <a:gd name="T1" fmla="*/ 945 h 1040"/>
                <a:gd name="T2" fmla="*/ 95 w 9544"/>
                <a:gd name="T3" fmla="*/ 1040 h 1040"/>
                <a:gd name="T4" fmla="*/ 803 w 9544"/>
                <a:gd name="T5" fmla="*/ 1040 h 1040"/>
                <a:gd name="T6" fmla="*/ 1040 w 9544"/>
                <a:gd name="T7" fmla="*/ 803 h 1040"/>
                <a:gd name="T8" fmla="*/ 1559 w 9544"/>
                <a:gd name="T9" fmla="*/ 803 h 1040"/>
                <a:gd name="T10" fmla="*/ 1701 w 9544"/>
                <a:gd name="T11" fmla="*/ 945 h 1040"/>
                <a:gd name="T12" fmla="*/ 1701 w 9544"/>
                <a:gd name="T13" fmla="*/ 803 h 1040"/>
                <a:gd name="T14" fmla="*/ 1890 w 9544"/>
                <a:gd name="T15" fmla="*/ 803 h 1040"/>
                <a:gd name="T16" fmla="*/ 1890 w 9544"/>
                <a:gd name="T17" fmla="*/ 1040 h 1040"/>
                <a:gd name="T18" fmla="*/ 1985 w 9544"/>
                <a:gd name="T19" fmla="*/ 1040 h 1040"/>
                <a:gd name="T20" fmla="*/ 1985 w 9544"/>
                <a:gd name="T21" fmla="*/ 803 h 1040"/>
                <a:gd name="T22" fmla="*/ 2362 w 9544"/>
                <a:gd name="T23" fmla="*/ 803 h 1040"/>
                <a:gd name="T24" fmla="*/ 2457 w 9544"/>
                <a:gd name="T25" fmla="*/ 567 h 1040"/>
                <a:gd name="T26" fmla="*/ 9496 w 9544"/>
                <a:gd name="T27" fmla="*/ 567 h 1040"/>
                <a:gd name="T28" fmla="*/ 9544 w 9544"/>
                <a:gd name="T29" fmla="*/ 520 h 1040"/>
                <a:gd name="T30" fmla="*/ 9496 w 9544"/>
                <a:gd name="T31" fmla="*/ 473 h 1040"/>
                <a:gd name="T32" fmla="*/ 2457 w 9544"/>
                <a:gd name="T33" fmla="*/ 473 h 1040"/>
                <a:gd name="T34" fmla="*/ 2362 w 9544"/>
                <a:gd name="T35" fmla="*/ 236 h 1040"/>
                <a:gd name="T36" fmla="*/ 1985 w 9544"/>
                <a:gd name="T37" fmla="*/ 236 h 1040"/>
                <a:gd name="T38" fmla="*/ 1985 w 9544"/>
                <a:gd name="T39" fmla="*/ 0 h 1040"/>
                <a:gd name="T40" fmla="*/ 1890 w 9544"/>
                <a:gd name="T41" fmla="*/ 0 h 1040"/>
                <a:gd name="T42" fmla="*/ 1890 w 9544"/>
                <a:gd name="T43" fmla="*/ 236 h 1040"/>
                <a:gd name="T44" fmla="*/ 1701 w 9544"/>
                <a:gd name="T45" fmla="*/ 236 h 1040"/>
                <a:gd name="T46" fmla="*/ 1701 w 9544"/>
                <a:gd name="T47" fmla="*/ 95 h 1040"/>
                <a:gd name="T48" fmla="*/ 1559 w 9544"/>
                <a:gd name="T49" fmla="*/ 236 h 1040"/>
                <a:gd name="T50" fmla="*/ 1040 w 9544"/>
                <a:gd name="T51" fmla="*/ 236 h 1040"/>
                <a:gd name="T52" fmla="*/ 803 w 9544"/>
                <a:gd name="T53" fmla="*/ 0 h 1040"/>
                <a:gd name="T54" fmla="*/ 95 w 9544"/>
                <a:gd name="T55" fmla="*/ 0 h 1040"/>
                <a:gd name="T56" fmla="*/ 0 w 9544"/>
                <a:gd name="T57" fmla="*/ 95 h 1040"/>
                <a:gd name="T58" fmla="*/ 0 w 9544"/>
                <a:gd name="T59" fmla="*/ 945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544" h="1040">
                  <a:moveTo>
                    <a:pt x="0" y="945"/>
                  </a:moveTo>
                  <a:lnTo>
                    <a:pt x="95" y="1040"/>
                  </a:lnTo>
                  <a:lnTo>
                    <a:pt x="803" y="1040"/>
                  </a:lnTo>
                  <a:lnTo>
                    <a:pt x="1040" y="803"/>
                  </a:lnTo>
                  <a:lnTo>
                    <a:pt x="1559" y="803"/>
                  </a:lnTo>
                  <a:lnTo>
                    <a:pt x="1701" y="945"/>
                  </a:lnTo>
                  <a:lnTo>
                    <a:pt x="1701" y="803"/>
                  </a:lnTo>
                  <a:lnTo>
                    <a:pt x="1890" y="803"/>
                  </a:lnTo>
                  <a:lnTo>
                    <a:pt x="1890" y="1040"/>
                  </a:lnTo>
                  <a:lnTo>
                    <a:pt x="1985" y="1040"/>
                  </a:lnTo>
                  <a:lnTo>
                    <a:pt x="1985" y="803"/>
                  </a:lnTo>
                  <a:lnTo>
                    <a:pt x="2362" y="803"/>
                  </a:lnTo>
                  <a:lnTo>
                    <a:pt x="2457" y="567"/>
                  </a:lnTo>
                  <a:lnTo>
                    <a:pt x="9496" y="567"/>
                  </a:lnTo>
                  <a:lnTo>
                    <a:pt x="9544" y="520"/>
                  </a:lnTo>
                  <a:lnTo>
                    <a:pt x="9496" y="473"/>
                  </a:lnTo>
                  <a:lnTo>
                    <a:pt x="2457" y="473"/>
                  </a:lnTo>
                  <a:lnTo>
                    <a:pt x="2362" y="236"/>
                  </a:lnTo>
                  <a:lnTo>
                    <a:pt x="1985" y="236"/>
                  </a:lnTo>
                  <a:lnTo>
                    <a:pt x="1985" y="0"/>
                  </a:lnTo>
                  <a:lnTo>
                    <a:pt x="1890" y="0"/>
                  </a:lnTo>
                  <a:lnTo>
                    <a:pt x="1890" y="236"/>
                  </a:lnTo>
                  <a:lnTo>
                    <a:pt x="1701" y="236"/>
                  </a:lnTo>
                  <a:lnTo>
                    <a:pt x="1701" y="95"/>
                  </a:lnTo>
                  <a:lnTo>
                    <a:pt x="1559" y="236"/>
                  </a:lnTo>
                  <a:lnTo>
                    <a:pt x="1040" y="236"/>
                  </a:lnTo>
                  <a:lnTo>
                    <a:pt x="803" y="0"/>
                  </a:lnTo>
                  <a:lnTo>
                    <a:pt x="95" y="0"/>
                  </a:lnTo>
                  <a:lnTo>
                    <a:pt x="0" y="95"/>
                  </a:lnTo>
                  <a:lnTo>
                    <a:pt x="0" y="945"/>
                  </a:lnTo>
                  <a:close/>
                </a:path>
              </a:pathLst>
            </a:custGeom>
            <a:solidFill>
              <a:schemeClr val="bg1">
                <a:lumMod val="85000"/>
              </a:schemeClr>
            </a:solidFill>
            <a:ln w="317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77" name="Rectangle 76"/>
            <p:cNvSpPr/>
            <p:nvPr/>
          </p:nvSpPr>
          <p:spPr>
            <a:xfrm>
              <a:off x="1173921" y="4833186"/>
              <a:ext cx="1869761" cy="102963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grpSp>
          <p:nvGrpSpPr>
            <p:cNvPr id="57" name="Group 56"/>
            <p:cNvGrpSpPr/>
            <p:nvPr/>
          </p:nvGrpSpPr>
          <p:grpSpPr>
            <a:xfrm>
              <a:off x="1015090" y="5468178"/>
              <a:ext cx="518060" cy="462453"/>
              <a:chOff x="1615441" y="3552508"/>
              <a:chExt cx="1097280" cy="1237387"/>
            </a:xfrm>
          </p:grpSpPr>
          <p:sp>
            <p:nvSpPr>
              <p:cNvPr id="58" name="Oval 57"/>
              <p:cNvSpPr/>
              <p:nvPr/>
            </p:nvSpPr>
            <p:spPr>
              <a:xfrm>
                <a:off x="1615441" y="3692614"/>
                <a:ext cx="1097280" cy="109728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CA"/>
              </a:p>
            </p:txBody>
          </p:sp>
          <p:grpSp>
            <p:nvGrpSpPr>
              <p:cNvPr id="59" name="Group 58"/>
              <p:cNvGrpSpPr/>
              <p:nvPr/>
            </p:nvGrpSpPr>
            <p:grpSpPr>
              <a:xfrm>
                <a:off x="2087881" y="3552508"/>
                <a:ext cx="152400" cy="140105"/>
                <a:chOff x="2567798" y="2984095"/>
                <a:chExt cx="152400" cy="140105"/>
              </a:xfrm>
            </p:grpSpPr>
            <p:sp>
              <p:nvSpPr>
                <p:cNvPr id="66" name="Rectangle 65"/>
                <p:cNvSpPr/>
                <p:nvPr/>
              </p:nvSpPr>
              <p:spPr>
                <a:xfrm>
                  <a:off x="2567798" y="2984095"/>
                  <a:ext cx="152400"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67" name="Rectangle 66"/>
                <p:cNvSpPr/>
                <p:nvPr/>
              </p:nvSpPr>
              <p:spPr>
                <a:xfrm>
                  <a:off x="2621138" y="2984095"/>
                  <a:ext cx="45862" cy="1401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grpSp>
          <p:cxnSp>
            <p:nvCxnSpPr>
              <p:cNvPr id="60" name="Straight Connector 59"/>
              <p:cNvCxnSpPr>
                <a:endCxn id="61" idx="7"/>
              </p:cNvCxnSpPr>
              <p:nvPr/>
            </p:nvCxnSpPr>
            <p:spPr>
              <a:xfrm flipH="1">
                <a:off x="2188807" y="3952962"/>
                <a:ext cx="206916" cy="261350"/>
              </a:xfrm>
              <a:prstGeom prst="line">
                <a:avLst/>
              </a:prstGeom>
            </p:spPr>
            <p:style>
              <a:lnRef idx="3">
                <a:schemeClr val="dk1"/>
              </a:lnRef>
              <a:fillRef idx="0">
                <a:schemeClr val="dk1"/>
              </a:fillRef>
              <a:effectRef idx="2">
                <a:schemeClr val="dk1"/>
              </a:effectRef>
              <a:fontRef idx="minor">
                <a:schemeClr val="tx1"/>
              </a:fontRef>
            </p:style>
          </p:cxnSp>
          <p:sp>
            <p:nvSpPr>
              <p:cNvPr id="61" name="Oval 60"/>
              <p:cNvSpPr/>
              <p:nvPr/>
            </p:nvSpPr>
            <p:spPr>
              <a:xfrm>
                <a:off x="2129112" y="4203153"/>
                <a:ext cx="69937"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cxnSp>
            <p:nvCxnSpPr>
              <p:cNvPr id="62" name="Straight Connector 61"/>
              <p:cNvCxnSpPr/>
              <p:nvPr/>
            </p:nvCxnSpPr>
            <p:spPr>
              <a:xfrm flipH="1">
                <a:off x="2164080" y="3768813"/>
                <a:ext cx="1" cy="117387"/>
              </a:xfrm>
              <a:prstGeom prst="line">
                <a:avLst/>
              </a:prstGeom>
            </p:spPr>
            <p:style>
              <a:lnRef idx="3">
                <a:schemeClr val="dk1"/>
              </a:lnRef>
              <a:fillRef idx="0">
                <a:schemeClr val="dk1"/>
              </a:fillRef>
              <a:effectRef idx="2">
                <a:schemeClr val="dk1"/>
              </a:effectRef>
              <a:fontRef idx="minor">
                <a:schemeClr val="tx1"/>
              </a:fontRef>
            </p:style>
          </p:cxnSp>
          <p:cxnSp>
            <p:nvCxnSpPr>
              <p:cNvPr id="63" name="Straight Connector 62"/>
              <p:cNvCxnSpPr/>
              <p:nvPr/>
            </p:nvCxnSpPr>
            <p:spPr>
              <a:xfrm flipH="1">
                <a:off x="2164079" y="4596306"/>
                <a:ext cx="1" cy="117387"/>
              </a:xfrm>
              <a:prstGeom prst="line">
                <a:avLst/>
              </a:prstGeom>
            </p:spPr>
            <p:style>
              <a:lnRef idx="3">
                <a:schemeClr val="dk1"/>
              </a:lnRef>
              <a:fillRef idx="0">
                <a:schemeClr val="dk1"/>
              </a:fillRef>
              <a:effectRef idx="2">
                <a:schemeClr val="dk1"/>
              </a:effectRef>
              <a:fontRef idx="minor">
                <a:schemeClr val="tx1"/>
              </a:fontRef>
            </p:style>
          </p:cxnSp>
          <p:cxnSp>
            <p:nvCxnSpPr>
              <p:cNvPr id="64" name="Straight Connector 63"/>
              <p:cNvCxnSpPr/>
              <p:nvPr/>
            </p:nvCxnSpPr>
            <p:spPr>
              <a:xfrm flipH="1">
                <a:off x="1676400" y="4241253"/>
                <a:ext cx="152399" cy="0"/>
              </a:xfrm>
              <a:prstGeom prst="line">
                <a:avLst/>
              </a:prstGeom>
            </p:spPr>
            <p:style>
              <a:lnRef idx="3">
                <a:schemeClr val="dk1"/>
              </a:lnRef>
              <a:fillRef idx="0">
                <a:schemeClr val="dk1"/>
              </a:fillRef>
              <a:effectRef idx="2">
                <a:schemeClr val="dk1"/>
              </a:effectRef>
              <a:fontRef idx="minor">
                <a:schemeClr val="tx1"/>
              </a:fontRef>
            </p:style>
          </p:cxnSp>
          <p:cxnSp>
            <p:nvCxnSpPr>
              <p:cNvPr id="65" name="Straight Connector 64"/>
              <p:cNvCxnSpPr/>
              <p:nvPr/>
            </p:nvCxnSpPr>
            <p:spPr>
              <a:xfrm flipH="1">
                <a:off x="2503099" y="4241253"/>
                <a:ext cx="15239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30" name="Group 129"/>
          <p:cNvGrpSpPr/>
          <p:nvPr/>
        </p:nvGrpSpPr>
        <p:grpSpPr>
          <a:xfrm>
            <a:off x="4040982" y="5040061"/>
            <a:ext cx="1062034" cy="979739"/>
            <a:chOff x="3459840" y="4263641"/>
            <a:chExt cx="1869761" cy="1594639"/>
          </a:xfrm>
        </p:grpSpPr>
        <p:sp>
          <p:nvSpPr>
            <p:cNvPr id="70" name="Freeform 5"/>
            <p:cNvSpPr>
              <a:spLocks/>
            </p:cNvSpPr>
            <p:nvPr/>
          </p:nvSpPr>
          <p:spPr bwMode="auto">
            <a:xfrm rot="7200828">
              <a:off x="3792623" y="4839021"/>
              <a:ext cx="1236686" cy="85926"/>
            </a:xfrm>
            <a:custGeom>
              <a:avLst/>
              <a:gdLst>
                <a:gd name="T0" fmla="*/ 0 w 9544"/>
                <a:gd name="T1" fmla="*/ 945 h 1040"/>
                <a:gd name="T2" fmla="*/ 95 w 9544"/>
                <a:gd name="T3" fmla="*/ 1040 h 1040"/>
                <a:gd name="T4" fmla="*/ 803 w 9544"/>
                <a:gd name="T5" fmla="*/ 1040 h 1040"/>
                <a:gd name="T6" fmla="*/ 1040 w 9544"/>
                <a:gd name="T7" fmla="*/ 803 h 1040"/>
                <a:gd name="T8" fmla="*/ 1559 w 9544"/>
                <a:gd name="T9" fmla="*/ 803 h 1040"/>
                <a:gd name="T10" fmla="*/ 1701 w 9544"/>
                <a:gd name="T11" fmla="*/ 945 h 1040"/>
                <a:gd name="T12" fmla="*/ 1701 w 9544"/>
                <a:gd name="T13" fmla="*/ 803 h 1040"/>
                <a:gd name="T14" fmla="*/ 1890 w 9544"/>
                <a:gd name="T15" fmla="*/ 803 h 1040"/>
                <a:gd name="T16" fmla="*/ 1890 w 9544"/>
                <a:gd name="T17" fmla="*/ 1040 h 1040"/>
                <a:gd name="T18" fmla="*/ 1985 w 9544"/>
                <a:gd name="T19" fmla="*/ 1040 h 1040"/>
                <a:gd name="T20" fmla="*/ 1985 w 9544"/>
                <a:gd name="T21" fmla="*/ 803 h 1040"/>
                <a:gd name="T22" fmla="*/ 2362 w 9544"/>
                <a:gd name="T23" fmla="*/ 803 h 1040"/>
                <a:gd name="T24" fmla="*/ 2457 w 9544"/>
                <a:gd name="T25" fmla="*/ 567 h 1040"/>
                <a:gd name="T26" fmla="*/ 9496 w 9544"/>
                <a:gd name="T27" fmla="*/ 567 h 1040"/>
                <a:gd name="T28" fmla="*/ 9544 w 9544"/>
                <a:gd name="T29" fmla="*/ 520 h 1040"/>
                <a:gd name="T30" fmla="*/ 9496 w 9544"/>
                <a:gd name="T31" fmla="*/ 473 h 1040"/>
                <a:gd name="T32" fmla="*/ 2457 w 9544"/>
                <a:gd name="T33" fmla="*/ 473 h 1040"/>
                <a:gd name="T34" fmla="*/ 2362 w 9544"/>
                <a:gd name="T35" fmla="*/ 236 h 1040"/>
                <a:gd name="T36" fmla="*/ 1985 w 9544"/>
                <a:gd name="T37" fmla="*/ 236 h 1040"/>
                <a:gd name="T38" fmla="*/ 1985 w 9544"/>
                <a:gd name="T39" fmla="*/ 0 h 1040"/>
                <a:gd name="T40" fmla="*/ 1890 w 9544"/>
                <a:gd name="T41" fmla="*/ 0 h 1040"/>
                <a:gd name="T42" fmla="*/ 1890 w 9544"/>
                <a:gd name="T43" fmla="*/ 236 h 1040"/>
                <a:gd name="T44" fmla="*/ 1701 w 9544"/>
                <a:gd name="T45" fmla="*/ 236 h 1040"/>
                <a:gd name="T46" fmla="*/ 1701 w 9544"/>
                <a:gd name="T47" fmla="*/ 95 h 1040"/>
                <a:gd name="T48" fmla="*/ 1559 w 9544"/>
                <a:gd name="T49" fmla="*/ 236 h 1040"/>
                <a:gd name="T50" fmla="*/ 1040 w 9544"/>
                <a:gd name="T51" fmla="*/ 236 h 1040"/>
                <a:gd name="T52" fmla="*/ 803 w 9544"/>
                <a:gd name="T53" fmla="*/ 0 h 1040"/>
                <a:gd name="T54" fmla="*/ 95 w 9544"/>
                <a:gd name="T55" fmla="*/ 0 h 1040"/>
                <a:gd name="T56" fmla="*/ 0 w 9544"/>
                <a:gd name="T57" fmla="*/ 95 h 1040"/>
                <a:gd name="T58" fmla="*/ 0 w 9544"/>
                <a:gd name="T59" fmla="*/ 945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544" h="1040">
                  <a:moveTo>
                    <a:pt x="0" y="945"/>
                  </a:moveTo>
                  <a:lnTo>
                    <a:pt x="95" y="1040"/>
                  </a:lnTo>
                  <a:lnTo>
                    <a:pt x="803" y="1040"/>
                  </a:lnTo>
                  <a:lnTo>
                    <a:pt x="1040" y="803"/>
                  </a:lnTo>
                  <a:lnTo>
                    <a:pt x="1559" y="803"/>
                  </a:lnTo>
                  <a:lnTo>
                    <a:pt x="1701" y="945"/>
                  </a:lnTo>
                  <a:lnTo>
                    <a:pt x="1701" y="803"/>
                  </a:lnTo>
                  <a:lnTo>
                    <a:pt x="1890" y="803"/>
                  </a:lnTo>
                  <a:lnTo>
                    <a:pt x="1890" y="1040"/>
                  </a:lnTo>
                  <a:lnTo>
                    <a:pt x="1985" y="1040"/>
                  </a:lnTo>
                  <a:lnTo>
                    <a:pt x="1985" y="803"/>
                  </a:lnTo>
                  <a:lnTo>
                    <a:pt x="2362" y="803"/>
                  </a:lnTo>
                  <a:lnTo>
                    <a:pt x="2457" y="567"/>
                  </a:lnTo>
                  <a:lnTo>
                    <a:pt x="9496" y="567"/>
                  </a:lnTo>
                  <a:lnTo>
                    <a:pt x="9544" y="520"/>
                  </a:lnTo>
                  <a:lnTo>
                    <a:pt x="9496" y="473"/>
                  </a:lnTo>
                  <a:lnTo>
                    <a:pt x="2457" y="473"/>
                  </a:lnTo>
                  <a:lnTo>
                    <a:pt x="2362" y="236"/>
                  </a:lnTo>
                  <a:lnTo>
                    <a:pt x="1985" y="236"/>
                  </a:lnTo>
                  <a:lnTo>
                    <a:pt x="1985" y="0"/>
                  </a:lnTo>
                  <a:lnTo>
                    <a:pt x="1890" y="0"/>
                  </a:lnTo>
                  <a:lnTo>
                    <a:pt x="1890" y="236"/>
                  </a:lnTo>
                  <a:lnTo>
                    <a:pt x="1701" y="236"/>
                  </a:lnTo>
                  <a:lnTo>
                    <a:pt x="1701" y="95"/>
                  </a:lnTo>
                  <a:lnTo>
                    <a:pt x="1559" y="236"/>
                  </a:lnTo>
                  <a:lnTo>
                    <a:pt x="1040" y="236"/>
                  </a:lnTo>
                  <a:lnTo>
                    <a:pt x="803" y="0"/>
                  </a:lnTo>
                  <a:lnTo>
                    <a:pt x="95" y="0"/>
                  </a:lnTo>
                  <a:lnTo>
                    <a:pt x="0" y="95"/>
                  </a:lnTo>
                  <a:lnTo>
                    <a:pt x="0" y="945"/>
                  </a:lnTo>
                  <a:close/>
                </a:path>
              </a:pathLst>
            </a:custGeom>
            <a:solidFill>
              <a:schemeClr val="bg1">
                <a:lumMod val="85000"/>
              </a:schemeClr>
            </a:solidFill>
            <a:ln w="317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71" name="Freeform 5"/>
            <p:cNvSpPr>
              <a:spLocks/>
            </p:cNvSpPr>
            <p:nvPr/>
          </p:nvSpPr>
          <p:spPr bwMode="auto">
            <a:xfrm rot="6603640">
              <a:off x="4082199" y="4914183"/>
              <a:ext cx="1236686" cy="85926"/>
            </a:xfrm>
            <a:custGeom>
              <a:avLst/>
              <a:gdLst>
                <a:gd name="T0" fmla="*/ 0 w 9544"/>
                <a:gd name="T1" fmla="*/ 945 h 1040"/>
                <a:gd name="T2" fmla="*/ 95 w 9544"/>
                <a:gd name="T3" fmla="*/ 1040 h 1040"/>
                <a:gd name="T4" fmla="*/ 803 w 9544"/>
                <a:gd name="T5" fmla="*/ 1040 h 1040"/>
                <a:gd name="T6" fmla="*/ 1040 w 9544"/>
                <a:gd name="T7" fmla="*/ 803 h 1040"/>
                <a:gd name="T8" fmla="*/ 1559 w 9544"/>
                <a:gd name="T9" fmla="*/ 803 h 1040"/>
                <a:gd name="T10" fmla="*/ 1701 w 9544"/>
                <a:gd name="T11" fmla="*/ 945 h 1040"/>
                <a:gd name="T12" fmla="*/ 1701 w 9544"/>
                <a:gd name="T13" fmla="*/ 803 h 1040"/>
                <a:gd name="T14" fmla="*/ 1890 w 9544"/>
                <a:gd name="T15" fmla="*/ 803 h 1040"/>
                <a:gd name="T16" fmla="*/ 1890 w 9544"/>
                <a:gd name="T17" fmla="*/ 1040 h 1040"/>
                <a:gd name="T18" fmla="*/ 1985 w 9544"/>
                <a:gd name="T19" fmla="*/ 1040 h 1040"/>
                <a:gd name="T20" fmla="*/ 1985 w 9544"/>
                <a:gd name="T21" fmla="*/ 803 h 1040"/>
                <a:gd name="T22" fmla="*/ 2362 w 9544"/>
                <a:gd name="T23" fmla="*/ 803 h 1040"/>
                <a:gd name="T24" fmla="*/ 2457 w 9544"/>
                <a:gd name="T25" fmla="*/ 567 h 1040"/>
                <a:gd name="T26" fmla="*/ 9496 w 9544"/>
                <a:gd name="T27" fmla="*/ 567 h 1040"/>
                <a:gd name="T28" fmla="*/ 9544 w 9544"/>
                <a:gd name="T29" fmla="*/ 520 h 1040"/>
                <a:gd name="T30" fmla="*/ 9496 w 9544"/>
                <a:gd name="T31" fmla="*/ 473 h 1040"/>
                <a:gd name="T32" fmla="*/ 2457 w 9544"/>
                <a:gd name="T33" fmla="*/ 473 h 1040"/>
                <a:gd name="T34" fmla="*/ 2362 w 9544"/>
                <a:gd name="T35" fmla="*/ 236 h 1040"/>
                <a:gd name="T36" fmla="*/ 1985 w 9544"/>
                <a:gd name="T37" fmla="*/ 236 h 1040"/>
                <a:gd name="T38" fmla="*/ 1985 w 9544"/>
                <a:gd name="T39" fmla="*/ 0 h 1040"/>
                <a:gd name="T40" fmla="*/ 1890 w 9544"/>
                <a:gd name="T41" fmla="*/ 0 h 1040"/>
                <a:gd name="T42" fmla="*/ 1890 w 9544"/>
                <a:gd name="T43" fmla="*/ 236 h 1040"/>
                <a:gd name="T44" fmla="*/ 1701 w 9544"/>
                <a:gd name="T45" fmla="*/ 236 h 1040"/>
                <a:gd name="T46" fmla="*/ 1701 w 9544"/>
                <a:gd name="T47" fmla="*/ 95 h 1040"/>
                <a:gd name="T48" fmla="*/ 1559 w 9544"/>
                <a:gd name="T49" fmla="*/ 236 h 1040"/>
                <a:gd name="T50" fmla="*/ 1040 w 9544"/>
                <a:gd name="T51" fmla="*/ 236 h 1040"/>
                <a:gd name="T52" fmla="*/ 803 w 9544"/>
                <a:gd name="T53" fmla="*/ 0 h 1040"/>
                <a:gd name="T54" fmla="*/ 95 w 9544"/>
                <a:gd name="T55" fmla="*/ 0 h 1040"/>
                <a:gd name="T56" fmla="*/ 0 w 9544"/>
                <a:gd name="T57" fmla="*/ 95 h 1040"/>
                <a:gd name="T58" fmla="*/ 0 w 9544"/>
                <a:gd name="T59" fmla="*/ 945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544" h="1040">
                  <a:moveTo>
                    <a:pt x="0" y="945"/>
                  </a:moveTo>
                  <a:lnTo>
                    <a:pt x="95" y="1040"/>
                  </a:lnTo>
                  <a:lnTo>
                    <a:pt x="803" y="1040"/>
                  </a:lnTo>
                  <a:lnTo>
                    <a:pt x="1040" y="803"/>
                  </a:lnTo>
                  <a:lnTo>
                    <a:pt x="1559" y="803"/>
                  </a:lnTo>
                  <a:lnTo>
                    <a:pt x="1701" y="945"/>
                  </a:lnTo>
                  <a:lnTo>
                    <a:pt x="1701" y="803"/>
                  </a:lnTo>
                  <a:lnTo>
                    <a:pt x="1890" y="803"/>
                  </a:lnTo>
                  <a:lnTo>
                    <a:pt x="1890" y="1040"/>
                  </a:lnTo>
                  <a:lnTo>
                    <a:pt x="1985" y="1040"/>
                  </a:lnTo>
                  <a:lnTo>
                    <a:pt x="1985" y="803"/>
                  </a:lnTo>
                  <a:lnTo>
                    <a:pt x="2362" y="803"/>
                  </a:lnTo>
                  <a:lnTo>
                    <a:pt x="2457" y="567"/>
                  </a:lnTo>
                  <a:lnTo>
                    <a:pt x="9496" y="567"/>
                  </a:lnTo>
                  <a:lnTo>
                    <a:pt x="9544" y="520"/>
                  </a:lnTo>
                  <a:lnTo>
                    <a:pt x="9496" y="473"/>
                  </a:lnTo>
                  <a:lnTo>
                    <a:pt x="2457" y="473"/>
                  </a:lnTo>
                  <a:lnTo>
                    <a:pt x="2362" y="236"/>
                  </a:lnTo>
                  <a:lnTo>
                    <a:pt x="1985" y="236"/>
                  </a:lnTo>
                  <a:lnTo>
                    <a:pt x="1985" y="0"/>
                  </a:lnTo>
                  <a:lnTo>
                    <a:pt x="1890" y="0"/>
                  </a:lnTo>
                  <a:lnTo>
                    <a:pt x="1890" y="236"/>
                  </a:lnTo>
                  <a:lnTo>
                    <a:pt x="1701" y="236"/>
                  </a:lnTo>
                  <a:lnTo>
                    <a:pt x="1701" y="95"/>
                  </a:lnTo>
                  <a:lnTo>
                    <a:pt x="1559" y="236"/>
                  </a:lnTo>
                  <a:lnTo>
                    <a:pt x="1040" y="236"/>
                  </a:lnTo>
                  <a:lnTo>
                    <a:pt x="803" y="0"/>
                  </a:lnTo>
                  <a:lnTo>
                    <a:pt x="95" y="0"/>
                  </a:lnTo>
                  <a:lnTo>
                    <a:pt x="0" y="95"/>
                  </a:lnTo>
                  <a:lnTo>
                    <a:pt x="0" y="945"/>
                  </a:lnTo>
                  <a:close/>
                </a:path>
              </a:pathLst>
            </a:custGeom>
            <a:solidFill>
              <a:schemeClr val="bg1">
                <a:lumMod val="85000"/>
              </a:schemeClr>
            </a:solidFill>
            <a:ln w="317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CA"/>
            </a:p>
          </p:txBody>
        </p:sp>
        <p:cxnSp>
          <p:nvCxnSpPr>
            <p:cNvPr id="72" name="Curved Connector 71"/>
            <p:cNvCxnSpPr>
              <a:stCxn id="70" idx="15"/>
              <a:endCxn id="71" idx="13"/>
            </p:cNvCxnSpPr>
            <p:nvPr/>
          </p:nvCxnSpPr>
          <p:spPr>
            <a:xfrm rot="16200000" flipH="1">
              <a:off x="4239117" y="5282989"/>
              <a:ext cx="116833" cy="378788"/>
            </a:xfrm>
            <a:prstGeom prst="curvedConnector3">
              <a:avLst>
                <a:gd name="adj1" fmla="val 41089"/>
              </a:avLst>
            </a:prstGeom>
          </p:spPr>
          <p:style>
            <a:lnRef idx="3">
              <a:schemeClr val="accent2"/>
            </a:lnRef>
            <a:fillRef idx="0">
              <a:schemeClr val="accent2"/>
            </a:fillRef>
            <a:effectRef idx="2">
              <a:schemeClr val="accent2"/>
            </a:effectRef>
            <a:fontRef idx="minor">
              <a:schemeClr val="tx1"/>
            </a:fontRef>
          </p:style>
        </p:cxnSp>
        <p:sp>
          <p:nvSpPr>
            <p:cNvPr id="78" name="Rectangle 77"/>
            <p:cNvSpPr/>
            <p:nvPr/>
          </p:nvSpPr>
          <p:spPr>
            <a:xfrm>
              <a:off x="3459840" y="4828645"/>
              <a:ext cx="1869761" cy="102963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grpSp>
      <p:grpSp>
        <p:nvGrpSpPr>
          <p:cNvPr id="131" name="Group 130"/>
          <p:cNvGrpSpPr/>
          <p:nvPr/>
        </p:nvGrpSpPr>
        <p:grpSpPr>
          <a:xfrm>
            <a:off x="6503173" y="5026065"/>
            <a:ext cx="1058884" cy="993735"/>
            <a:chOff x="5977900" y="4260858"/>
            <a:chExt cx="1869761" cy="1594639"/>
          </a:xfrm>
        </p:grpSpPr>
        <p:sp>
          <p:nvSpPr>
            <p:cNvPr id="92" name="Freeform 5"/>
            <p:cNvSpPr>
              <a:spLocks/>
            </p:cNvSpPr>
            <p:nvPr/>
          </p:nvSpPr>
          <p:spPr bwMode="auto">
            <a:xfrm rot="7200828">
              <a:off x="6310683" y="4836238"/>
              <a:ext cx="1236686" cy="85926"/>
            </a:xfrm>
            <a:custGeom>
              <a:avLst/>
              <a:gdLst>
                <a:gd name="T0" fmla="*/ 0 w 9544"/>
                <a:gd name="T1" fmla="*/ 945 h 1040"/>
                <a:gd name="T2" fmla="*/ 95 w 9544"/>
                <a:gd name="T3" fmla="*/ 1040 h 1040"/>
                <a:gd name="T4" fmla="*/ 803 w 9544"/>
                <a:gd name="T5" fmla="*/ 1040 h 1040"/>
                <a:gd name="T6" fmla="*/ 1040 w 9544"/>
                <a:gd name="T7" fmla="*/ 803 h 1040"/>
                <a:gd name="T8" fmla="*/ 1559 w 9544"/>
                <a:gd name="T9" fmla="*/ 803 h 1040"/>
                <a:gd name="T10" fmla="*/ 1701 w 9544"/>
                <a:gd name="T11" fmla="*/ 945 h 1040"/>
                <a:gd name="T12" fmla="*/ 1701 w 9544"/>
                <a:gd name="T13" fmla="*/ 803 h 1040"/>
                <a:gd name="T14" fmla="*/ 1890 w 9544"/>
                <a:gd name="T15" fmla="*/ 803 h 1040"/>
                <a:gd name="T16" fmla="*/ 1890 w 9544"/>
                <a:gd name="T17" fmla="*/ 1040 h 1040"/>
                <a:gd name="T18" fmla="*/ 1985 w 9544"/>
                <a:gd name="T19" fmla="*/ 1040 h 1040"/>
                <a:gd name="T20" fmla="*/ 1985 w 9544"/>
                <a:gd name="T21" fmla="*/ 803 h 1040"/>
                <a:gd name="T22" fmla="*/ 2362 w 9544"/>
                <a:gd name="T23" fmla="*/ 803 h 1040"/>
                <a:gd name="T24" fmla="*/ 2457 w 9544"/>
                <a:gd name="T25" fmla="*/ 567 h 1040"/>
                <a:gd name="T26" fmla="*/ 9496 w 9544"/>
                <a:gd name="T27" fmla="*/ 567 h 1040"/>
                <a:gd name="T28" fmla="*/ 9544 w 9544"/>
                <a:gd name="T29" fmla="*/ 520 h 1040"/>
                <a:gd name="T30" fmla="*/ 9496 w 9544"/>
                <a:gd name="T31" fmla="*/ 473 h 1040"/>
                <a:gd name="T32" fmla="*/ 2457 w 9544"/>
                <a:gd name="T33" fmla="*/ 473 h 1040"/>
                <a:gd name="T34" fmla="*/ 2362 w 9544"/>
                <a:gd name="T35" fmla="*/ 236 h 1040"/>
                <a:gd name="T36" fmla="*/ 1985 w 9544"/>
                <a:gd name="T37" fmla="*/ 236 h 1040"/>
                <a:gd name="T38" fmla="*/ 1985 w 9544"/>
                <a:gd name="T39" fmla="*/ 0 h 1040"/>
                <a:gd name="T40" fmla="*/ 1890 w 9544"/>
                <a:gd name="T41" fmla="*/ 0 h 1040"/>
                <a:gd name="T42" fmla="*/ 1890 w 9544"/>
                <a:gd name="T43" fmla="*/ 236 h 1040"/>
                <a:gd name="T44" fmla="*/ 1701 w 9544"/>
                <a:gd name="T45" fmla="*/ 236 h 1040"/>
                <a:gd name="T46" fmla="*/ 1701 w 9544"/>
                <a:gd name="T47" fmla="*/ 95 h 1040"/>
                <a:gd name="T48" fmla="*/ 1559 w 9544"/>
                <a:gd name="T49" fmla="*/ 236 h 1040"/>
                <a:gd name="T50" fmla="*/ 1040 w 9544"/>
                <a:gd name="T51" fmla="*/ 236 h 1040"/>
                <a:gd name="T52" fmla="*/ 803 w 9544"/>
                <a:gd name="T53" fmla="*/ 0 h 1040"/>
                <a:gd name="T54" fmla="*/ 95 w 9544"/>
                <a:gd name="T55" fmla="*/ 0 h 1040"/>
                <a:gd name="T56" fmla="*/ 0 w 9544"/>
                <a:gd name="T57" fmla="*/ 95 h 1040"/>
                <a:gd name="T58" fmla="*/ 0 w 9544"/>
                <a:gd name="T59" fmla="*/ 945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544" h="1040">
                  <a:moveTo>
                    <a:pt x="0" y="945"/>
                  </a:moveTo>
                  <a:lnTo>
                    <a:pt x="95" y="1040"/>
                  </a:lnTo>
                  <a:lnTo>
                    <a:pt x="803" y="1040"/>
                  </a:lnTo>
                  <a:lnTo>
                    <a:pt x="1040" y="803"/>
                  </a:lnTo>
                  <a:lnTo>
                    <a:pt x="1559" y="803"/>
                  </a:lnTo>
                  <a:lnTo>
                    <a:pt x="1701" y="945"/>
                  </a:lnTo>
                  <a:lnTo>
                    <a:pt x="1701" y="803"/>
                  </a:lnTo>
                  <a:lnTo>
                    <a:pt x="1890" y="803"/>
                  </a:lnTo>
                  <a:lnTo>
                    <a:pt x="1890" y="1040"/>
                  </a:lnTo>
                  <a:lnTo>
                    <a:pt x="1985" y="1040"/>
                  </a:lnTo>
                  <a:lnTo>
                    <a:pt x="1985" y="803"/>
                  </a:lnTo>
                  <a:lnTo>
                    <a:pt x="2362" y="803"/>
                  </a:lnTo>
                  <a:lnTo>
                    <a:pt x="2457" y="567"/>
                  </a:lnTo>
                  <a:lnTo>
                    <a:pt x="9496" y="567"/>
                  </a:lnTo>
                  <a:lnTo>
                    <a:pt x="9544" y="520"/>
                  </a:lnTo>
                  <a:lnTo>
                    <a:pt x="9496" y="473"/>
                  </a:lnTo>
                  <a:lnTo>
                    <a:pt x="2457" y="473"/>
                  </a:lnTo>
                  <a:lnTo>
                    <a:pt x="2362" y="236"/>
                  </a:lnTo>
                  <a:lnTo>
                    <a:pt x="1985" y="236"/>
                  </a:lnTo>
                  <a:lnTo>
                    <a:pt x="1985" y="0"/>
                  </a:lnTo>
                  <a:lnTo>
                    <a:pt x="1890" y="0"/>
                  </a:lnTo>
                  <a:lnTo>
                    <a:pt x="1890" y="236"/>
                  </a:lnTo>
                  <a:lnTo>
                    <a:pt x="1701" y="236"/>
                  </a:lnTo>
                  <a:lnTo>
                    <a:pt x="1701" y="95"/>
                  </a:lnTo>
                  <a:lnTo>
                    <a:pt x="1559" y="236"/>
                  </a:lnTo>
                  <a:lnTo>
                    <a:pt x="1040" y="236"/>
                  </a:lnTo>
                  <a:lnTo>
                    <a:pt x="803" y="0"/>
                  </a:lnTo>
                  <a:lnTo>
                    <a:pt x="95" y="0"/>
                  </a:lnTo>
                  <a:lnTo>
                    <a:pt x="0" y="95"/>
                  </a:lnTo>
                  <a:lnTo>
                    <a:pt x="0" y="945"/>
                  </a:lnTo>
                  <a:close/>
                </a:path>
              </a:pathLst>
            </a:custGeom>
            <a:solidFill>
              <a:schemeClr val="bg1">
                <a:lumMod val="85000"/>
              </a:schemeClr>
            </a:solidFill>
            <a:ln w="317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93" name="Freeform 5"/>
            <p:cNvSpPr>
              <a:spLocks/>
            </p:cNvSpPr>
            <p:nvPr/>
          </p:nvSpPr>
          <p:spPr bwMode="auto">
            <a:xfrm rot="6603640">
              <a:off x="6600259" y="4911400"/>
              <a:ext cx="1236686" cy="85926"/>
            </a:xfrm>
            <a:custGeom>
              <a:avLst/>
              <a:gdLst>
                <a:gd name="T0" fmla="*/ 0 w 9544"/>
                <a:gd name="T1" fmla="*/ 945 h 1040"/>
                <a:gd name="T2" fmla="*/ 95 w 9544"/>
                <a:gd name="T3" fmla="*/ 1040 h 1040"/>
                <a:gd name="T4" fmla="*/ 803 w 9544"/>
                <a:gd name="T5" fmla="*/ 1040 h 1040"/>
                <a:gd name="T6" fmla="*/ 1040 w 9544"/>
                <a:gd name="T7" fmla="*/ 803 h 1040"/>
                <a:gd name="T8" fmla="*/ 1559 w 9544"/>
                <a:gd name="T9" fmla="*/ 803 h 1040"/>
                <a:gd name="T10" fmla="*/ 1701 w 9544"/>
                <a:gd name="T11" fmla="*/ 945 h 1040"/>
                <a:gd name="T12" fmla="*/ 1701 w 9544"/>
                <a:gd name="T13" fmla="*/ 803 h 1040"/>
                <a:gd name="T14" fmla="*/ 1890 w 9544"/>
                <a:gd name="T15" fmla="*/ 803 h 1040"/>
                <a:gd name="T16" fmla="*/ 1890 w 9544"/>
                <a:gd name="T17" fmla="*/ 1040 h 1040"/>
                <a:gd name="T18" fmla="*/ 1985 w 9544"/>
                <a:gd name="T19" fmla="*/ 1040 h 1040"/>
                <a:gd name="T20" fmla="*/ 1985 w 9544"/>
                <a:gd name="T21" fmla="*/ 803 h 1040"/>
                <a:gd name="T22" fmla="*/ 2362 w 9544"/>
                <a:gd name="T23" fmla="*/ 803 h 1040"/>
                <a:gd name="T24" fmla="*/ 2457 w 9544"/>
                <a:gd name="T25" fmla="*/ 567 h 1040"/>
                <a:gd name="T26" fmla="*/ 9496 w 9544"/>
                <a:gd name="T27" fmla="*/ 567 h 1040"/>
                <a:gd name="T28" fmla="*/ 9544 w 9544"/>
                <a:gd name="T29" fmla="*/ 520 h 1040"/>
                <a:gd name="T30" fmla="*/ 9496 w 9544"/>
                <a:gd name="T31" fmla="*/ 473 h 1040"/>
                <a:gd name="T32" fmla="*/ 2457 w 9544"/>
                <a:gd name="T33" fmla="*/ 473 h 1040"/>
                <a:gd name="T34" fmla="*/ 2362 w 9544"/>
                <a:gd name="T35" fmla="*/ 236 h 1040"/>
                <a:gd name="T36" fmla="*/ 1985 w 9544"/>
                <a:gd name="T37" fmla="*/ 236 h 1040"/>
                <a:gd name="T38" fmla="*/ 1985 w 9544"/>
                <a:gd name="T39" fmla="*/ 0 h 1040"/>
                <a:gd name="T40" fmla="*/ 1890 w 9544"/>
                <a:gd name="T41" fmla="*/ 0 h 1040"/>
                <a:gd name="T42" fmla="*/ 1890 w 9544"/>
                <a:gd name="T43" fmla="*/ 236 h 1040"/>
                <a:gd name="T44" fmla="*/ 1701 w 9544"/>
                <a:gd name="T45" fmla="*/ 236 h 1040"/>
                <a:gd name="T46" fmla="*/ 1701 w 9544"/>
                <a:gd name="T47" fmla="*/ 95 h 1040"/>
                <a:gd name="T48" fmla="*/ 1559 w 9544"/>
                <a:gd name="T49" fmla="*/ 236 h 1040"/>
                <a:gd name="T50" fmla="*/ 1040 w 9544"/>
                <a:gd name="T51" fmla="*/ 236 h 1040"/>
                <a:gd name="T52" fmla="*/ 803 w 9544"/>
                <a:gd name="T53" fmla="*/ 0 h 1040"/>
                <a:gd name="T54" fmla="*/ 95 w 9544"/>
                <a:gd name="T55" fmla="*/ 0 h 1040"/>
                <a:gd name="T56" fmla="*/ 0 w 9544"/>
                <a:gd name="T57" fmla="*/ 95 h 1040"/>
                <a:gd name="T58" fmla="*/ 0 w 9544"/>
                <a:gd name="T59" fmla="*/ 945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544" h="1040">
                  <a:moveTo>
                    <a:pt x="0" y="945"/>
                  </a:moveTo>
                  <a:lnTo>
                    <a:pt x="95" y="1040"/>
                  </a:lnTo>
                  <a:lnTo>
                    <a:pt x="803" y="1040"/>
                  </a:lnTo>
                  <a:lnTo>
                    <a:pt x="1040" y="803"/>
                  </a:lnTo>
                  <a:lnTo>
                    <a:pt x="1559" y="803"/>
                  </a:lnTo>
                  <a:lnTo>
                    <a:pt x="1701" y="945"/>
                  </a:lnTo>
                  <a:lnTo>
                    <a:pt x="1701" y="803"/>
                  </a:lnTo>
                  <a:lnTo>
                    <a:pt x="1890" y="803"/>
                  </a:lnTo>
                  <a:lnTo>
                    <a:pt x="1890" y="1040"/>
                  </a:lnTo>
                  <a:lnTo>
                    <a:pt x="1985" y="1040"/>
                  </a:lnTo>
                  <a:lnTo>
                    <a:pt x="1985" y="803"/>
                  </a:lnTo>
                  <a:lnTo>
                    <a:pt x="2362" y="803"/>
                  </a:lnTo>
                  <a:lnTo>
                    <a:pt x="2457" y="567"/>
                  </a:lnTo>
                  <a:lnTo>
                    <a:pt x="9496" y="567"/>
                  </a:lnTo>
                  <a:lnTo>
                    <a:pt x="9544" y="520"/>
                  </a:lnTo>
                  <a:lnTo>
                    <a:pt x="9496" y="473"/>
                  </a:lnTo>
                  <a:lnTo>
                    <a:pt x="2457" y="473"/>
                  </a:lnTo>
                  <a:lnTo>
                    <a:pt x="2362" y="236"/>
                  </a:lnTo>
                  <a:lnTo>
                    <a:pt x="1985" y="236"/>
                  </a:lnTo>
                  <a:lnTo>
                    <a:pt x="1985" y="0"/>
                  </a:lnTo>
                  <a:lnTo>
                    <a:pt x="1890" y="0"/>
                  </a:lnTo>
                  <a:lnTo>
                    <a:pt x="1890" y="236"/>
                  </a:lnTo>
                  <a:lnTo>
                    <a:pt x="1701" y="236"/>
                  </a:lnTo>
                  <a:lnTo>
                    <a:pt x="1701" y="95"/>
                  </a:lnTo>
                  <a:lnTo>
                    <a:pt x="1559" y="236"/>
                  </a:lnTo>
                  <a:lnTo>
                    <a:pt x="1040" y="236"/>
                  </a:lnTo>
                  <a:lnTo>
                    <a:pt x="803" y="0"/>
                  </a:lnTo>
                  <a:lnTo>
                    <a:pt x="95" y="0"/>
                  </a:lnTo>
                  <a:lnTo>
                    <a:pt x="0" y="95"/>
                  </a:lnTo>
                  <a:lnTo>
                    <a:pt x="0" y="945"/>
                  </a:lnTo>
                  <a:close/>
                </a:path>
              </a:pathLst>
            </a:custGeom>
            <a:solidFill>
              <a:schemeClr val="bg1">
                <a:lumMod val="85000"/>
              </a:schemeClr>
            </a:solidFill>
            <a:ln w="317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94" name="Rectangle 93"/>
            <p:cNvSpPr/>
            <p:nvPr/>
          </p:nvSpPr>
          <p:spPr>
            <a:xfrm>
              <a:off x="5977900" y="4825862"/>
              <a:ext cx="1869761" cy="102963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114" name="Freeform 113"/>
            <p:cNvSpPr/>
            <p:nvPr/>
          </p:nvSpPr>
          <p:spPr>
            <a:xfrm>
              <a:off x="6615404" y="4823927"/>
              <a:ext cx="643812" cy="709126"/>
            </a:xfrm>
            <a:custGeom>
              <a:avLst/>
              <a:gdLst>
                <a:gd name="connsiteX0" fmla="*/ 0 w 643812"/>
                <a:gd name="connsiteY0" fmla="*/ 578497 h 709126"/>
                <a:gd name="connsiteX1" fmla="*/ 382555 w 643812"/>
                <a:gd name="connsiteY1" fmla="*/ 709126 h 709126"/>
                <a:gd name="connsiteX2" fmla="*/ 643812 w 643812"/>
                <a:gd name="connsiteY2" fmla="*/ 0 h 709126"/>
                <a:gd name="connsiteX3" fmla="*/ 345233 w 643812"/>
                <a:gd name="connsiteY3" fmla="*/ 0 h 709126"/>
                <a:gd name="connsiteX4" fmla="*/ 0 w 643812"/>
                <a:gd name="connsiteY4" fmla="*/ 578497 h 709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812" h="709126">
                  <a:moveTo>
                    <a:pt x="0" y="578497"/>
                  </a:moveTo>
                  <a:lnTo>
                    <a:pt x="382555" y="709126"/>
                  </a:lnTo>
                  <a:lnTo>
                    <a:pt x="643812" y="0"/>
                  </a:lnTo>
                  <a:lnTo>
                    <a:pt x="345233" y="0"/>
                  </a:lnTo>
                  <a:lnTo>
                    <a:pt x="0" y="578497"/>
                  </a:lnTo>
                  <a:close/>
                </a:path>
              </a:pathLst>
            </a:custGeom>
            <a:solidFill>
              <a:schemeClr val="accent2">
                <a:alpha val="50000"/>
              </a:schemeClr>
            </a:solidFill>
            <a:ln>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grpSp>
      <p:grpSp>
        <p:nvGrpSpPr>
          <p:cNvPr id="115" name="Group 114"/>
          <p:cNvGrpSpPr/>
          <p:nvPr/>
        </p:nvGrpSpPr>
        <p:grpSpPr>
          <a:xfrm>
            <a:off x="3837230" y="3399006"/>
            <a:ext cx="1359131" cy="1249194"/>
            <a:chOff x="3238501" y="3947897"/>
            <a:chExt cx="2017196" cy="1782760"/>
          </a:xfrm>
        </p:grpSpPr>
        <p:grpSp>
          <p:nvGrpSpPr>
            <p:cNvPr id="116" name="Group 115"/>
            <p:cNvGrpSpPr/>
            <p:nvPr/>
          </p:nvGrpSpPr>
          <p:grpSpPr>
            <a:xfrm rot="16200000">
              <a:off x="3036888" y="4149510"/>
              <a:ext cx="1317625" cy="914400"/>
              <a:chOff x="5921375" y="4406900"/>
              <a:chExt cx="1317625" cy="914400"/>
            </a:xfrm>
            <a:solidFill>
              <a:schemeClr val="accent1">
                <a:lumMod val="20000"/>
                <a:lumOff val="80000"/>
              </a:schemeClr>
            </a:solidFill>
          </p:grpSpPr>
          <p:sp>
            <p:nvSpPr>
              <p:cNvPr id="124" name="Freeform 21"/>
              <p:cNvSpPr>
                <a:spLocks/>
              </p:cNvSpPr>
              <p:nvPr/>
            </p:nvSpPr>
            <p:spPr bwMode="auto">
              <a:xfrm>
                <a:off x="5921375" y="4406900"/>
                <a:ext cx="1317625" cy="914400"/>
              </a:xfrm>
              <a:custGeom>
                <a:avLst/>
                <a:gdLst>
                  <a:gd name="T0" fmla="*/ 0 w 20304"/>
                  <a:gd name="T1" fmla="*/ 7904 h 12703"/>
                  <a:gd name="T2" fmla="*/ 2450 w 20304"/>
                  <a:gd name="T3" fmla="*/ 8864 h 12703"/>
                  <a:gd name="T4" fmla="*/ 5985 w 20304"/>
                  <a:gd name="T5" fmla="*/ 10758 h 12703"/>
                  <a:gd name="T6" fmla="*/ 10556 w 20304"/>
                  <a:gd name="T7" fmla="*/ 11743 h 12703"/>
                  <a:gd name="T8" fmla="*/ 14925 w 20304"/>
                  <a:gd name="T9" fmla="*/ 12703 h 12703"/>
                  <a:gd name="T10" fmla="*/ 15859 w 20304"/>
                  <a:gd name="T11" fmla="*/ 12021 h 12703"/>
                  <a:gd name="T12" fmla="*/ 15531 w 20304"/>
                  <a:gd name="T13" fmla="*/ 11364 h 12703"/>
                  <a:gd name="T14" fmla="*/ 17829 w 20304"/>
                  <a:gd name="T15" fmla="*/ 12046 h 12703"/>
                  <a:gd name="T16" fmla="*/ 18814 w 20304"/>
                  <a:gd name="T17" fmla="*/ 11440 h 12703"/>
                  <a:gd name="T18" fmla="*/ 18562 w 20304"/>
                  <a:gd name="T19" fmla="*/ 10430 h 12703"/>
                  <a:gd name="T20" fmla="*/ 19420 w 20304"/>
                  <a:gd name="T21" fmla="*/ 10657 h 12703"/>
                  <a:gd name="T22" fmla="*/ 20153 w 20304"/>
                  <a:gd name="T23" fmla="*/ 9900 h 12703"/>
                  <a:gd name="T24" fmla="*/ 19698 w 20304"/>
                  <a:gd name="T25" fmla="*/ 8889 h 12703"/>
                  <a:gd name="T26" fmla="*/ 18486 w 20304"/>
                  <a:gd name="T27" fmla="*/ 8258 h 12703"/>
                  <a:gd name="T28" fmla="*/ 19547 w 20304"/>
                  <a:gd name="T29" fmla="*/ 8309 h 12703"/>
                  <a:gd name="T30" fmla="*/ 20102 w 20304"/>
                  <a:gd name="T31" fmla="*/ 7677 h 12703"/>
                  <a:gd name="T32" fmla="*/ 19622 w 20304"/>
                  <a:gd name="T33" fmla="*/ 6995 h 12703"/>
                  <a:gd name="T34" fmla="*/ 16264 w 20304"/>
                  <a:gd name="T35" fmla="*/ 4899 h 12703"/>
                  <a:gd name="T36" fmla="*/ 13637 w 20304"/>
                  <a:gd name="T37" fmla="*/ 3788 h 12703"/>
                  <a:gd name="T38" fmla="*/ 12450 w 20304"/>
                  <a:gd name="T39" fmla="*/ 3207 h 12703"/>
                  <a:gd name="T40" fmla="*/ 13309 w 20304"/>
                  <a:gd name="T41" fmla="*/ 3536 h 12703"/>
                  <a:gd name="T42" fmla="*/ 14875 w 20304"/>
                  <a:gd name="T43" fmla="*/ 3384 h 12703"/>
                  <a:gd name="T44" fmla="*/ 15455 w 20304"/>
                  <a:gd name="T45" fmla="*/ 2753 h 12703"/>
                  <a:gd name="T46" fmla="*/ 15051 w 20304"/>
                  <a:gd name="T47" fmla="*/ 1919 h 12703"/>
                  <a:gd name="T48" fmla="*/ 13385 w 20304"/>
                  <a:gd name="T49" fmla="*/ 1187 h 12703"/>
                  <a:gd name="T50" fmla="*/ 8511 w 20304"/>
                  <a:gd name="T51" fmla="*/ 51 h 12703"/>
                  <a:gd name="T52" fmla="*/ 4672 w 20304"/>
                  <a:gd name="T53" fmla="*/ 833 h 12703"/>
                  <a:gd name="T54" fmla="*/ 2525 w 20304"/>
                  <a:gd name="T55" fmla="*/ 1541 h 12703"/>
                  <a:gd name="T56" fmla="*/ 1111 w 20304"/>
                  <a:gd name="T57" fmla="*/ 1237 h 12703"/>
                  <a:gd name="T58" fmla="*/ 0 w 20304"/>
                  <a:gd name="T59" fmla="*/ 7904 h 12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04" h="12703">
                    <a:moveTo>
                      <a:pt x="0" y="7904"/>
                    </a:moveTo>
                    <a:cubicBezTo>
                      <a:pt x="0" y="7904"/>
                      <a:pt x="1919" y="8485"/>
                      <a:pt x="2450" y="8864"/>
                    </a:cubicBezTo>
                    <a:cubicBezTo>
                      <a:pt x="2980" y="9243"/>
                      <a:pt x="4950" y="10480"/>
                      <a:pt x="5985" y="10758"/>
                    </a:cubicBezTo>
                    <a:cubicBezTo>
                      <a:pt x="7021" y="11036"/>
                      <a:pt x="9319" y="11415"/>
                      <a:pt x="10556" y="11743"/>
                    </a:cubicBezTo>
                    <a:cubicBezTo>
                      <a:pt x="11794" y="12071"/>
                      <a:pt x="14319" y="12703"/>
                      <a:pt x="14925" y="12703"/>
                    </a:cubicBezTo>
                    <a:cubicBezTo>
                      <a:pt x="15531" y="12703"/>
                      <a:pt x="15708" y="12551"/>
                      <a:pt x="15859" y="12021"/>
                    </a:cubicBezTo>
                    <a:cubicBezTo>
                      <a:pt x="16011" y="11491"/>
                      <a:pt x="15531" y="11364"/>
                      <a:pt x="15531" y="11364"/>
                    </a:cubicBezTo>
                    <a:cubicBezTo>
                      <a:pt x="15531" y="11364"/>
                      <a:pt x="17551" y="11945"/>
                      <a:pt x="17829" y="12046"/>
                    </a:cubicBezTo>
                    <a:cubicBezTo>
                      <a:pt x="18107" y="12147"/>
                      <a:pt x="18637" y="11920"/>
                      <a:pt x="18814" y="11440"/>
                    </a:cubicBezTo>
                    <a:cubicBezTo>
                      <a:pt x="18991" y="10960"/>
                      <a:pt x="18562" y="10430"/>
                      <a:pt x="18562" y="10430"/>
                    </a:cubicBezTo>
                    <a:cubicBezTo>
                      <a:pt x="18562" y="10430"/>
                      <a:pt x="19016" y="10657"/>
                      <a:pt x="19420" y="10657"/>
                    </a:cubicBezTo>
                    <a:cubicBezTo>
                      <a:pt x="19824" y="10657"/>
                      <a:pt x="20153" y="9900"/>
                      <a:pt x="20153" y="9900"/>
                    </a:cubicBezTo>
                    <a:cubicBezTo>
                      <a:pt x="20153" y="9900"/>
                      <a:pt x="20304" y="9243"/>
                      <a:pt x="19698" y="8889"/>
                    </a:cubicBezTo>
                    <a:cubicBezTo>
                      <a:pt x="19092" y="8536"/>
                      <a:pt x="18486" y="8258"/>
                      <a:pt x="18486" y="8258"/>
                    </a:cubicBezTo>
                    <a:cubicBezTo>
                      <a:pt x="18486" y="8258"/>
                      <a:pt x="19142" y="8536"/>
                      <a:pt x="19547" y="8309"/>
                    </a:cubicBezTo>
                    <a:cubicBezTo>
                      <a:pt x="19951" y="8081"/>
                      <a:pt x="20102" y="7677"/>
                      <a:pt x="20102" y="7677"/>
                    </a:cubicBezTo>
                    <a:cubicBezTo>
                      <a:pt x="20102" y="7677"/>
                      <a:pt x="20304" y="7374"/>
                      <a:pt x="19622" y="6995"/>
                    </a:cubicBezTo>
                    <a:cubicBezTo>
                      <a:pt x="18940" y="6617"/>
                      <a:pt x="17274" y="5354"/>
                      <a:pt x="16264" y="4899"/>
                    </a:cubicBezTo>
                    <a:cubicBezTo>
                      <a:pt x="15411" y="4516"/>
                      <a:pt x="14824" y="4344"/>
                      <a:pt x="13637" y="3788"/>
                    </a:cubicBezTo>
                    <a:cubicBezTo>
                      <a:pt x="12787" y="3390"/>
                      <a:pt x="12450" y="3207"/>
                      <a:pt x="12450" y="3207"/>
                    </a:cubicBezTo>
                    <a:cubicBezTo>
                      <a:pt x="12450" y="3207"/>
                      <a:pt x="12846" y="3411"/>
                      <a:pt x="13309" y="3536"/>
                    </a:cubicBezTo>
                    <a:cubicBezTo>
                      <a:pt x="13965" y="3712"/>
                      <a:pt x="14243" y="3712"/>
                      <a:pt x="14875" y="3384"/>
                    </a:cubicBezTo>
                    <a:cubicBezTo>
                      <a:pt x="15506" y="3056"/>
                      <a:pt x="15405" y="3005"/>
                      <a:pt x="15455" y="2753"/>
                    </a:cubicBezTo>
                    <a:cubicBezTo>
                      <a:pt x="15506" y="2500"/>
                      <a:pt x="15051" y="1919"/>
                      <a:pt x="15051" y="1919"/>
                    </a:cubicBezTo>
                    <a:cubicBezTo>
                      <a:pt x="14931" y="1702"/>
                      <a:pt x="14066" y="1414"/>
                      <a:pt x="13385" y="1187"/>
                    </a:cubicBezTo>
                    <a:cubicBezTo>
                      <a:pt x="12881" y="1019"/>
                      <a:pt x="10102" y="101"/>
                      <a:pt x="8511" y="51"/>
                    </a:cubicBezTo>
                    <a:cubicBezTo>
                      <a:pt x="6920" y="0"/>
                      <a:pt x="5505" y="253"/>
                      <a:pt x="4672" y="833"/>
                    </a:cubicBezTo>
                    <a:cubicBezTo>
                      <a:pt x="3839" y="1414"/>
                      <a:pt x="3914" y="1515"/>
                      <a:pt x="2525" y="1541"/>
                    </a:cubicBezTo>
                    <a:cubicBezTo>
                      <a:pt x="1136" y="1566"/>
                      <a:pt x="1111" y="1237"/>
                      <a:pt x="1111" y="1237"/>
                    </a:cubicBezTo>
                    <a:lnTo>
                      <a:pt x="0" y="7904"/>
                    </a:lnTo>
                    <a:close/>
                  </a:path>
                </a:pathLst>
              </a:custGeom>
              <a:grpFill/>
              <a:ln w="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CA"/>
              </a:p>
            </p:txBody>
          </p:sp>
          <p:sp>
            <p:nvSpPr>
              <p:cNvPr id="125" name="Freeform 22"/>
              <p:cNvSpPr>
                <a:spLocks/>
              </p:cNvSpPr>
              <p:nvPr/>
            </p:nvSpPr>
            <p:spPr bwMode="auto">
              <a:xfrm>
                <a:off x="6618288" y="5121275"/>
                <a:ext cx="311150" cy="103188"/>
              </a:xfrm>
              <a:custGeom>
                <a:avLst/>
                <a:gdLst>
                  <a:gd name="T0" fmla="*/ 4798 w 4798"/>
                  <a:gd name="T1" fmla="*/ 1439 h 1439"/>
                  <a:gd name="T2" fmla="*/ 0 w 4798"/>
                  <a:gd name="T3" fmla="*/ 0 h 1439"/>
                </a:gdLst>
                <a:ahLst/>
                <a:cxnLst>
                  <a:cxn ang="0">
                    <a:pos x="T0" y="T1"/>
                  </a:cxn>
                  <a:cxn ang="0">
                    <a:pos x="T2" y="T3"/>
                  </a:cxn>
                </a:cxnLst>
                <a:rect l="0" t="0" r="r" b="b"/>
                <a:pathLst>
                  <a:path w="4798" h="1439">
                    <a:moveTo>
                      <a:pt x="4798" y="1439"/>
                    </a:moveTo>
                    <a:cubicBezTo>
                      <a:pt x="4798" y="1439"/>
                      <a:pt x="1061" y="227"/>
                      <a:pt x="0" y="0"/>
                    </a:cubicBezTo>
                  </a:path>
                </a:pathLst>
              </a:custGeom>
              <a:grpFill/>
              <a:ln w="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CA"/>
              </a:p>
            </p:txBody>
          </p:sp>
          <p:sp>
            <p:nvSpPr>
              <p:cNvPr id="126" name="Freeform 23"/>
              <p:cNvSpPr>
                <a:spLocks/>
              </p:cNvSpPr>
              <p:nvPr/>
            </p:nvSpPr>
            <p:spPr bwMode="auto">
              <a:xfrm>
                <a:off x="6691313" y="4991100"/>
                <a:ext cx="434975" cy="166688"/>
              </a:xfrm>
              <a:custGeom>
                <a:avLst/>
                <a:gdLst>
                  <a:gd name="T0" fmla="*/ 6693 w 6693"/>
                  <a:gd name="T1" fmla="*/ 2323 h 2323"/>
                  <a:gd name="T2" fmla="*/ 0 w 6693"/>
                  <a:gd name="T3" fmla="*/ 0 h 2323"/>
                </a:gdLst>
                <a:ahLst/>
                <a:cxnLst>
                  <a:cxn ang="0">
                    <a:pos x="T0" y="T1"/>
                  </a:cxn>
                  <a:cxn ang="0">
                    <a:pos x="T2" y="T3"/>
                  </a:cxn>
                </a:cxnLst>
                <a:rect l="0" t="0" r="r" b="b"/>
                <a:pathLst>
                  <a:path w="6693" h="2323">
                    <a:moveTo>
                      <a:pt x="6693" y="2323"/>
                    </a:moveTo>
                    <a:cubicBezTo>
                      <a:pt x="6693" y="2323"/>
                      <a:pt x="354" y="25"/>
                      <a:pt x="0" y="0"/>
                    </a:cubicBezTo>
                  </a:path>
                </a:pathLst>
              </a:custGeom>
              <a:grpFill/>
              <a:ln w="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CA"/>
              </a:p>
            </p:txBody>
          </p:sp>
          <p:sp>
            <p:nvSpPr>
              <p:cNvPr id="127" name="Freeform 24"/>
              <p:cNvSpPr>
                <a:spLocks/>
              </p:cNvSpPr>
              <p:nvPr/>
            </p:nvSpPr>
            <p:spPr bwMode="auto">
              <a:xfrm>
                <a:off x="6767513" y="4838700"/>
                <a:ext cx="352425" cy="163513"/>
              </a:xfrm>
              <a:custGeom>
                <a:avLst/>
                <a:gdLst>
                  <a:gd name="T0" fmla="*/ 5455 w 5455"/>
                  <a:gd name="T1" fmla="*/ 2273 h 2273"/>
                  <a:gd name="T2" fmla="*/ 0 w 5455"/>
                  <a:gd name="T3" fmla="*/ 0 h 2273"/>
                </a:gdLst>
                <a:ahLst/>
                <a:cxnLst>
                  <a:cxn ang="0">
                    <a:pos x="T0" y="T1"/>
                  </a:cxn>
                  <a:cxn ang="0">
                    <a:pos x="T2" y="T3"/>
                  </a:cxn>
                </a:cxnLst>
                <a:rect l="0" t="0" r="r" b="b"/>
                <a:pathLst>
                  <a:path w="5455" h="2273">
                    <a:moveTo>
                      <a:pt x="5455" y="2273"/>
                    </a:moveTo>
                    <a:cubicBezTo>
                      <a:pt x="5455" y="2273"/>
                      <a:pt x="808" y="101"/>
                      <a:pt x="0" y="0"/>
                    </a:cubicBezTo>
                  </a:path>
                </a:pathLst>
              </a:custGeom>
              <a:grpFill/>
              <a:ln w="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CA"/>
              </a:p>
            </p:txBody>
          </p:sp>
          <p:sp>
            <p:nvSpPr>
              <p:cNvPr id="128" name="Freeform 25"/>
              <p:cNvSpPr>
                <a:spLocks/>
              </p:cNvSpPr>
              <p:nvPr/>
            </p:nvSpPr>
            <p:spPr bwMode="auto">
              <a:xfrm>
                <a:off x="6621463" y="4591050"/>
                <a:ext cx="107950" cy="47625"/>
              </a:xfrm>
              <a:custGeom>
                <a:avLst/>
                <a:gdLst>
                  <a:gd name="T0" fmla="*/ 1667 w 1667"/>
                  <a:gd name="T1" fmla="*/ 656 h 656"/>
                  <a:gd name="T2" fmla="*/ 0 w 1667"/>
                  <a:gd name="T3" fmla="*/ 0 h 656"/>
                </a:gdLst>
                <a:ahLst/>
                <a:cxnLst>
                  <a:cxn ang="0">
                    <a:pos x="T0" y="T1"/>
                  </a:cxn>
                  <a:cxn ang="0">
                    <a:pos x="T2" y="T3"/>
                  </a:cxn>
                </a:cxnLst>
                <a:rect l="0" t="0" r="r" b="b"/>
                <a:pathLst>
                  <a:path w="1667" h="656">
                    <a:moveTo>
                      <a:pt x="1667" y="656"/>
                    </a:moveTo>
                    <a:cubicBezTo>
                      <a:pt x="1667" y="656"/>
                      <a:pt x="253" y="75"/>
                      <a:pt x="0" y="0"/>
                    </a:cubicBezTo>
                  </a:path>
                </a:pathLst>
              </a:custGeom>
              <a:grpFill/>
              <a:ln w="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CA"/>
              </a:p>
            </p:txBody>
          </p:sp>
        </p:grpSp>
        <p:grpSp>
          <p:nvGrpSpPr>
            <p:cNvPr id="117" name="Group 116"/>
            <p:cNvGrpSpPr/>
            <p:nvPr/>
          </p:nvGrpSpPr>
          <p:grpSpPr>
            <a:xfrm rot="16200000">
              <a:off x="4139684" y="4614645"/>
              <a:ext cx="1317625" cy="914400"/>
              <a:chOff x="5921375" y="4406900"/>
              <a:chExt cx="1317625" cy="914400"/>
            </a:xfrm>
            <a:solidFill>
              <a:schemeClr val="accent1">
                <a:lumMod val="20000"/>
                <a:lumOff val="80000"/>
              </a:schemeClr>
            </a:solidFill>
          </p:grpSpPr>
          <p:sp>
            <p:nvSpPr>
              <p:cNvPr id="119" name="Freeform 21"/>
              <p:cNvSpPr>
                <a:spLocks/>
              </p:cNvSpPr>
              <p:nvPr/>
            </p:nvSpPr>
            <p:spPr bwMode="auto">
              <a:xfrm>
                <a:off x="5921375" y="4406900"/>
                <a:ext cx="1317625" cy="914400"/>
              </a:xfrm>
              <a:custGeom>
                <a:avLst/>
                <a:gdLst>
                  <a:gd name="T0" fmla="*/ 0 w 20304"/>
                  <a:gd name="T1" fmla="*/ 7904 h 12703"/>
                  <a:gd name="T2" fmla="*/ 2450 w 20304"/>
                  <a:gd name="T3" fmla="*/ 8864 h 12703"/>
                  <a:gd name="T4" fmla="*/ 5985 w 20304"/>
                  <a:gd name="T5" fmla="*/ 10758 h 12703"/>
                  <a:gd name="T6" fmla="*/ 10556 w 20304"/>
                  <a:gd name="T7" fmla="*/ 11743 h 12703"/>
                  <a:gd name="T8" fmla="*/ 14925 w 20304"/>
                  <a:gd name="T9" fmla="*/ 12703 h 12703"/>
                  <a:gd name="T10" fmla="*/ 15859 w 20304"/>
                  <a:gd name="T11" fmla="*/ 12021 h 12703"/>
                  <a:gd name="T12" fmla="*/ 15531 w 20304"/>
                  <a:gd name="T13" fmla="*/ 11364 h 12703"/>
                  <a:gd name="T14" fmla="*/ 17829 w 20304"/>
                  <a:gd name="T15" fmla="*/ 12046 h 12703"/>
                  <a:gd name="T16" fmla="*/ 18814 w 20304"/>
                  <a:gd name="T17" fmla="*/ 11440 h 12703"/>
                  <a:gd name="T18" fmla="*/ 18562 w 20304"/>
                  <a:gd name="T19" fmla="*/ 10430 h 12703"/>
                  <a:gd name="T20" fmla="*/ 19420 w 20304"/>
                  <a:gd name="T21" fmla="*/ 10657 h 12703"/>
                  <a:gd name="T22" fmla="*/ 20153 w 20304"/>
                  <a:gd name="T23" fmla="*/ 9900 h 12703"/>
                  <a:gd name="T24" fmla="*/ 19698 w 20304"/>
                  <a:gd name="T25" fmla="*/ 8889 h 12703"/>
                  <a:gd name="T26" fmla="*/ 18486 w 20304"/>
                  <a:gd name="T27" fmla="*/ 8258 h 12703"/>
                  <a:gd name="T28" fmla="*/ 19547 w 20304"/>
                  <a:gd name="T29" fmla="*/ 8309 h 12703"/>
                  <a:gd name="T30" fmla="*/ 20102 w 20304"/>
                  <a:gd name="T31" fmla="*/ 7677 h 12703"/>
                  <a:gd name="T32" fmla="*/ 19622 w 20304"/>
                  <a:gd name="T33" fmla="*/ 6995 h 12703"/>
                  <a:gd name="T34" fmla="*/ 16264 w 20304"/>
                  <a:gd name="T35" fmla="*/ 4899 h 12703"/>
                  <a:gd name="T36" fmla="*/ 13637 w 20304"/>
                  <a:gd name="T37" fmla="*/ 3788 h 12703"/>
                  <a:gd name="T38" fmla="*/ 12450 w 20304"/>
                  <a:gd name="T39" fmla="*/ 3207 h 12703"/>
                  <a:gd name="T40" fmla="*/ 13309 w 20304"/>
                  <a:gd name="T41" fmla="*/ 3536 h 12703"/>
                  <a:gd name="T42" fmla="*/ 14875 w 20304"/>
                  <a:gd name="T43" fmla="*/ 3384 h 12703"/>
                  <a:gd name="T44" fmla="*/ 15455 w 20304"/>
                  <a:gd name="T45" fmla="*/ 2753 h 12703"/>
                  <a:gd name="T46" fmla="*/ 15051 w 20304"/>
                  <a:gd name="T47" fmla="*/ 1919 h 12703"/>
                  <a:gd name="T48" fmla="*/ 13385 w 20304"/>
                  <a:gd name="T49" fmla="*/ 1187 h 12703"/>
                  <a:gd name="T50" fmla="*/ 8511 w 20304"/>
                  <a:gd name="T51" fmla="*/ 51 h 12703"/>
                  <a:gd name="T52" fmla="*/ 4672 w 20304"/>
                  <a:gd name="T53" fmla="*/ 833 h 12703"/>
                  <a:gd name="T54" fmla="*/ 2525 w 20304"/>
                  <a:gd name="T55" fmla="*/ 1541 h 12703"/>
                  <a:gd name="T56" fmla="*/ 1111 w 20304"/>
                  <a:gd name="T57" fmla="*/ 1237 h 12703"/>
                  <a:gd name="T58" fmla="*/ 0 w 20304"/>
                  <a:gd name="T59" fmla="*/ 7904 h 12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04" h="12703">
                    <a:moveTo>
                      <a:pt x="0" y="7904"/>
                    </a:moveTo>
                    <a:cubicBezTo>
                      <a:pt x="0" y="7904"/>
                      <a:pt x="1919" y="8485"/>
                      <a:pt x="2450" y="8864"/>
                    </a:cubicBezTo>
                    <a:cubicBezTo>
                      <a:pt x="2980" y="9243"/>
                      <a:pt x="4950" y="10480"/>
                      <a:pt x="5985" y="10758"/>
                    </a:cubicBezTo>
                    <a:cubicBezTo>
                      <a:pt x="7021" y="11036"/>
                      <a:pt x="9319" y="11415"/>
                      <a:pt x="10556" y="11743"/>
                    </a:cubicBezTo>
                    <a:cubicBezTo>
                      <a:pt x="11794" y="12071"/>
                      <a:pt x="14319" y="12703"/>
                      <a:pt x="14925" y="12703"/>
                    </a:cubicBezTo>
                    <a:cubicBezTo>
                      <a:pt x="15531" y="12703"/>
                      <a:pt x="15708" y="12551"/>
                      <a:pt x="15859" y="12021"/>
                    </a:cubicBezTo>
                    <a:cubicBezTo>
                      <a:pt x="16011" y="11491"/>
                      <a:pt x="15531" y="11364"/>
                      <a:pt x="15531" y="11364"/>
                    </a:cubicBezTo>
                    <a:cubicBezTo>
                      <a:pt x="15531" y="11364"/>
                      <a:pt x="17551" y="11945"/>
                      <a:pt x="17829" y="12046"/>
                    </a:cubicBezTo>
                    <a:cubicBezTo>
                      <a:pt x="18107" y="12147"/>
                      <a:pt x="18637" y="11920"/>
                      <a:pt x="18814" y="11440"/>
                    </a:cubicBezTo>
                    <a:cubicBezTo>
                      <a:pt x="18991" y="10960"/>
                      <a:pt x="18562" y="10430"/>
                      <a:pt x="18562" y="10430"/>
                    </a:cubicBezTo>
                    <a:cubicBezTo>
                      <a:pt x="18562" y="10430"/>
                      <a:pt x="19016" y="10657"/>
                      <a:pt x="19420" y="10657"/>
                    </a:cubicBezTo>
                    <a:cubicBezTo>
                      <a:pt x="19824" y="10657"/>
                      <a:pt x="20153" y="9900"/>
                      <a:pt x="20153" y="9900"/>
                    </a:cubicBezTo>
                    <a:cubicBezTo>
                      <a:pt x="20153" y="9900"/>
                      <a:pt x="20304" y="9243"/>
                      <a:pt x="19698" y="8889"/>
                    </a:cubicBezTo>
                    <a:cubicBezTo>
                      <a:pt x="19092" y="8536"/>
                      <a:pt x="18486" y="8258"/>
                      <a:pt x="18486" y="8258"/>
                    </a:cubicBezTo>
                    <a:cubicBezTo>
                      <a:pt x="18486" y="8258"/>
                      <a:pt x="19142" y="8536"/>
                      <a:pt x="19547" y="8309"/>
                    </a:cubicBezTo>
                    <a:cubicBezTo>
                      <a:pt x="19951" y="8081"/>
                      <a:pt x="20102" y="7677"/>
                      <a:pt x="20102" y="7677"/>
                    </a:cubicBezTo>
                    <a:cubicBezTo>
                      <a:pt x="20102" y="7677"/>
                      <a:pt x="20304" y="7374"/>
                      <a:pt x="19622" y="6995"/>
                    </a:cubicBezTo>
                    <a:cubicBezTo>
                      <a:pt x="18940" y="6617"/>
                      <a:pt x="17274" y="5354"/>
                      <a:pt x="16264" y="4899"/>
                    </a:cubicBezTo>
                    <a:cubicBezTo>
                      <a:pt x="15411" y="4516"/>
                      <a:pt x="14824" y="4344"/>
                      <a:pt x="13637" y="3788"/>
                    </a:cubicBezTo>
                    <a:cubicBezTo>
                      <a:pt x="12787" y="3390"/>
                      <a:pt x="12450" y="3207"/>
                      <a:pt x="12450" y="3207"/>
                    </a:cubicBezTo>
                    <a:cubicBezTo>
                      <a:pt x="12450" y="3207"/>
                      <a:pt x="12846" y="3411"/>
                      <a:pt x="13309" y="3536"/>
                    </a:cubicBezTo>
                    <a:cubicBezTo>
                      <a:pt x="13965" y="3712"/>
                      <a:pt x="14243" y="3712"/>
                      <a:pt x="14875" y="3384"/>
                    </a:cubicBezTo>
                    <a:cubicBezTo>
                      <a:pt x="15506" y="3056"/>
                      <a:pt x="15405" y="3005"/>
                      <a:pt x="15455" y="2753"/>
                    </a:cubicBezTo>
                    <a:cubicBezTo>
                      <a:pt x="15506" y="2500"/>
                      <a:pt x="15051" y="1919"/>
                      <a:pt x="15051" y="1919"/>
                    </a:cubicBezTo>
                    <a:cubicBezTo>
                      <a:pt x="14931" y="1702"/>
                      <a:pt x="14066" y="1414"/>
                      <a:pt x="13385" y="1187"/>
                    </a:cubicBezTo>
                    <a:cubicBezTo>
                      <a:pt x="12881" y="1019"/>
                      <a:pt x="10102" y="101"/>
                      <a:pt x="8511" y="51"/>
                    </a:cubicBezTo>
                    <a:cubicBezTo>
                      <a:pt x="6920" y="0"/>
                      <a:pt x="5505" y="253"/>
                      <a:pt x="4672" y="833"/>
                    </a:cubicBezTo>
                    <a:cubicBezTo>
                      <a:pt x="3839" y="1414"/>
                      <a:pt x="3914" y="1515"/>
                      <a:pt x="2525" y="1541"/>
                    </a:cubicBezTo>
                    <a:cubicBezTo>
                      <a:pt x="1136" y="1566"/>
                      <a:pt x="1111" y="1237"/>
                      <a:pt x="1111" y="1237"/>
                    </a:cubicBezTo>
                    <a:lnTo>
                      <a:pt x="0" y="7904"/>
                    </a:lnTo>
                    <a:close/>
                  </a:path>
                </a:pathLst>
              </a:custGeom>
              <a:grpFill/>
              <a:ln w="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CA"/>
              </a:p>
            </p:txBody>
          </p:sp>
          <p:sp>
            <p:nvSpPr>
              <p:cNvPr id="120" name="Freeform 22"/>
              <p:cNvSpPr>
                <a:spLocks/>
              </p:cNvSpPr>
              <p:nvPr/>
            </p:nvSpPr>
            <p:spPr bwMode="auto">
              <a:xfrm>
                <a:off x="6618288" y="5121275"/>
                <a:ext cx="311150" cy="103188"/>
              </a:xfrm>
              <a:custGeom>
                <a:avLst/>
                <a:gdLst>
                  <a:gd name="T0" fmla="*/ 4798 w 4798"/>
                  <a:gd name="T1" fmla="*/ 1439 h 1439"/>
                  <a:gd name="T2" fmla="*/ 0 w 4798"/>
                  <a:gd name="T3" fmla="*/ 0 h 1439"/>
                </a:gdLst>
                <a:ahLst/>
                <a:cxnLst>
                  <a:cxn ang="0">
                    <a:pos x="T0" y="T1"/>
                  </a:cxn>
                  <a:cxn ang="0">
                    <a:pos x="T2" y="T3"/>
                  </a:cxn>
                </a:cxnLst>
                <a:rect l="0" t="0" r="r" b="b"/>
                <a:pathLst>
                  <a:path w="4798" h="1439">
                    <a:moveTo>
                      <a:pt x="4798" y="1439"/>
                    </a:moveTo>
                    <a:cubicBezTo>
                      <a:pt x="4798" y="1439"/>
                      <a:pt x="1061" y="227"/>
                      <a:pt x="0" y="0"/>
                    </a:cubicBezTo>
                  </a:path>
                </a:pathLst>
              </a:custGeom>
              <a:grpFill/>
              <a:ln w="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CA"/>
              </a:p>
            </p:txBody>
          </p:sp>
          <p:sp>
            <p:nvSpPr>
              <p:cNvPr id="121" name="Freeform 23"/>
              <p:cNvSpPr>
                <a:spLocks/>
              </p:cNvSpPr>
              <p:nvPr/>
            </p:nvSpPr>
            <p:spPr bwMode="auto">
              <a:xfrm>
                <a:off x="6691313" y="4991100"/>
                <a:ext cx="434975" cy="166688"/>
              </a:xfrm>
              <a:custGeom>
                <a:avLst/>
                <a:gdLst>
                  <a:gd name="T0" fmla="*/ 6693 w 6693"/>
                  <a:gd name="T1" fmla="*/ 2323 h 2323"/>
                  <a:gd name="T2" fmla="*/ 0 w 6693"/>
                  <a:gd name="T3" fmla="*/ 0 h 2323"/>
                </a:gdLst>
                <a:ahLst/>
                <a:cxnLst>
                  <a:cxn ang="0">
                    <a:pos x="T0" y="T1"/>
                  </a:cxn>
                  <a:cxn ang="0">
                    <a:pos x="T2" y="T3"/>
                  </a:cxn>
                </a:cxnLst>
                <a:rect l="0" t="0" r="r" b="b"/>
                <a:pathLst>
                  <a:path w="6693" h="2323">
                    <a:moveTo>
                      <a:pt x="6693" y="2323"/>
                    </a:moveTo>
                    <a:cubicBezTo>
                      <a:pt x="6693" y="2323"/>
                      <a:pt x="354" y="25"/>
                      <a:pt x="0" y="0"/>
                    </a:cubicBezTo>
                  </a:path>
                </a:pathLst>
              </a:custGeom>
              <a:grpFill/>
              <a:ln w="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CA"/>
              </a:p>
            </p:txBody>
          </p:sp>
          <p:sp>
            <p:nvSpPr>
              <p:cNvPr id="122" name="Freeform 24"/>
              <p:cNvSpPr>
                <a:spLocks/>
              </p:cNvSpPr>
              <p:nvPr/>
            </p:nvSpPr>
            <p:spPr bwMode="auto">
              <a:xfrm>
                <a:off x="6767513" y="4838700"/>
                <a:ext cx="352425" cy="163513"/>
              </a:xfrm>
              <a:custGeom>
                <a:avLst/>
                <a:gdLst>
                  <a:gd name="T0" fmla="*/ 5455 w 5455"/>
                  <a:gd name="T1" fmla="*/ 2273 h 2273"/>
                  <a:gd name="T2" fmla="*/ 0 w 5455"/>
                  <a:gd name="T3" fmla="*/ 0 h 2273"/>
                </a:gdLst>
                <a:ahLst/>
                <a:cxnLst>
                  <a:cxn ang="0">
                    <a:pos x="T0" y="T1"/>
                  </a:cxn>
                  <a:cxn ang="0">
                    <a:pos x="T2" y="T3"/>
                  </a:cxn>
                </a:cxnLst>
                <a:rect l="0" t="0" r="r" b="b"/>
                <a:pathLst>
                  <a:path w="5455" h="2273">
                    <a:moveTo>
                      <a:pt x="5455" y="2273"/>
                    </a:moveTo>
                    <a:cubicBezTo>
                      <a:pt x="5455" y="2273"/>
                      <a:pt x="808" y="101"/>
                      <a:pt x="0" y="0"/>
                    </a:cubicBezTo>
                  </a:path>
                </a:pathLst>
              </a:custGeom>
              <a:grpFill/>
              <a:ln w="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CA"/>
              </a:p>
            </p:txBody>
          </p:sp>
          <p:sp>
            <p:nvSpPr>
              <p:cNvPr id="123" name="Freeform 25"/>
              <p:cNvSpPr>
                <a:spLocks/>
              </p:cNvSpPr>
              <p:nvPr/>
            </p:nvSpPr>
            <p:spPr bwMode="auto">
              <a:xfrm>
                <a:off x="6621463" y="4591050"/>
                <a:ext cx="107950" cy="47625"/>
              </a:xfrm>
              <a:custGeom>
                <a:avLst/>
                <a:gdLst>
                  <a:gd name="T0" fmla="*/ 1667 w 1667"/>
                  <a:gd name="T1" fmla="*/ 656 h 656"/>
                  <a:gd name="T2" fmla="*/ 0 w 1667"/>
                  <a:gd name="T3" fmla="*/ 0 h 656"/>
                </a:gdLst>
                <a:ahLst/>
                <a:cxnLst>
                  <a:cxn ang="0">
                    <a:pos x="T0" y="T1"/>
                  </a:cxn>
                  <a:cxn ang="0">
                    <a:pos x="T2" y="T3"/>
                  </a:cxn>
                </a:cxnLst>
                <a:rect l="0" t="0" r="r" b="b"/>
                <a:pathLst>
                  <a:path w="1667" h="656">
                    <a:moveTo>
                      <a:pt x="1667" y="656"/>
                    </a:moveTo>
                    <a:cubicBezTo>
                      <a:pt x="1667" y="656"/>
                      <a:pt x="253" y="75"/>
                      <a:pt x="0" y="0"/>
                    </a:cubicBezTo>
                  </a:path>
                </a:pathLst>
              </a:custGeom>
              <a:grpFill/>
              <a:ln w="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CA"/>
              </a:p>
            </p:txBody>
          </p:sp>
        </p:grpSp>
        <p:cxnSp>
          <p:nvCxnSpPr>
            <p:cNvPr id="118" name="Curved Connector 117"/>
            <p:cNvCxnSpPr/>
            <p:nvPr/>
          </p:nvCxnSpPr>
          <p:spPr>
            <a:xfrm rot="16200000" flipH="1">
              <a:off x="4000567" y="4518070"/>
              <a:ext cx="465135" cy="1102796"/>
            </a:xfrm>
            <a:prstGeom prst="curvedConnector3">
              <a:avLst>
                <a:gd name="adj1" fmla="val 56032"/>
              </a:avLst>
            </a:prstGeom>
          </p:spPr>
          <p:style>
            <a:lnRef idx="3">
              <a:schemeClr val="accent2"/>
            </a:lnRef>
            <a:fillRef idx="0">
              <a:schemeClr val="accent2"/>
            </a:fillRef>
            <a:effectRef idx="2">
              <a:schemeClr val="accent2"/>
            </a:effectRef>
            <a:fontRef idx="minor">
              <a:schemeClr val="tx1"/>
            </a:fontRef>
          </p:style>
        </p:cxnSp>
      </p:grpSp>
      <p:sp>
        <p:nvSpPr>
          <p:cNvPr id="134" name="TextBox 133"/>
          <p:cNvSpPr txBox="1"/>
          <p:nvPr/>
        </p:nvSpPr>
        <p:spPr>
          <a:xfrm>
            <a:off x="835394" y="4575721"/>
            <a:ext cx="2511711" cy="307777"/>
          </a:xfrm>
          <a:prstGeom prst="rect">
            <a:avLst/>
          </a:prstGeom>
          <a:noFill/>
        </p:spPr>
        <p:txBody>
          <a:bodyPr wrap="square" rtlCol="0">
            <a:spAutoFit/>
          </a:bodyPr>
          <a:lstStyle/>
          <a:p>
            <a:pPr algn="ctr"/>
            <a:r>
              <a:rPr lang="en-US" sz="1400" dirty="0"/>
              <a:t>Completion time (s)</a:t>
            </a:r>
            <a:endParaRPr lang="en-CA" sz="1400" dirty="0"/>
          </a:p>
        </p:txBody>
      </p:sp>
      <p:sp>
        <p:nvSpPr>
          <p:cNvPr id="135" name="TextBox 134"/>
          <p:cNvSpPr txBox="1"/>
          <p:nvPr/>
        </p:nvSpPr>
        <p:spPr>
          <a:xfrm>
            <a:off x="3316143" y="4569941"/>
            <a:ext cx="2511711" cy="307777"/>
          </a:xfrm>
          <a:prstGeom prst="rect">
            <a:avLst/>
          </a:prstGeom>
          <a:noFill/>
        </p:spPr>
        <p:txBody>
          <a:bodyPr wrap="square" rtlCol="0">
            <a:spAutoFit/>
          </a:bodyPr>
          <a:lstStyle/>
          <a:p>
            <a:pPr algn="ctr"/>
            <a:r>
              <a:rPr lang="en-US" sz="1400" dirty="0"/>
              <a:t>Hand path length (mm)</a:t>
            </a:r>
            <a:endParaRPr lang="en-CA" sz="1400" dirty="0"/>
          </a:p>
        </p:txBody>
      </p:sp>
      <p:sp>
        <p:nvSpPr>
          <p:cNvPr id="136" name="TextBox 135"/>
          <p:cNvSpPr txBox="1"/>
          <p:nvPr/>
        </p:nvSpPr>
        <p:spPr>
          <a:xfrm>
            <a:off x="5633822" y="4573983"/>
            <a:ext cx="2582090" cy="307777"/>
          </a:xfrm>
          <a:prstGeom prst="rect">
            <a:avLst/>
          </a:prstGeom>
          <a:noFill/>
        </p:spPr>
        <p:txBody>
          <a:bodyPr wrap="square" rtlCol="0">
            <a:spAutoFit/>
          </a:bodyPr>
          <a:lstStyle/>
          <a:p>
            <a:pPr algn="ctr"/>
            <a:r>
              <a:rPr lang="en-US" sz="1400" dirty="0"/>
              <a:t>Needle path length (mm)</a:t>
            </a:r>
            <a:endParaRPr lang="en-CA" sz="1400" dirty="0"/>
          </a:p>
        </p:txBody>
      </p:sp>
      <p:sp>
        <p:nvSpPr>
          <p:cNvPr id="137" name="TextBox 136"/>
          <p:cNvSpPr txBox="1"/>
          <p:nvPr/>
        </p:nvSpPr>
        <p:spPr>
          <a:xfrm>
            <a:off x="657673" y="6013576"/>
            <a:ext cx="2867151" cy="307777"/>
          </a:xfrm>
          <a:prstGeom prst="rect">
            <a:avLst/>
          </a:prstGeom>
          <a:noFill/>
        </p:spPr>
        <p:txBody>
          <a:bodyPr wrap="square" rtlCol="0">
            <a:spAutoFit/>
          </a:bodyPr>
          <a:lstStyle/>
          <a:p>
            <a:pPr algn="ctr"/>
            <a:r>
              <a:rPr lang="en-US" sz="1400" dirty="0"/>
              <a:t>Needle time in tissue (mm)</a:t>
            </a:r>
            <a:endParaRPr lang="en-CA" sz="1400" dirty="0"/>
          </a:p>
        </p:txBody>
      </p:sp>
      <p:sp>
        <p:nvSpPr>
          <p:cNvPr id="138" name="TextBox 137"/>
          <p:cNvSpPr txBox="1"/>
          <p:nvPr/>
        </p:nvSpPr>
        <p:spPr>
          <a:xfrm>
            <a:off x="3138422" y="6013576"/>
            <a:ext cx="2867151" cy="307777"/>
          </a:xfrm>
          <a:prstGeom prst="rect">
            <a:avLst/>
          </a:prstGeom>
          <a:noFill/>
        </p:spPr>
        <p:txBody>
          <a:bodyPr wrap="square" rtlCol="0">
            <a:spAutoFit/>
          </a:bodyPr>
          <a:lstStyle/>
          <a:p>
            <a:pPr algn="ctr"/>
            <a:r>
              <a:rPr lang="en-US" sz="1400" dirty="0"/>
              <a:t>Needle path in tissue (mm)</a:t>
            </a:r>
            <a:endParaRPr lang="en-CA" sz="1400" dirty="0"/>
          </a:p>
        </p:txBody>
      </p:sp>
      <p:sp>
        <p:nvSpPr>
          <p:cNvPr id="139" name="TextBox 138"/>
          <p:cNvSpPr txBox="1"/>
          <p:nvPr/>
        </p:nvSpPr>
        <p:spPr>
          <a:xfrm>
            <a:off x="5596602" y="6013192"/>
            <a:ext cx="2867151" cy="307777"/>
          </a:xfrm>
          <a:prstGeom prst="rect">
            <a:avLst/>
          </a:prstGeom>
          <a:noFill/>
        </p:spPr>
        <p:txBody>
          <a:bodyPr wrap="square" rtlCol="0">
            <a:spAutoFit/>
          </a:bodyPr>
          <a:lstStyle/>
          <a:p>
            <a:pPr algn="ctr"/>
            <a:r>
              <a:rPr lang="en-US" sz="1400" dirty="0"/>
              <a:t>Tissue damage (mm</a:t>
            </a:r>
            <a:r>
              <a:rPr lang="en-US" sz="1400" baseline="30000" dirty="0"/>
              <a:t>2</a:t>
            </a:r>
            <a:r>
              <a:rPr lang="en-US" sz="1400" dirty="0"/>
              <a:t>)</a:t>
            </a:r>
            <a:endParaRPr lang="en-CA" sz="1400" dirty="0"/>
          </a:p>
        </p:txBody>
      </p:sp>
    </p:spTree>
    <p:extLst>
      <p:ext uri="{BB962C8B-B14F-4D97-AF65-F5344CB8AC3E}">
        <p14:creationId xmlns:p14="http://schemas.microsoft.com/office/powerpoint/2010/main" val="899418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Metric Validity</a:t>
            </a:r>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981200"/>
            <a:ext cx="4038600" cy="3023550"/>
          </a:xfrm>
        </p:spPr>
      </p:pic>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981200"/>
            <a:ext cx="4038600" cy="3023550"/>
          </a:xfrm>
        </p:spPr>
      </p:pic>
      <p:sp>
        <p:nvSpPr>
          <p:cNvPr id="5" name="Footer Placeholder 4"/>
          <p:cNvSpPr>
            <a:spLocks noGrp="1"/>
          </p:cNvSpPr>
          <p:nvPr>
            <p:ph type="ftr" sz="quarter" idx="10"/>
          </p:nvPr>
        </p:nvSpPr>
        <p:spPr/>
        <p:txBody>
          <a:bodyPr/>
          <a:lstStyle/>
          <a:p>
            <a:pPr>
              <a:defRPr/>
            </a:pPr>
            <a:r>
              <a:rPr lang="en-US"/>
              <a:t>Laboratory for Percutaneous Surgery (The Perk Lab) – Copyright © Queen’s University, 2017</a:t>
            </a:r>
            <a:endParaRPr lang="en-US" dirty="0"/>
          </a:p>
        </p:txBody>
      </p:sp>
      <p:sp>
        <p:nvSpPr>
          <p:cNvPr id="6" name="Slide Number Placeholder 5"/>
          <p:cNvSpPr>
            <a:spLocks noGrp="1"/>
          </p:cNvSpPr>
          <p:nvPr>
            <p:ph type="sldNum" sz="quarter" idx="11"/>
          </p:nvPr>
        </p:nvSpPr>
        <p:spPr/>
        <p:txBody>
          <a:bodyPr/>
          <a:lstStyle/>
          <a:p>
            <a:pPr>
              <a:defRPr/>
            </a:pPr>
            <a:r>
              <a:rPr lang="en-US"/>
              <a:t>- </a:t>
            </a:r>
            <a:fld id="{9FCF0F87-2AA1-4A75-81C9-3ACA5C735B30}" type="slidenum">
              <a:rPr lang="en-US" smtClean="0"/>
              <a:pPr>
                <a:defRPr/>
              </a:pPr>
              <a:t>11</a:t>
            </a:fld>
            <a:r>
              <a:rPr lang="en-US"/>
              <a:t> -</a:t>
            </a:r>
          </a:p>
        </p:txBody>
      </p:sp>
      <p:sp>
        <p:nvSpPr>
          <p:cNvPr id="11" name="TextBox 10"/>
          <p:cNvSpPr txBox="1"/>
          <p:nvPr/>
        </p:nvSpPr>
        <p:spPr>
          <a:xfrm>
            <a:off x="3138422" y="5334000"/>
            <a:ext cx="2867151" cy="369332"/>
          </a:xfrm>
          <a:prstGeom prst="rect">
            <a:avLst/>
          </a:prstGeom>
          <a:noFill/>
        </p:spPr>
        <p:txBody>
          <a:bodyPr wrap="square" rtlCol="0">
            <a:spAutoFit/>
          </a:bodyPr>
          <a:lstStyle/>
          <a:p>
            <a:pPr algn="ctr"/>
            <a:r>
              <a:rPr lang="en-US" i="1" dirty="0"/>
              <a:t>p&lt;0.05?</a:t>
            </a:r>
            <a:endParaRPr lang="en-CA" i="1" dirty="0"/>
          </a:p>
        </p:txBody>
      </p:sp>
      <p:sp>
        <p:nvSpPr>
          <p:cNvPr id="12" name="Freeform 8"/>
          <p:cNvSpPr/>
          <p:nvPr/>
        </p:nvSpPr>
        <p:spPr>
          <a:xfrm>
            <a:off x="2247900" y="1870700"/>
            <a:ext cx="457200" cy="457200"/>
          </a:xfrm>
          <a:custGeom>
            <a:avLst/>
            <a:gdLst>
              <a:gd name="connsiteX0" fmla="*/ 89854 w 539126"/>
              <a:gd name="connsiteY0" fmla="*/ 227279 h 480985"/>
              <a:gd name="connsiteX1" fmla="*/ 190280 w 539126"/>
              <a:gd name="connsiteY1" fmla="*/ 306562 h 480985"/>
              <a:gd name="connsiteX2" fmla="*/ 449272 w 539126"/>
              <a:gd name="connsiteY2" fmla="*/ 0 h 480985"/>
              <a:gd name="connsiteX3" fmla="*/ 539126 w 539126"/>
              <a:gd name="connsiteY3" fmla="*/ 73998 h 480985"/>
              <a:gd name="connsiteX4" fmla="*/ 195565 w 539126"/>
              <a:gd name="connsiteY4" fmla="*/ 480985 h 480985"/>
              <a:gd name="connsiteX5" fmla="*/ 0 w 539126"/>
              <a:gd name="connsiteY5" fmla="*/ 317133 h 480985"/>
              <a:gd name="connsiteX6" fmla="*/ 89854 w 539126"/>
              <a:gd name="connsiteY6" fmla="*/ 227279 h 480985"/>
              <a:gd name="connsiteX0" fmla="*/ 68712 w 517984"/>
              <a:gd name="connsiteY0" fmla="*/ 227279 h 480985"/>
              <a:gd name="connsiteX1" fmla="*/ 169138 w 517984"/>
              <a:gd name="connsiteY1" fmla="*/ 306562 h 480985"/>
              <a:gd name="connsiteX2" fmla="*/ 428130 w 517984"/>
              <a:gd name="connsiteY2" fmla="*/ 0 h 480985"/>
              <a:gd name="connsiteX3" fmla="*/ 517984 w 517984"/>
              <a:gd name="connsiteY3" fmla="*/ 73998 h 480985"/>
              <a:gd name="connsiteX4" fmla="*/ 174423 w 517984"/>
              <a:gd name="connsiteY4" fmla="*/ 480985 h 480985"/>
              <a:gd name="connsiteX5" fmla="*/ 0 w 517984"/>
              <a:gd name="connsiteY5" fmla="*/ 332989 h 480985"/>
              <a:gd name="connsiteX6" fmla="*/ 68712 w 517984"/>
              <a:gd name="connsiteY6" fmla="*/ 227279 h 480985"/>
              <a:gd name="connsiteX0" fmla="*/ 68712 w 517984"/>
              <a:gd name="connsiteY0" fmla="*/ 227279 h 459554"/>
              <a:gd name="connsiteX1" fmla="*/ 169138 w 517984"/>
              <a:gd name="connsiteY1" fmla="*/ 306562 h 459554"/>
              <a:gd name="connsiteX2" fmla="*/ 428130 w 517984"/>
              <a:gd name="connsiteY2" fmla="*/ 0 h 459554"/>
              <a:gd name="connsiteX3" fmla="*/ 517984 w 517984"/>
              <a:gd name="connsiteY3" fmla="*/ 73998 h 459554"/>
              <a:gd name="connsiteX4" fmla="*/ 164898 w 517984"/>
              <a:gd name="connsiteY4" fmla="*/ 459554 h 459554"/>
              <a:gd name="connsiteX5" fmla="*/ 0 w 517984"/>
              <a:gd name="connsiteY5" fmla="*/ 332989 h 459554"/>
              <a:gd name="connsiteX6" fmla="*/ 68712 w 517984"/>
              <a:gd name="connsiteY6" fmla="*/ 227279 h 459554"/>
              <a:gd name="connsiteX0" fmla="*/ 68712 w 517984"/>
              <a:gd name="connsiteY0" fmla="*/ 227279 h 461935"/>
              <a:gd name="connsiteX1" fmla="*/ 169138 w 517984"/>
              <a:gd name="connsiteY1" fmla="*/ 306562 h 461935"/>
              <a:gd name="connsiteX2" fmla="*/ 428130 w 517984"/>
              <a:gd name="connsiteY2" fmla="*/ 0 h 461935"/>
              <a:gd name="connsiteX3" fmla="*/ 517984 w 517984"/>
              <a:gd name="connsiteY3" fmla="*/ 73998 h 461935"/>
              <a:gd name="connsiteX4" fmla="*/ 176804 w 517984"/>
              <a:gd name="connsiteY4" fmla="*/ 461935 h 461935"/>
              <a:gd name="connsiteX5" fmla="*/ 0 w 517984"/>
              <a:gd name="connsiteY5" fmla="*/ 332989 h 461935"/>
              <a:gd name="connsiteX6" fmla="*/ 68712 w 517984"/>
              <a:gd name="connsiteY6" fmla="*/ 227279 h 461935"/>
              <a:gd name="connsiteX0" fmla="*/ 83000 w 532272"/>
              <a:gd name="connsiteY0" fmla="*/ 227279 h 461935"/>
              <a:gd name="connsiteX1" fmla="*/ 183426 w 532272"/>
              <a:gd name="connsiteY1" fmla="*/ 306562 h 461935"/>
              <a:gd name="connsiteX2" fmla="*/ 442418 w 532272"/>
              <a:gd name="connsiteY2" fmla="*/ 0 h 461935"/>
              <a:gd name="connsiteX3" fmla="*/ 532272 w 532272"/>
              <a:gd name="connsiteY3" fmla="*/ 73998 h 461935"/>
              <a:gd name="connsiteX4" fmla="*/ 191092 w 532272"/>
              <a:gd name="connsiteY4" fmla="*/ 461935 h 461935"/>
              <a:gd name="connsiteX5" fmla="*/ 0 w 532272"/>
              <a:gd name="connsiteY5" fmla="*/ 328226 h 461935"/>
              <a:gd name="connsiteX6" fmla="*/ 83000 w 532272"/>
              <a:gd name="connsiteY6" fmla="*/ 227279 h 461935"/>
              <a:gd name="connsiteX0" fmla="*/ 83000 w 532272"/>
              <a:gd name="connsiteY0" fmla="*/ 227279 h 461935"/>
              <a:gd name="connsiteX1" fmla="*/ 183426 w 532272"/>
              <a:gd name="connsiteY1" fmla="*/ 306562 h 461935"/>
              <a:gd name="connsiteX2" fmla="*/ 442418 w 532272"/>
              <a:gd name="connsiteY2" fmla="*/ 0 h 461935"/>
              <a:gd name="connsiteX3" fmla="*/ 532272 w 532272"/>
              <a:gd name="connsiteY3" fmla="*/ 73998 h 461935"/>
              <a:gd name="connsiteX4" fmla="*/ 179185 w 532272"/>
              <a:gd name="connsiteY4" fmla="*/ 461935 h 461935"/>
              <a:gd name="connsiteX5" fmla="*/ 0 w 532272"/>
              <a:gd name="connsiteY5" fmla="*/ 328226 h 461935"/>
              <a:gd name="connsiteX6" fmla="*/ 83000 w 532272"/>
              <a:gd name="connsiteY6" fmla="*/ 227279 h 461935"/>
              <a:gd name="connsiteX0" fmla="*/ 83000 w 532272"/>
              <a:gd name="connsiteY0" fmla="*/ 227279 h 480985"/>
              <a:gd name="connsiteX1" fmla="*/ 183426 w 532272"/>
              <a:gd name="connsiteY1" fmla="*/ 306562 h 480985"/>
              <a:gd name="connsiteX2" fmla="*/ 442418 w 532272"/>
              <a:gd name="connsiteY2" fmla="*/ 0 h 480985"/>
              <a:gd name="connsiteX3" fmla="*/ 532272 w 532272"/>
              <a:gd name="connsiteY3" fmla="*/ 73998 h 480985"/>
              <a:gd name="connsiteX4" fmla="*/ 188710 w 532272"/>
              <a:gd name="connsiteY4" fmla="*/ 480985 h 480985"/>
              <a:gd name="connsiteX5" fmla="*/ 0 w 532272"/>
              <a:gd name="connsiteY5" fmla="*/ 328226 h 480985"/>
              <a:gd name="connsiteX6" fmla="*/ 83000 w 532272"/>
              <a:gd name="connsiteY6" fmla="*/ 227279 h 480985"/>
              <a:gd name="connsiteX0" fmla="*/ 83000 w 548941"/>
              <a:gd name="connsiteY0" fmla="*/ 227279 h 480985"/>
              <a:gd name="connsiteX1" fmla="*/ 183426 w 548941"/>
              <a:gd name="connsiteY1" fmla="*/ 306562 h 480985"/>
              <a:gd name="connsiteX2" fmla="*/ 442418 w 548941"/>
              <a:gd name="connsiteY2" fmla="*/ 0 h 480985"/>
              <a:gd name="connsiteX3" fmla="*/ 548941 w 548941"/>
              <a:gd name="connsiteY3" fmla="*/ 93048 h 480985"/>
              <a:gd name="connsiteX4" fmla="*/ 188710 w 548941"/>
              <a:gd name="connsiteY4" fmla="*/ 480985 h 480985"/>
              <a:gd name="connsiteX5" fmla="*/ 0 w 548941"/>
              <a:gd name="connsiteY5" fmla="*/ 328226 h 480985"/>
              <a:gd name="connsiteX6" fmla="*/ 83000 w 548941"/>
              <a:gd name="connsiteY6" fmla="*/ 227279 h 4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941" h="480985">
                <a:moveTo>
                  <a:pt x="83000" y="227279"/>
                </a:moveTo>
                <a:lnTo>
                  <a:pt x="183426" y="306562"/>
                </a:lnTo>
                <a:lnTo>
                  <a:pt x="442418" y="0"/>
                </a:lnTo>
                <a:lnTo>
                  <a:pt x="548941" y="93048"/>
                </a:lnTo>
                <a:lnTo>
                  <a:pt x="188710" y="480985"/>
                </a:lnTo>
                <a:lnTo>
                  <a:pt x="0" y="328226"/>
                </a:lnTo>
                <a:lnTo>
                  <a:pt x="83000" y="227279"/>
                </a:lnTo>
                <a:close/>
              </a:path>
            </a:pathLst>
          </a:cu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CA"/>
          </a:p>
        </p:txBody>
      </p:sp>
      <p:sp>
        <p:nvSpPr>
          <p:cNvPr id="13" name="Multiply 10"/>
          <p:cNvSpPr/>
          <p:nvPr/>
        </p:nvSpPr>
        <p:spPr>
          <a:xfrm>
            <a:off x="6438900" y="1870700"/>
            <a:ext cx="457200" cy="457200"/>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3741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Metric Validity</a:t>
            </a:r>
            <a:endParaRPr lang="en-CA" dirty="0"/>
          </a:p>
        </p:txBody>
      </p:sp>
      <p:sp>
        <p:nvSpPr>
          <p:cNvPr id="3" name="Content Placeholder 2"/>
          <p:cNvSpPr>
            <a:spLocks noGrp="1"/>
          </p:cNvSpPr>
          <p:nvPr>
            <p:ph idx="1"/>
          </p:nvPr>
        </p:nvSpPr>
        <p:spPr/>
        <p:txBody>
          <a:bodyPr/>
          <a:lstStyle/>
          <a:p>
            <a:r>
              <a:rPr lang="en-US" dirty="0"/>
              <a:t>Difference in metric values for groups</a:t>
            </a:r>
          </a:p>
        </p:txBody>
      </p:sp>
      <p:sp>
        <p:nvSpPr>
          <p:cNvPr id="4" name="Footer Placeholder 3"/>
          <p:cNvSpPr>
            <a:spLocks noGrp="1"/>
          </p:cNvSpPr>
          <p:nvPr>
            <p:ph type="ftr" sz="quarter" idx="10"/>
          </p:nvPr>
        </p:nvSpPr>
        <p:spPr/>
        <p:txBody>
          <a:bodyPr/>
          <a:lstStyle/>
          <a:p>
            <a:pPr>
              <a:defRPr/>
            </a:pPr>
            <a:r>
              <a:rPr lang="en-US"/>
              <a:t>Laboratory for Percutaneous Surgery (The Perk Lab) – Copyright © Queen’s University, 2017</a:t>
            </a:r>
            <a:endParaRPr lang="en-US" dirty="0"/>
          </a:p>
        </p:txBody>
      </p:sp>
      <p:sp>
        <p:nvSpPr>
          <p:cNvPr id="5" name="Slide Number Placeholder 4"/>
          <p:cNvSpPr>
            <a:spLocks noGrp="1"/>
          </p:cNvSpPr>
          <p:nvPr>
            <p:ph type="sldNum" sz="quarter" idx="11"/>
          </p:nvPr>
        </p:nvSpPr>
        <p:spPr/>
        <p:txBody>
          <a:bodyPr/>
          <a:lstStyle/>
          <a:p>
            <a:pPr>
              <a:defRPr/>
            </a:pPr>
            <a:r>
              <a:rPr lang="en-US"/>
              <a:t>- </a:t>
            </a:r>
            <a:fld id="{9FCF0F87-2AA1-4A75-81C9-3ACA5C735B30}" type="slidenum">
              <a:rPr lang="en-US" smtClean="0"/>
              <a:pPr>
                <a:defRPr/>
              </a:pPr>
              <a:t>12</a:t>
            </a:fld>
            <a:r>
              <a:rPr lang="en-US"/>
              <a:t> -</a:t>
            </a:r>
          </a:p>
        </p:txBody>
      </p:sp>
      <p:graphicFrame>
        <p:nvGraphicFramePr>
          <p:cNvPr id="7" name="Chart 6"/>
          <p:cNvGraphicFramePr>
            <a:graphicFrameLocks/>
          </p:cNvGraphicFramePr>
          <p:nvPr>
            <p:extLst>
              <p:ext uri="{D42A27DB-BD31-4B8C-83A1-F6EECF244321}">
                <p14:modId xmlns:p14="http://schemas.microsoft.com/office/powerpoint/2010/main" val="2694167868"/>
              </p:ext>
            </p:extLst>
          </p:nvPr>
        </p:nvGraphicFramePr>
        <p:xfrm>
          <a:off x="1908572" y="2819400"/>
          <a:ext cx="5326855" cy="24391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8422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Metric Validity</a:t>
            </a:r>
            <a:endParaRPr lang="en-CA" dirty="0"/>
          </a:p>
        </p:txBody>
      </p:sp>
      <p:sp>
        <p:nvSpPr>
          <p:cNvPr id="3" name="Content Placeholder 2"/>
          <p:cNvSpPr>
            <a:spLocks noGrp="1"/>
          </p:cNvSpPr>
          <p:nvPr>
            <p:ph idx="1"/>
          </p:nvPr>
        </p:nvSpPr>
        <p:spPr/>
        <p:txBody>
          <a:bodyPr/>
          <a:lstStyle/>
          <a:p>
            <a:r>
              <a:rPr lang="en-US" dirty="0"/>
              <a:t>Difference in split groups</a:t>
            </a:r>
          </a:p>
        </p:txBody>
      </p:sp>
      <p:sp>
        <p:nvSpPr>
          <p:cNvPr id="4" name="Footer Placeholder 3"/>
          <p:cNvSpPr>
            <a:spLocks noGrp="1"/>
          </p:cNvSpPr>
          <p:nvPr>
            <p:ph type="ftr" sz="quarter" idx="10"/>
          </p:nvPr>
        </p:nvSpPr>
        <p:spPr/>
        <p:txBody>
          <a:bodyPr/>
          <a:lstStyle/>
          <a:p>
            <a:pPr>
              <a:defRPr/>
            </a:pPr>
            <a:r>
              <a:rPr lang="en-US"/>
              <a:t>Laboratory for Percutaneous Surgery (The Perk Lab) – Copyright © Queen’s University, 2017</a:t>
            </a:r>
            <a:endParaRPr lang="en-US" dirty="0"/>
          </a:p>
        </p:txBody>
      </p:sp>
      <p:sp>
        <p:nvSpPr>
          <p:cNvPr id="5" name="Slide Number Placeholder 4"/>
          <p:cNvSpPr>
            <a:spLocks noGrp="1"/>
          </p:cNvSpPr>
          <p:nvPr>
            <p:ph type="sldNum" sz="quarter" idx="11"/>
          </p:nvPr>
        </p:nvSpPr>
        <p:spPr/>
        <p:txBody>
          <a:bodyPr/>
          <a:lstStyle/>
          <a:p>
            <a:pPr>
              <a:defRPr/>
            </a:pPr>
            <a:r>
              <a:rPr lang="en-US"/>
              <a:t>- </a:t>
            </a:r>
            <a:fld id="{9FCF0F87-2AA1-4A75-81C9-3ACA5C735B30}" type="slidenum">
              <a:rPr lang="en-US" smtClean="0"/>
              <a:pPr>
                <a:defRPr/>
              </a:pPr>
              <a:t>13</a:t>
            </a:fld>
            <a:r>
              <a:rPr lang="en-US"/>
              <a:t> -</a:t>
            </a:r>
          </a:p>
        </p:txBody>
      </p:sp>
      <p:graphicFrame>
        <p:nvGraphicFramePr>
          <p:cNvPr id="8" name="Chart 7"/>
          <p:cNvGraphicFramePr>
            <a:graphicFrameLocks/>
          </p:cNvGraphicFramePr>
          <p:nvPr>
            <p:extLst>
              <p:ext uri="{D42A27DB-BD31-4B8C-83A1-F6EECF244321}">
                <p14:modId xmlns:p14="http://schemas.microsoft.com/office/powerpoint/2010/main" val="331303148"/>
              </p:ext>
            </p:extLst>
          </p:nvPr>
        </p:nvGraphicFramePr>
        <p:xfrm>
          <a:off x="2594371" y="2514600"/>
          <a:ext cx="3955257" cy="704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3519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Exploratory Factor Analysis (EFA)</a:t>
            </a:r>
            <a:endParaRPr lang="en-CA" dirty="0"/>
          </a:p>
        </p:txBody>
      </p:sp>
      <p:sp>
        <p:nvSpPr>
          <p:cNvPr id="4" name="Footer Placeholder 3"/>
          <p:cNvSpPr>
            <a:spLocks noGrp="1"/>
          </p:cNvSpPr>
          <p:nvPr>
            <p:ph type="ftr" sz="quarter" idx="10"/>
          </p:nvPr>
        </p:nvSpPr>
        <p:spPr/>
        <p:txBody>
          <a:bodyPr/>
          <a:lstStyle/>
          <a:p>
            <a:pPr>
              <a:defRPr/>
            </a:pPr>
            <a:r>
              <a:rPr lang="en-US"/>
              <a:t>Laboratory for Percutaneous Surgery (The Perk Lab) – Copyright © Queen’s University, 2017</a:t>
            </a:r>
            <a:endParaRPr lang="en-US" dirty="0"/>
          </a:p>
        </p:txBody>
      </p:sp>
      <p:sp>
        <p:nvSpPr>
          <p:cNvPr id="5" name="Slide Number Placeholder 4"/>
          <p:cNvSpPr>
            <a:spLocks noGrp="1"/>
          </p:cNvSpPr>
          <p:nvPr>
            <p:ph type="sldNum" sz="quarter" idx="11"/>
          </p:nvPr>
        </p:nvSpPr>
        <p:spPr/>
        <p:txBody>
          <a:bodyPr/>
          <a:lstStyle/>
          <a:p>
            <a:pPr>
              <a:defRPr/>
            </a:pPr>
            <a:r>
              <a:rPr lang="en-US"/>
              <a:t>- </a:t>
            </a:r>
            <a:fld id="{9FCF0F87-2AA1-4A75-81C9-3ACA5C735B30}" type="slidenum">
              <a:rPr lang="en-US" smtClean="0"/>
              <a:pPr>
                <a:defRPr/>
              </a:pPr>
              <a:t>14</a:t>
            </a:fld>
            <a:r>
              <a:rPr lang="en-US"/>
              <a:t> -</a:t>
            </a:r>
          </a:p>
        </p:txBody>
      </p:sp>
      <p:grpSp>
        <p:nvGrpSpPr>
          <p:cNvPr id="45" name="Group 44"/>
          <p:cNvGrpSpPr/>
          <p:nvPr/>
        </p:nvGrpSpPr>
        <p:grpSpPr>
          <a:xfrm>
            <a:off x="609600" y="1905000"/>
            <a:ext cx="8049452" cy="762000"/>
            <a:chOff x="609600" y="1905000"/>
            <a:chExt cx="8049452" cy="762000"/>
          </a:xfrm>
        </p:grpSpPr>
        <p:sp>
          <p:nvSpPr>
            <p:cNvPr id="30" name="Rectangle 29"/>
            <p:cNvSpPr/>
            <p:nvPr/>
          </p:nvSpPr>
          <p:spPr>
            <a:xfrm>
              <a:off x="609600" y="1905000"/>
              <a:ext cx="1426658"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Time</a:t>
              </a:r>
              <a:endParaRPr lang="en-CA" dirty="0"/>
            </a:p>
          </p:txBody>
        </p:sp>
        <p:sp>
          <p:nvSpPr>
            <p:cNvPr id="32" name="Rectangle 31"/>
            <p:cNvSpPr/>
            <p:nvPr/>
          </p:nvSpPr>
          <p:spPr>
            <a:xfrm>
              <a:off x="2264858" y="1905000"/>
              <a:ext cx="1426658"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Left Hand Motions</a:t>
              </a:r>
              <a:endParaRPr lang="en-CA" dirty="0"/>
            </a:p>
          </p:txBody>
        </p:sp>
        <p:sp>
          <p:nvSpPr>
            <p:cNvPr id="33" name="Rectangle 32"/>
            <p:cNvSpPr/>
            <p:nvPr/>
          </p:nvSpPr>
          <p:spPr>
            <a:xfrm>
              <a:off x="3920116" y="1905000"/>
              <a:ext cx="1426658"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Right Hand Motions</a:t>
              </a:r>
              <a:endParaRPr lang="en-CA" dirty="0"/>
            </a:p>
          </p:txBody>
        </p:sp>
        <p:sp>
          <p:nvSpPr>
            <p:cNvPr id="34" name="Rectangle 33"/>
            <p:cNvSpPr/>
            <p:nvPr/>
          </p:nvSpPr>
          <p:spPr>
            <a:xfrm>
              <a:off x="5576255" y="1905000"/>
              <a:ext cx="1426658" cy="762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Ultrasound Path Length</a:t>
              </a:r>
              <a:endParaRPr lang="en-CA" dirty="0"/>
            </a:p>
          </p:txBody>
        </p:sp>
        <p:sp>
          <p:nvSpPr>
            <p:cNvPr id="35" name="Rectangle 34"/>
            <p:cNvSpPr/>
            <p:nvPr/>
          </p:nvSpPr>
          <p:spPr>
            <a:xfrm>
              <a:off x="7232394" y="1905000"/>
              <a:ext cx="1426658"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Needle</a:t>
              </a:r>
            </a:p>
            <a:p>
              <a:pPr algn="ctr"/>
              <a:r>
                <a:rPr lang="en-US" dirty="0"/>
                <a:t>Path Length</a:t>
              </a:r>
              <a:endParaRPr lang="en-CA" dirty="0"/>
            </a:p>
          </p:txBody>
        </p:sp>
      </p:grpSp>
      <p:grpSp>
        <p:nvGrpSpPr>
          <p:cNvPr id="97" name="Group 96"/>
          <p:cNvGrpSpPr/>
          <p:nvPr/>
        </p:nvGrpSpPr>
        <p:grpSpPr>
          <a:xfrm>
            <a:off x="3031042" y="3749675"/>
            <a:ext cx="3081916" cy="762000"/>
            <a:chOff x="609600" y="1905000"/>
            <a:chExt cx="3081916" cy="762000"/>
          </a:xfrm>
        </p:grpSpPr>
        <p:sp>
          <p:nvSpPr>
            <p:cNvPr id="98" name="Rectangle 97"/>
            <p:cNvSpPr/>
            <p:nvPr/>
          </p:nvSpPr>
          <p:spPr>
            <a:xfrm>
              <a:off x="609600" y="1905000"/>
              <a:ext cx="1426658" cy="76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Factor 1</a:t>
              </a:r>
              <a:endParaRPr lang="en-CA" dirty="0"/>
            </a:p>
          </p:txBody>
        </p:sp>
        <p:sp>
          <p:nvSpPr>
            <p:cNvPr id="99" name="Rectangle 98"/>
            <p:cNvSpPr/>
            <p:nvPr/>
          </p:nvSpPr>
          <p:spPr>
            <a:xfrm>
              <a:off x="2264858" y="1905000"/>
              <a:ext cx="1426658" cy="76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Factor 2</a:t>
              </a:r>
              <a:endParaRPr lang="en-CA" dirty="0"/>
            </a:p>
          </p:txBody>
        </p:sp>
      </p:grpSp>
      <p:grpSp>
        <p:nvGrpSpPr>
          <p:cNvPr id="135" name="Group 134"/>
          <p:cNvGrpSpPr/>
          <p:nvPr/>
        </p:nvGrpSpPr>
        <p:grpSpPr>
          <a:xfrm>
            <a:off x="1322929" y="2667000"/>
            <a:ext cx="6622794" cy="1082675"/>
            <a:chOff x="1322929" y="2667000"/>
            <a:chExt cx="6622794" cy="1082675"/>
          </a:xfrm>
        </p:grpSpPr>
        <p:cxnSp>
          <p:nvCxnSpPr>
            <p:cNvPr id="104" name="Straight Arrow Connector 103"/>
            <p:cNvCxnSpPr>
              <a:stCxn id="98" idx="0"/>
              <a:endCxn id="30" idx="2"/>
            </p:cNvCxnSpPr>
            <p:nvPr/>
          </p:nvCxnSpPr>
          <p:spPr>
            <a:xfrm flipH="1" flipV="1">
              <a:off x="1322929" y="2667000"/>
              <a:ext cx="2421442" cy="10826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5" name="Straight Arrow Connector 104"/>
            <p:cNvCxnSpPr>
              <a:stCxn id="98" idx="0"/>
              <a:endCxn id="32" idx="2"/>
            </p:cNvCxnSpPr>
            <p:nvPr/>
          </p:nvCxnSpPr>
          <p:spPr>
            <a:xfrm flipH="1" flipV="1">
              <a:off x="2978187" y="2667000"/>
              <a:ext cx="766184" cy="10826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6" name="Straight Arrow Connector 105"/>
            <p:cNvCxnSpPr>
              <a:stCxn id="98" idx="0"/>
              <a:endCxn id="33" idx="2"/>
            </p:cNvCxnSpPr>
            <p:nvPr/>
          </p:nvCxnSpPr>
          <p:spPr>
            <a:xfrm flipV="1">
              <a:off x="3744371" y="2667000"/>
              <a:ext cx="889074" cy="10826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7" name="Straight Arrow Connector 106"/>
            <p:cNvCxnSpPr>
              <a:stCxn id="98" idx="0"/>
              <a:endCxn id="34" idx="2"/>
            </p:cNvCxnSpPr>
            <p:nvPr/>
          </p:nvCxnSpPr>
          <p:spPr>
            <a:xfrm flipV="1">
              <a:off x="3744371" y="2667000"/>
              <a:ext cx="2545213" cy="10826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8" name="Straight Arrow Connector 107"/>
            <p:cNvCxnSpPr>
              <a:stCxn id="98" idx="0"/>
              <a:endCxn id="35" idx="2"/>
            </p:cNvCxnSpPr>
            <p:nvPr/>
          </p:nvCxnSpPr>
          <p:spPr>
            <a:xfrm flipV="1">
              <a:off x="3744371" y="2667000"/>
              <a:ext cx="4201352" cy="10826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9" name="Straight Arrow Connector 108"/>
            <p:cNvCxnSpPr>
              <a:stCxn id="99" idx="0"/>
              <a:endCxn id="30" idx="2"/>
            </p:cNvCxnSpPr>
            <p:nvPr/>
          </p:nvCxnSpPr>
          <p:spPr>
            <a:xfrm flipH="1" flipV="1">
              <a:off x="1322929" y="2667000"/>
              <a:ext cx="4076700" cy="10826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0" name="Straight Arrow Connector 109"/>
            <p:cNvCxnSpPr>
              <a:stCxn id="99" idx="0"/>
              <a:endCxn id="35" idx="2"/>
            </p:cNvCxnSpPr>
            <p:nvPr/>
          </p:nvCxnSpPr>
          <p:spPr>
            <a:xfrm flipV="1">
              <a:off x="5399629" y="2667000"/>
              <a:ext cx="2546094" cy="10826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1" name="Straight Arrow Connector 110"/>
            <p:cNvCxnSpPr>
              <a:stCxn id="99" idx="0"/>
              <a:endCxn id="32" idx="2"/>
            </p:cNvCxnSpPr>
            <p:nvPr/>
          </p:nvCxnSpPr>
          <p:spPr>
            <a:xfrm flipH="1" flipV="1">
              <a:off x="2978187" y="2667000"/>
              <a:ext cx="2421442" cy="10826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2" name="Straight Arrow Connector 111"/>
            <p:cNvCxnSpPr>
              <a:stCxn id="99" idx="0"/>
              <a:endCxn id="33" idx="2"/>
            </p:cNvCxnSpPr>
            <p:nvPr/>
          </p:nvCxnSpPr>
          <p:spPr>
            <a:xfrm flipH="1" flipV="1">
              <a:off x="4633445" y="2667000"/>
              <a:ext cx="766184" cy="10826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3" name="Straight Arrow Connector 112"/>
            <p:cNvCxnSpPr>
              <a:stCxn id="99" idx="0"/>
              <a:endCxn id="34" idx="2"/>
            </p:cNvCxnSpPr>
            <p:nvPr/>
          </p:nvCxnSpPr>
          <p:spPr>
            <a:xfrm flipV="1">
              <a:off x="5399629" y="2667000"/>
              <a:ext cx="889955" cy="10826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34" name="Group 133"/>
          <p:cNvGrpSpPr/>
          <p:nvPr/>
        </p:nvGrpSpPr>
        <p:grpSpPr>
          <a:xfrm>
            <a:off x="1602293" y="4858380"/>
            <a:ext cx="6150403" cy="1390020"/>
            <a:chOff x="1602293" y="4858380"/>
            <a:chExt cx="6150403" cy="1390020"/>
          </a:xfrm>
        </p:grpSpPr>
        <mc:AlternateContent xmlns:mc="http://schemas.openxmlformats.org/markup-compatibility/2006" xmlns:a14="http://schemas.microsoft.com/office/drawing/2010/main">
          <mc:Choice Requires="a14">
            <p:sp>
              <p:nvSpPr>
                <p:cNvPr id="84" name="TextBox 83"/>
                <p:cNvSpPr txBox="1"/>
                <p:nvPr/>
              </p:nvSpPr>
              <p:spPr>
                <a:xfrm>
                  <a:off x="1602294" y="4858380"/>
                  <a:ext cx="615040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𝑇</m:t>
                        </m:r>
                        <m:r>
                          <a:rPr lang="en-US" sz="2800" b="0" i="1" smtClean="0">
                            <a:latin typeface="Cambria Math" panose="02040503050406030204" pitchFamily="18" charset="0"/>
                          </a:rPr>
                          <m:t>𝑖𝑚𝑒</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𝑎</m:t>
                            </m:r>
                          </m:e>
                          <m:sub>
                            <m:r>
                              <a:rPr lang="en-US" sz="2800" b="0" i="1" smtClean="0">
                                <a:latin typeface="Cambria Math" panose="02040503050406030204" pitchFamily="18" charset="0"/>
                              </a:rPr>
                              <m:t>1</m:t>
                            </m:r>
                          </m:sub>
                        </m:sSub>
                        <m:d>
                          <m:dPr>
                            <m:ctrlPr>
                              <a:rPr lang="en-US" sz="2800" b="0"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𝐹𝑎𝑐𝑡𝑜𝑟</m:t>
                                </m:r>
                              </m:e>
                              <m:sub>
                                <m:r>
                                  <a:rPr lang="en-US" sz="2800" i="1">
                                    <a:latin typeface="Cambria Math" panose="02040503050406030204" pitchFamily="18" charset="0"/>
                                  </a:rPr>
                                  <m:t>1</m:t>
                                </m:r>
                              </m:sub>
                            </m:sSub>
                          </m:e>
                        </m:d>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𝑎</m:t>
                            </m:r>
                          </m:e>
                          <m:sub>
                            <m:r>
                              <a:rPr lang="en-US" sz="2800" b="0" i="1" smtClean="0">
                                <a:latin typeface="Cambria Math" panose="02040503050406030204" pitchFamily="18" charset="0"/>
                                <a:ea typeface="Cambria Math" panose="02040503050406030204" pitchFamily="18" charset="0"/>
                              </a:rPr>
                              <m:t>2</m:t>
                            </m:r>
                          </m:sub>
                        </m:sSub>
                        <m:d>
                          <m:dPr>
                            <m:ctrlPr>
                              <a:rPr lang="en-US" sz="2800" b="0" i="1" smtClean="0">
                                <a:latin typeface="Cambria Math" panose="02040503050406030204" pitchFamily="18" charset="0"/>
                                <a:ea typeface="Cambria Math" panose="02040503050406030204" pitchFamily="18" charset="0"/>
                              </a:rPr>
                            </m:ctrlPr>
                          </m:dPr>
                          <m:e>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𝐹</m:t>
                                </m:r>
                                <m:r>
                                  <a:rPr lang="en-US" sz="2800" b="0" i="1" smtClean="0">
                                    <a:latin typeface="Cambria Math" panose="02040503050406030204" pitchFamily="18" charset="0"/>
                                    <a:ea typeface="Cambria Math" panose="02040503050406030204" pitchFamily="18" charset="0"/>
                                  </a:rPr>
                                  <m:t>𝑎𝑐𝑡𝑜𝑟</m:t>
                                </m:r>
                              </m:e>
                              <m:sub>
                                <m:r>
                                  <a:rPr lang="en-US" sz="2800" i="1">
                                    <a:latin typeface="Cambria Math" panose="02040503050406030204" pitchFamily="18" charset="0"/>
                                    <a:ea typeface="Cambria Math" panose="02040503050406030204" pitchFamily="18" charset="0"/>
                                  </a:rPr>
                                  <m:t>2</m:t>
                                </m:r>
                              </m:sub>
                            </m:sSub>
                          </m:e>
                        </m:d>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𝑎</m:t>
                        </m:r>
                      </m:oMath>
                    </m:oMathPara>
                  </a14:m>
                  <a:endParaRPr lang="en-CA" sz="2800" dirty="0"/>
                </a:p>
              </p:txBody>
            </p:sp>
          </mc:Choice>
          <mc:Fallback xmlns="">
            <p:sp>
              <p:nvSpPr>
                <p:cNvPr id="84" name="TextBox 83"/>
                <p:cNvSpPr txBox="1">
                  <a:spLocks noRot="1" noChangeAspect="1" noMove="1" noResize="1" noEditPoints="1" noAdjustHandles="1" noChangeArrowheads="1" noChangeShapeType="1" noTextEdit="1"/>
                </p:cNvSpPr>
                <p:nvPr/>
              </p:nvSpPr>
              <p:spPr>
                <a:xfrm>
                  <a:off x="1602294" y="4858380"/>
                  <a:ext cx="6150402" cy="430887"/>
                </a:xfrm>
                <a:prstGeom prst="rect">
                  <a:avLst/>
                </a:prstGeom>
                <a:blipFill>
                  <a:blip r:embed="rId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2" name="TextBox 131"/>
                <p:cNvSpPr txBox="1"/>
                <p:nvPr/>
              </p:nvSpPr>
              <p:spPr>
                <a:xfrm>
                  <a:off x="1602293" y="5363314"/>
                  <a:ext cx="608358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𝐿</m:t>
                        </m:r>
                        <m:r>
                          <a:rPr lang="en-US" sz="2800" b="0" i="1" smtClean="0">
                            <a:latin typeface="Cambria Math" panose="02040503050406030204" pitchFamily="18" charset="0"/>
                          </a:rPr>
                          <m:t>𝐻𝑀</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1</m:t>
                            </m:r>
                          </m:sub>
                        </m:sSub>
                        <m:d>
                          <m:dPr>
                            <m:ctrlPr>
                              <a:rPr lang="en-US" sz="2800" b="0"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𝐹𝑎𝑐𝑡𝑜𝑟</m:t>
                                </m:r>
                              </m:e>
                              <m:sub>
                                <m:r>
                                  <a:rPr lang="en-US" sz="2800" i="1">
                                    <a:latin typeface="Cambria Math" panose="02040503050406030204" pitchFamily="18" charset="0"/>
                                  </a:rPr>
                                  <m:t>1</m:t>
                                </m:r>
                              </m:sub>
                            </m:sSub>
                          </m:e>
                        </m:d>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𝑏</m:t>
                            </m:r>
                          </m:e>
                          <m:sub>
                            <m:r>
                              <a:rPr lang="en-US" sz="2800" b="0" i="1" smtClean="0">
                                <a:latin typeface="Cambria Math" panose="02040503050406030204" pitchFamily="18" charset="0"/>
                                <a:ea typeface="Cambria Math" panose="02040503050406030204" pitchFamily="18" charset="0"/>
                              </a:rPr>
                              <m:t>2</m:t>
                            </m:r>
                          </m:sub>
                        </m:sSub>
                        <m:d>
                          <m:dPr>
                            <m:ctrlPr>
                              <a:rPr lang="en-US" sz="2800" b="0" i="1" smtClean="0">
                                <a:latin typeface="Cambria Math" panose="02040503050406030204" pitchFamily="18" charset="0"/>
                                <a:ea typeface="Cambria Math" panose="02040503050406030204" pitchFamily="18" charset="0"/>
                              </a:rPr>
                            </m:ctrlPr>
                          </m:dPr>
                          <m:e>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𝐹</m:t>
                                </m:r>
                                <m:r>
                                  <a:rPr lang="en-US" sz="2800" b="0" i="1" smtClean="0">
                                    <a:latin typeface="Cambria Math" panose="02040503050406030204" pitchFamily="18" charset="0"/>
                                    <a:ea typeface="Cambria Math" panose="02040503050406030204" pitchFamily="18" charset="0"/>
                                  </a:rPr>
                                  <m:t>𝑎𝑐𝑡𝑜𝑟</m:t>
                                </m:r>
                              </m:e>
                              <m:sub>
                                <m:r>
                                  <a:rPr lang="en-US" sz="2800" i="1">
                                    <a:latin typeface="Cambria Math" panose="02040503050406030204" pitchFamily="18" charset="0"/>
                                    <a:ea typeface="Cambria Math" panose="02040503050406030204" pitchFamily="18" charset="0"/>
                                  </a:rPr>
                                  <m:t>2</m:t>
                                </m:r>
                              </m:sub>
                            </m:sSub>
                          </m:e>
                        </m:d>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𝑏</m:t>
                        </m:r>
                      </m:oMath>
                    </m:oMathPara>
                  </a14:m>
                  <a:endParaRPr lang="en-CA" sz="2800" dirty="0"/>
                </a:p>
              </p:txBody>
            </p:sp>
          </mc:Choice>
          <mc:Fallback xmlns="">
            <p:sp>
              <p:nvSpPr>
                <p:cNvPr id="132" name="TextBox 131"/>
                <p:cNvSpPr txBox="1">
                  <a:spLocks noRot="1" noChangeAspect="1" noMove="1" noResize="1" noEditPoints="1" noAdjustHandles="1" noChangeArrowheads="1" noChangeShapeType="1" noTextEdit="1"/>
                </p:cNvSpPr>
                <p:nvPr/>
              </p:nvSpPr>
              <p:spPr>
                <a:xfrm>
                  <a:off x="1602293" y="5363314"/>
                  <a:ext cx="6083588" cy="430887"/>
                </a:xfrm>
                <a:prstGeom prst="rect">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3" name="TextBox 132"/>
                <p:cNvSpPr txBox="1"/>
                <p:nvPr/>
              </p:nvSpPr>
              <p:spPr>
                <a:xfrm>
                  <a:off x="4468558" y="5817513"/>
                  <a:ext cx="35105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m:t>
                        </m:r>
                      </m:oMath>
                    </m:oMathPara>
                  </a14:m>
                  <a:endParaRPr lang="en-CA" sz="2800" dirty="0"/>
                </a:p>
              </p:txBody>
            </p:sp>
          </mc:Choice>
          <mc:Fallback xmlns="">
            <p:sp>
              <p:nvSpPr>
                <p:cNvPr id="133" name="TextBox 132"/>
                <p:cNvSpPr txBox="1">
                  <a:spLocks noRot="1" noChangeAspect="1" noMove="1" noResize="1" noEditPoints="1" noAdjustHandles="1" noChangeArrowheads="1" noChangeShapeType="1" noTextEdit="1"/>
                </p:cNvSpPr>
                <p:nvPr/>
              </p:nvSpPr>
              <p:spPr>
                <a:xfrm>
                  <a:off x="4468558" y="5817513"/>
                  <a:ext cx="351057" cy="430887"/>
                </a:xfrm>
                <a:prstGeom prst="rect">
                  <a:avLst/>
                </a:prstGeom>
                <a:blipFill>
                  <a:blip r:embed="rId4"/>
                  <a:stretch>
                    <a:fillRect/>
                  </a:stretch>
                </a:blipFill>
              </p:spPr>
              <p:txBody>
                <a:bodyPr/>
                <a:lstStyle/>
                <a:p>
                  <a:r>
                    <a:rPr lang="en-CA">
                      <a:noFill/>
                    </a:rPr>
                    <a:t> </a:t>
                  </a:r>
                </a:p>
              </p:txBody>
            </p:sp>
          </mc:Fallback>
        </mc:AlternateContent>
      </p:grpSp>
      <p:grpSp>
        <p:nvGrpSpPr>
          <p:cNvPr id="136" name="Group 135"/>
          <p:cNvGrpSpPr/>
          <p:nvPr/>
        </p:nvGrpSpPr>
        <p:grpSpPr>
          <a:xfrm>
            <a:off x="3030161" y="3749675"/>
            <a:ext cx="3081916" cy="762000"/>
            <a:chOff x="609600" y="1905000"/>
            <a:chExt cx="3081916" cy="762000"/>
          </a:xfrm>
        </p:grpSpPr>
        <p:sp>
          <p:nvSpPr>
            <p:cNvPr id="137" name="Rectangle 136"/>
            <p:cNvSpPr/>
            <p:nvPr/>
          </p:nvSpPr>
          <p:spPr>
            <a:xfrm>
              <a:off x="609600" y="1905000"/>
              <a:ext cx="1426658" cy="76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Ultrasound Efficiency</a:t>
              </a:r>
              <a:endParaRPr lang="en-CA" dirty="0"/>
            </a:p>
          </p:txBody>
        </p:sp>
        <p:sp>
          <p:nvSpPr>
            <p:cNvPr id="138" name="Rectangle 137"/>
            <p:cNvSpPr/>
            <p:nvPr/>
          </p:nvSpPr>
          <p:spPr>
            <a:xfrm>
              <a:off x="2264858" y="1905000"/>
              <a:ext cx="1426658" cy="76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Needle Efficiency</a:t>
              </a:r>
              <a:endParaRPr lang="en-CA" dirty="0"/>
            </a:p>
          </p:txBody>
        </p:sp>
      </p:grpSp>
      <p:grpSp>
        <p:nvGrpSpPr>
          <p:cNvPr id="139" name="Group 138"/>
          <p:cNvGrpSpPr/>
          <p:nvPr/>
        </p:nvGrpSpPr>
        <p:grpSpPr>
          <a:xfrm>
            <a:off x="2978187" y="2667000"/>
            <a:ext cx="4967536" cy="1082675"/>
            <a:chOff x="4910716" y="1778958"/>
            <a:chExt cx="4967536" cy="1082675"/>
          </a:xfrm>
        </p:grpSpPr>
        <p:cxnSp>
          <p:nvCxnSpPr>
            <p:cNvPr id="141" name="Straight Arrow Connector 140"/>
            <p:cNvCxnSpPr>
              <a:stCxn id="137" idx="0"/>
              <a:endCxn id="32" idx="2"/>
            </p:cNvCxnSpPr>
            <p:nvPr/>
          </p:nvCxnSpPr>
          <p:spPr>
            <a:xfrm flipH="1" flipV="1">
              <a:off x="4910716" y="1778958"/>
              <a:ext cx="765303" cy="10826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3" name="Straight Arrow Connector 142"/>
            <p:cNvCxnSpPr>
              <a:stCxn id="137" idx="0"/>
              <a:endCxn id="34" idx="2"/>
            </p:cNvCxnSpPr>
            <p:nvPr/>
          </p:nvCxnSpPr>
          <p:spPr>
            <a:xfrm flipV="1">
              <a:off x="5676019" y="1778958"/>
              <a:ext cx="2546094" cy="10826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6" name="Straight Arrow Connector 145"/>
            <p:cNvCxnSpPr>
              <a:stCxn id="138" idx="0"/>
              <a:endCxn id="35" idx="2"/>
            </p:cNvCxnSpPr>
            <p:nvPr/>
          </p:nvCxnSpPr>
          <p:spPr>
            <a:xfrm flipV="1">
              <a:off x="7331277" y="1778958"/>
              <a:ext cx="2546975" cy="10826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8" name="Straight Arrow Connector 147"/>
            <p:cNvCxnSpPr>
              <a:stCxn id="138" idx="0"/>
              <a:endCxn id="33" idx="2"/>
            </p:cNvCxnSpPr>
            <p:nvPr/>
          </p:nvCxnSpPr>
          <p:spPr>
            <a:xfrm flipH="1" flipV="1">
              <a:off x="6565974" y="1778958"/>
              <a:ext cx="765303" cy="10826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178" name="Group 177"/>
          <p:cNvGrpSpPr/>
          <p:nvPr/>
        </p:nvGrpSpPr>
        <p:grpSpPr>
          <a:xfrm>
            <a:off x="1094329" y="1570038"/>
            <a:ext cx="7079994" cy="461650"/>
            <a:chOff x="1094329" y="1570038"/>
            <a:chExt cx="7079994" cy="461650"/>
          </a:xfrm>
        </p:grpSpPr>
        <p:sp>
          <p:nvSpPr>
            <p:cNvPr id="166" name="Multiply 165"/>
            <p:cNvSpPr/>
            <p:nvPr/>
          </p:nvSpPr>
          <p:spPr>
            <a:xfrm>
              <a:off x="1094329" y="1570038"/>
              <a:ext cx="457200" cy="457200"/>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174" name="Freeform 173"/>
            <p:cNvSpPr/>
            <p:nvPr/>
          </p:nvSpPr>
          <p:spPr>
            <a:xfrm>
              <a:off x="2749587" y="1574007"/>
              <a:ext cx="457200" cy="457200"/>
            </a:xfrm>
            <a:custGeom>
              <a:avLst/>
              <a:gdLst>
                <a:gd name="connsiteX0" fmla="*/ 89854 w 539126"/>
                <a:gd name="connsiteY0" fmla="*/ 227279 h 480985"/>
                <a:gd name="connsiteX1" fmla="*/ 190280 w 539126"/>
                <a:gd name="connsiteY1" fmla="*/ 306562 h 480985"/>
                <a:gd name="connsiteX2" fmla="*/ 449272 w 539126"/>
                <a:gd name="connsiteY2" fmla="*/ 0 h 480985"/>
                <a:gd name="connsiteX3" fmla="*/ 539126 w 539126"/>
                <a:gd name="connsiteY3" fmla="*/ 73998 h 480985"/>
                <a:gd name="connsiteX4" fmla="*/ 195565 w 539126"/>
                <a:gd name="connsiteY4" fmla="*/ 480985 h 480985"/>
                <a:gd name="connsiteX5" fmla="*/ 0 w 539126"/>
                <a:gd name="connsiteY5" fmla="*/ 317133 h 480985"/>
                <a:gd name="connsiteX6" fmla="*/ 89854 w 539126"/>
                <a:gd name="connsiteY6" fmla="*/ 227279 h 480985"/>
                <a:gd name="connsiteX0" fmla="*/ 68712 w 517984"/>
                <a:gd name="connsiteY0" fmla="*/ 227279 h 480985"/>
                <a:gd name="connsiteX1" fmla="*/ 169138 w 517984"/>
                <a:gd name="connsiteY1" fmla="*/ 306562 h 480985"/>
                <a:gd name="connsiteX2" fmla="*/ 428130 w 517984"/>
                <a:gd name="connsiteY2" fmla="*/ 0 h 480985"/>
                <a:gd name="connsiteX3" fmla="*/ 517984 w 517984"/>
                <a:gd name="connsiteY3" fmla="*/ 73998 h 480985"/>
                <a:gd name="connsiteX4" fmla="*/ 174423 w 517984"/>
                <a:gd name="connsiteY4" fmla="*/ 480985 h 480985"/>
                <a:gd name="connsiteX5" fmla="*/ 0 w 517984"/>
                <a:gd name="connsiteY5" fmla="*/ 332989 h 480985"/>
                <a:gd name="connsiteX6" fmla="*/ 68712 w 517984"/>
                <a:gd name="connsiteY6" fmla="*/ 227279 h 480985"/>
                <a:gd name="connsiteX0" fmla="*/ 68712 w 517984"/>
                <a:gd name="connsiteY0" fmla="*/ 227279 h 459554"/>
                <a:gd name="connsiteX1" fmla="*/ 169138 w 517984"/>
                <a:gd name="connsiteY1" fmla="*/ 306562 h 459554"/>
                <a:gd name="connsiteX2" fmla="*/ 428130 w 517984"/>
                <a:gd name="connsiteY2" fmla="*/ 0 h 459554"/>
                <a:gd name="connsiteX3" fmla="*/ 517984 w 517984"/>
                <a:gd name="connsiteY3" fmla="*/ 73998 h 459554"/>
                <a:gd name="connsiteX4" fmla="*/ 164898 w 517984"/>
                <a:gd name="connsiteY4" fmla="*/ 459554 h 459554"/>
                <a:gd name="connsiteX5" fmla="*/ 0 w 517984"/>
                <a:gd name="connsiteY5" fmla="*/ 332989 h 459554"/>
                <a:gd name="connsiteX6" fmla="*/ 68712 w 517984"/>
                <a:gd name="connsiteY6" fmla="*/ 227279 h 459554"/>
                <a:gd name="connsiteX0" fmla="*/ 68712 w 517984"/>
                <a:gd name="connsiteY0" fmla="*/ 227279 h 461935"/>
                <a:gd name="connsiteX1" fmla="*/ 169138 w 517984"/>
                <a:gd name="connsiteY1" fmla="*/ 306562 h 461935"/>
                <a:gd name="connsiteX2" fmla="*/ 428130 w 517984"/>
                <a:gd name="connsiteY2" fmla="*/ 0 h 461935"/>
                <a:gd name="connsiteX3" fmla="*/ 517984 w 517984"/>
                <a:gd name="connsiteY3" fmla="*/ 73998 h 461935"/>
                <a:gd name="connsiteX4" fmla="*/ 176804 w 517984"/>
                <a:gd name="connsiteY4" fmla="*/ 461935 h 461935"/>
                <a:gd name="connsiteX5" fmla="*/ 0 w 517984"/>
                <a:gd name="connsiteY5" fmla="*/ 332989 h 461935"/>
                <a:gd name="connsiteX6" fmla="*/ 68712 w 517984"/>
                <a:gd name="connsiteY6" fmla="*/ 227279 h 461935"/>
                <a:gd name="connsiteX0" fmla="*/ 83000 w 532272"/>
                <a:gd name="connsiteY0" fmla="*/ 227279 h 461935"/>
                <a:gd name="connsiteX1" fmla="*/ 183426 w 532272"/>
                <a:gd name="connsiteY1" fmla="*/ 306562 h 461935"/>
                <a:gd name="connsiteX2" fmla="*/ 442418 w 532272"/>
                <a:gd name="connsiteY2" fmla="*/ 0 h 461935"/>
                <a:gd name="connsiteX3" fmla="*/ 532272 w 532272"/>
                <a:gd name="connsiteY3" fmla="*/ 73998 h 461935"/>
                <a:gd name="connsiteX4" fmla="*/ 191092 w 532272"/>
                <a:gd name="connsiteY4" fmla="*/ 461935 h 461935"/>
                <a:gd name="connsiteX5" fmla="*/ 0 w 532272"/>
                <a:gd name="connsiteY5" fmla="*/ 328226 h 461935"/>
                <a:gd name="connsiteX6" fmla="*/ 83000 w 532272"/>
                <a:gd name="connsiteY6" fmla="*/ 227279 h 461935"/>
                <a:gd name="connsiteX0" fmla="*/ 83000 w 532272"/>
                <a:gd name="connsiteY0" fmla="*/ 227279 h 461935"/>
                <a:gd name="connsiteX1" fmla="*/ 183426 w 532272"/>
                <a:gd name="connsiteY1" fmla="*/ 306562 h 461935"/>
                <a:gd name="connsiteX2" fmla="*/ 442418 w 532272"/>
                <a:gd name="connsiteY2" fmla="*/ 0 h 461935"/>
                <a:gd name="connsiteX3" fmla="*/ 532272 w 532272"/>
                <a:gd name="connsiteY3" fmla="*/ 73998 h 461935"/>
                <a:gd name="connsiteX4" fmla="*/ 179185 w 532272"/>
                <a:gd name="connsiteY4" fmla="*/ 461935 h 461935"/>
                <a:gd name="connsiteX5" fmla="*/ 0 w 532272"/>
                <a:gd name="connsiteY5" fmla="*/ 328226 h 461935"/>
                <a:gd name="connsiteX6" fmla="*/ 83000 w 532272"/>
                <a:gd name="connsiteY6" fmla="*/ 227279 h 461935"/>
                <a:gd name="connsiteX0" fmla="*/ 83000 w 532272"/>
                <a:gd name="connsiteY0" fmla="*/ 227279 h 480985"/>
                <a:gd name="connsiteX1" fmla="*/ 183426 w 532272"/>
                <a:gd name="connsiteY1" fmla="*/ 306562 h 480985"/>
                <a:gd name="connsiteX2" fmla="*/ 442418 w 532272"/>
                <a:gd name="connsiteY2" fmla="*/ 0 h 480985"/>
                <a:gd name="connsiteX3" fmla="*/ 532272 w 532272"/>
                <a:gd name="connsiteY3" fmla="*/ 73998 h 480985"/>
                <a:gd name="connsiteX4" fmla="*/ 188710 w 532272"/>
                <a:gd name="connsiteY4" fmla="*/ 480985 h 480985"/>
                <a:gd name="connsiteX5" fmla="*/ 0 w 532272"/>
                <a:gd name="connsiteY5" fmla="*/ 328226 h 480985"/>
                <a:gd name="connsiteX6" fmla="*/ 83000 w 532272"/>
                <a:gd name="connsiteY6" fmla="*/ 227279 h 480985"/>
                <a:gd name="connsiteX0" fmla="*/ 83000 w 548941"/>
                <a:gd name="connsiteY0" fmla="*/ 227279 h 480985"/>
                <a:gd name="connsiteX1" fmla="*/ 183426 w 548941"/>
                <a:gd name="connsiteY1" fmla="*/ 306562 h 480985"/>
                <a:gd name="connsiteX2" fmla="*/ 442418 w 548941"/>
                <a:gd name="connsiteY2" fmla="*/ 0 h 480985"/>
                <a:gd name="connsiteX3" fmla="*/ 548941 w 548941"/>
                <a:gd name="connsiteY3" fmla="*/ 93048 h 480985"/>
                <a:gd name="connsiteX4" fmla="*/ 188710 w 548941"/>
                <a:gd name="connsiteY4" fmla="*/ 480985 h 480985"/>
                <a:gd name="connsiteX5" fmla="*/ 0 w 548941"/>
                <a:gd name="connsiteY5" fmla="*/ 328226 h 480985"/>
                <a:gd name="connsiteX6" fmla="*/ 83000 w 548941"/>
                <a:gd name="connsiteY6" fmla="*/ 227279 h 4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941" h="480985">
                  <a:moveTo>
                    <a:pt x="83000" y="227279"/>
                  </a:moveTo>
                  <a:lnTo>
                    <a:pt x="183426" y="306562"/>
                  </a:lnTo>
                  <a:lnTo>
                    <a:pt x="442418" y="0"/>
                  </a:lnTo>
                  <a:lnTo>
                    <a:pt x="548941" y="93048"/>
                  </a:lnTo>
                  <a:lnTo>
                    <a:pt x="188710" y="480985"/>
                  </a:lnTo>
                  <a:lnTo>
                    <a:pt x="0" y="328226"/>
                  </a:lnTo>
                  <a:lnTo>
                    <a:pt x="83000" y="227279"/>
                  </a:lnTo>
                  <a:close/>
                </a:path>
              </a:pathLst>
            </a:cu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CA"/>
            </a:p>
          </p:txBody>
        </p:sp>
        <p:sp>
          <p:nvSpPr>
            <p:cNvPr id="175" name="Multiply 174"/>
            <p:cNvSpPr/>
            <p:nvPr/>
          </p:nvSpPr>
          <p:spPr>
            <a:xfrm>
              <a:off x="6060984" y="1570038"/>
              <a:ext cx="457200" cy="457200"/>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176" name="Multiply 175"/>
            <p:cNvSpPr/>
            <p:nvPr/>
          </p:nvSpPr>
          <p:spPr>
            <a:xfrm>
              <a:off x="4404845" y="1572960"/>
              <a:ext cx="457200" cy="457200"/>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177" name="Freeform 176"/>
            <p:cNvSpPr/>
            <p:nvPr/>
          </p:nvSpPr>
          <p:spPr>
            <a:xfrm>
              <a:off x="7717123" y="1574488"/>
              <a:ext cx="457200" cy="457200"/>
            </a:xfrm>
            <a:custGeom>
              <a:avLst/>
              <a:gdLst>
                <a:gd name="connsiteX0" fmla="*/ 89854 w 539126"/>
                <a:gd name="connsiteY0" fmla="*/ 227279 h 480985"/>
                <a:gd name="connsiteX1" fmla="*/ 190280 w 539126"/>
                <a:gd name="connsiteY1" fmla="*/ 306562 h 480985"/>
                <a:gd name="connsiteX2" fmla="*/ 449272 w 539126"/>
                <a:gd name="connsiteY2" fmla="*/ 0 h 480985"/>
                <a:gd name="connsiteX3" fmla="*/ 539126 w 539126"/>
                <a:gd name="connsiteY3" fmla="*/ 73998 h 480985"/>
                <a:gd name="connsiteX4" fmla="*/ 195565 w 539126"/>
                <a:gd name="connsiteY4" fmla="*/ 480985 h 480985"/>
                <a:gd name="connsiteX5" fmla="*/ 0 w 539126"/>
                <a:gd name="connsiteY5" fmla="*/ 317133 h 480985"/>
                <a:gd name="connsiteX6" fmla="*/ 89854 w 539126"/>
                <a:gd name="connsiteY6" fmla="*/ 227279 h 480985"/>
                <a:gd name="connsiteX0" fmla="*/ 68712 w 517984"/>
                <a:gd name="connsiteY0" fmla="*/ 227279 h 480985"/>
                <a:gd name="connsiteX1" fmla="*/ 169138 w 517984"/>
                <a:gd name="connsiteY1" fmla="*/ 306562 h 480985"/>
                <a:gd name="connsiteX2" fmla="*/ 428130 w 517984"/>
                <a:gd name="connsiteY2" fmla="*/ 0 h 480985"/>
                <a:gd name="connsiteX3" fmla="*/ 517984 w 517984"/>
                <a:gd name="connsiteY3" fmla="*/ 73998 h 480985"/>
                <a:gd name="connsiteX4" fmla="*/ 174423 w 517984"/>
                <a:gd name="connsiteY4" fmla="*/ 480985 h 480985"/>
                <a:gd name="connsiteX5" fmla="*/ 0 w 517984"/>
                <a:gd name="connsiteY5" fmla="*/ 332989 h 480985"/>
                <a:gd name="connsiteX6" fmla="*/ 68712 w 517984"/>
                <a:gd name="connsiteY6" fmla="*/ 227279 h 480985"/>
                <a:gd name="connsiteX0" fmla="*/ 68712 w 517984"/>
                <a:gd name="connsiteY0" fmla="*/ 227279 h 459554"/>
                <a:gd name="connsiteX1" fmla="*/ 169138 w 517984"/>
                <a:gd name="connsiteY1" fmla="*/ 306562 h 459554"/>
                <a:gd name="connsiteX2" fmla="*/ 428130 w 517984"/>
                <a:gd name="connsiteY2" fmla="*/ 0 h 459554"/>
                <a:gd name="connsiteX3" fmla="*/ 517984 w 517984"/>
                <a:gd name="connsiteY3" fmla="*/ 73998 h 459554"/>
                <a:gd name="connsiteX4" fmla="*/ 164898 w 517984"/>
                <a:gd name="connsiteY4" fmla="*/ 459554 h 459554"/>
                <a:gd name="connsiteX5" fmla="*/ 0 w 517984"/>
                <a:gd name="connsiteY5" fmla="*/ 332989 h 459554"/>
                <a:gd name="connsiteX6" fmla="*/ 68712 w 517984"/>
                <a:gd name="connsiteY6" fmla="*/ 227279 h 459554"/>
                <a:gd name="connsiteX0" fmla="*/ 68712 w 517984"/>
                <a:gd name="connsiteY0" fmla="*/ 227279 h 461935"/>
                <a:gd name="connsiteX1" fmla="*/ 169138 w 517984"/>
                <a:gd name="connsiteY1" fmla="*/ 306562 h 461935"/>
                <a:gd name="connsiteX2" fmla="*/ 428130 w 517984"/>
                <a:gd name="connsiteY2" fmla="*/ 0 h 461935"/>
                <a:gd name="connsiteX3" fmla="*/ 517984 w 517984"/>
                <a:gd name="connsiteY3" fmla="*/ 73998 h 461935"/>
                <a:gd name="connsiteX4" fmla="*/ 176804 w 517984"/>
                <a:gd name="connsiteY4" fmla="*/ 461935 h 461935"/>
                <a:gd name="connsiteX5" fmla="*/ 0 w 517984"/>
                <a:gd name="connsiteY5" fmla="*/ 332989 h 461935"/>
                <a:gd name="connsiteX6" fmla="*/ 68712 w 517984"/>
                <a:gd name="connsiteY6" fmla="*/ 227279 h 461935"/>
                <a:gd name="connsiteX0" fmla="*/ 83000 w 532272"/>
                <a:gd name="connsiteY0" fmla="*/ 227279 h 461935"/>
                <a:gd name="connsiteX1" fmla="*/ 183426 w 532272"/>
                <a:gd name="connsiteY1" fmla="*/ 306562 h 461935"/>
                <a:gd name="connsiteX2" fmla="*/ 442418 w 532272"/>
                <a:gd name="connsiteY2" fmla="*/ 0 h 461935"/>
                <a:gd name="connsiteX3" fmla="*/ 532272 w 532272"/>
                <a:gd name="connsiteY3" fmla="*/ 73998 h 461935"/>
                <a:gd name="connsiteX4" fmla="*/ 191092 w 532272"/>
                <a:gd name="connsiteY4" fmla="*/ 461935 h 461935"/>
                <a:gd name="connsiteX5" fmla="*/ 0 w 532272"/>
                <a:gd name="connsiteY5" fmla="*/ 328226 h 461935"/>
                <a:gd name="connsiteX6" fmla="*/ 83000 w 532272"/>
                <a:gd name="connsiteY6" fmla="*/ 227279 h 461935"/>
                <a:gd name="connsiteX0" fmla="*/ 83000 w 532272"/>
                <a:gd name="connsiteY0" fmla="*/ 227279 h 461935"/>
                <a:gd name="connsiteX1" fmla="*/ 183426 w 532272"/>
                <a:gd name="connsiteY1" fmla="*/ 306562 h 461935"/>
                <a:gd name="connsiteX2" fmla="*/ 442418 w 532272"/>
                <a:gd name="connsiteY2" fmla="*/ 0 h 461935"/>
                <a:gd name="connsiteX3" fmla="*/ 532272 w 532272"/>
                <a:gd name="connsiteY3" fmla="*/ 73998 h 461935"/>
                <a:gd name="connsiteX4" fmla="*/ 179185 w 532272"/>
                <a:gd name="connsiteY4" fmla="*/ 461935 h 461935"/>
                <a:gd name="connsiteX5" fmla="*/ 0 w 532272"/>
                <a:gd name="connsiteY5" fmla="*/ 328226 h 461935"/>
                <a:gd name="connsiteX6" fmla="*/ 83000 w 532272"/>
                <a:gd name="connsiteY6" fmla="*/ 227279 h 461935"/>
                <a:gd name="connsiteX0" fmla="*/ 83000 w 532272"/>
                <a:gd name="connsiteY0" fmla="*/ 227279 h 480985"/>
                <a:gd name="connsiteX1" fmla="*/ 183426 w 532272"/>
                <a:gd name="connsiteY1" fmla="*/ 306562 h 480985"/>
                <a:gd name="connsiteX2" fmla="*/ 442418 w 532272"/>
                <a:gd name="connsiteY2" fmla="*/ 0 h 480985"/>
                <a:gd name="connsiteX3" fmla="*/ 532272 w 532272"/>
                <a:gd name="connsiteY3" fmla="*/ 73998 h 480985"/>
                <a:gd name="connsiteX4" fmla="*/ 188710 w 532272"/>
                <a:gd name="connsiteY4" fmla="*/ 480985 h 480985"/>
                <a:gd name="connsiteX5" fmla="*/ 0 w 532272"/>
                <a:gd name="connsiteY5" fmla="*/ 328226 h 480985"/>
                <a:gd name="connsiteX6" fmla="*/ 83000 w 532272"/>
                <a:gd name="connsiteY6" fmla="*/ 227279 h 480985"/>
                <a:gd name="connsiteX0" fmla="*/ 83000 w 548941"/>
                <a:gd name="connsiteY0" fmla="*/ 227279 h 480985"/>
                <a:gd name="connsiteX1" fmla="*/ 183426 w 548941"/>
                <a:gd name="connsiteY1" fmla="*/ 306562 h 480985"/>
                <a:gd name="connsiteX2" fmla="*/ 442418 w 548941"/>
                <a:gd name="connsiteY2" fmla="*/ 0 h 480985"/>
                <a:gd name="connsiteX3" fmla="*/ 548941 w 548941"/>
                <a:gd name="connsiteY3" fmla="*/ 93048 h 480985"/>
                <a:gd name="connsiteX4" fmla="*/ 188710 w 548941"/>
                <a:gd name="connsiteY4" fmla="*/ 480985 h 480985"/>
                <a:gd name="connsiteX5" fmla="*/ 0 w 548941"/>
                <a:gd name="connsiteY5" fmla="*/ 328226 h 480985"/>
                <a:gd name="connsiteX6" fmla="*/ 83000 w 548941"/>
                <a:gd name="connsiteY6" fmla="*/ 227279 h 4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941" h="480985">
                  <a:moveTo>
                    <a:pt x="83000" y="227279"/>
                  </a:moveTo>
                  <a:lnTo>
                    <a:pt x="183426" y="306562"/>
                  </a:lnTo>
                  <a:lnTo>
                    <a:pt x="442418" y="0"/>
                  </a:lnTo>
                  <a:lnTo>
                    <a:pt x="548941" y="93048"/>
                  </a:lnTo>
                  <a:lnTo>
                    <a:pt x="188710" y="480985"/>
                  </a:lnTo>
                  <a:lnTo>
                    <a:pt x="0" y="328226"/>
                  </a:lnTo>
                  <a:lnTo>
                    <a:pt x="83000" y="227279"/>
                  </a:lnTo>
                  <a:close/>
                </a:path>
              </a:pathLst>
            </a:cu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91750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Metric Validity</a:t>
            </a:r>
            <a:endParaRPr lang="en-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79930262"/>
              </p:ext>
            </p:extLst>
          </p:nvPr>
        </p:nvGraphicFramePr>
        <p:xfrm>
          <a:off x="609600" y="1447787"/>
          <a:ext cx="7924800" cy="4648206"/>
        </p:xfrm>
        <a:graphic>
          <a:graphicData uri="http://schemas.openxmlformats.org/drawingml/2006/table">
            <a:tbl>
              <a:tblPr firstRow="1" firstCol="1" bandRow="1">
                <a:tableStyleId>{7E9639D4-E3E2-4D34-9284-5A2195B3D0D7}</a:tableStyleId>
              </a:tblPr>
              <a:tblGrid>
                <a:gridCol w="1849120">
                  <a:extLst>
                    <a:ext uri="{9D8B030D-6E8A-4147-A177-3AD203B41FA5}">
                      <a16:colId xmlns:a16="http://schemas.microsoft.com/office/drawing/2014/main" val="2713239632"/>
                    </a:ext>
                  </a:extLst>
                </a:gridCol>
                <a:gridCol w="4666827">
                  <a:extLst>
                    <a:ext uri="{9D8B030D-6E8A-4147-A177-3AD203B41FA5}">
                      <a16:colId xmlns:a16="http://schemas.microsoft.com/office/drawing/2014/main" val="1621978506"/>
                    </a:ext>
                  </a:extLst>
                </a:gridCol>
                <a:gridCol w="1408853">
                  <a:extLst>
                    <a:ext uri="{9D8B030D-6E8A-4147-A177-3AD203B41FA5}">
                      <a16:colId xmlns:a16="http://schemas.microsoft.com/office/drawing/2014/main" val="4225424346"/>
                    </a:ext>
                  </a:extLst>
                </a:gridCol>
              </a:tblGrid>
              <a:tr h="352629">
                <a:tc>
                  <a:txBody>
                    <a:bodyPr/>
                    <a:lstStyle/>
                    <a:p>
                      <a:pPr marL="0" marR="0" indent="0" algn="l" hangingPunct="0">
                        <a:lnSpc>
                          <a:spcPts val="1200"/>
                        </a:lnSpc>
                        <a:spcBef>
                          <a:spcPts val="0"/>
                        </a:spcBef>
                        <a:spcAft>
                          <a:spcPts val="0"/>
                        </a:spcAft>
                      </a:pPr>
                      <a:r>
                        <a:rPr lang="en-US" sz="1400" dirty="0">
                          <a:effectLst/>
                        </a:rPr>
                        <a:t>Dataset</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Metric</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p-value</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50014651"/>
                  </a:ext>
                </a:extLst>
              </a:tr>
              <a:tr h="252681">
                <a:tc rowSpan="3">
                  <a:txBody>
                    <a:bodyPr/>
                    <a:lstStyle/>
                    <a:p>
                      <a:pPr marL="0" marR="0" indent="0" algn="l" hangingPunct="0">
                        <a:lnSpc>
                          <a:spcPts val="1200"/>
                        </a:lnSpc>
                        <a:spcBef>
                          <a:spcPts val="0"/>
                        </a:spcBef>
                        <a:spcAft>
                          <a:spcPts val="0"/>
                        </a:spcAft>
                      </a:pPr>
                      <a:r>
                        <a:rPr lang="en-US" sz="1400" dirty="0">
                          <a:effectLst/>
                        </a:rPr>
                        <a:t>FAST</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Completion time (s)</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&lt;0.001</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903877221"/>
                  </a:ext>
                </a:extLst>
              </a:tr>
              <a:tr h="252681">
                <a:tc vMerge="1">
                  <a:txBody>
                    <a:bodyPr/>
                    <a:lstStyle/>
                    <a:p>
                      <a:endParaRPr lang="en-CA"/>
                    </a:p>
                  </a:txBody>
                  <a:tcPr/>
                </a:tc>
                <a:tc>
                  <a:txBody>
                    <a:bodyPr/>
                    <a:lstStyle/>
                    <a:p>
                      <a:pPr marL="0" marR="0" indent="0" algn="l" hangingPunct="0">
                        <a:lnSpc>
                          <a:spcPts val="1200"/>
                        </a:lnSpc>
                        <a:spcBef>
                          <a:spcPts val="0"/>
                        </a:spcBef>
                        <a:spcAft>
                          <a:spcPts val="0"/>
                        </a:spcAft>
                      </a:pPr>
                      <a:r>
                        <a:rPr lang="en-US" sz="1400">
                          <a:effectLst/>
                        </a:rPr>
                        <a:t>Points missed (%)</a:t>
                      </a:r>
                      <a:endParaRPr lang="en-CA"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&lt;0.001</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630662279"/>
                  </a:ext>
                </a:extLst>
              </a:tr>
              <a:tr h="252681">
                <a:tc vMerge="1">
                  <a:txBody>
                    <a:bodyPr/>
                    <a:lstStyle/>
                    <a:p>
                      <a:endParaRPr lang="en-CA"/>
                    </a:p>
                  </a:txBody>
                  <a:tcPr/>
                </a:tc>
                <a:tc>
                  <a:txBody>
                    <a:bodyPr/>
                    <a:lstStyle/>
                    <a:p>
                      <a:pPr marL="0" marR="0" indent="0" algn="l" hangingPunct="0">
                        <a:lnSpc>
                          <a:spcPts val="1200"/>
                        </a:lnSpc>
                        <a:spcBef>
                          <a:spcPts val="0"/>
                        </a:spcBef>
                        <a:spcAft>
                          <a:spcPts val="0"/>
                        </a:spcAft>
                      </a:pPr>
                      <a:r>
                        <a:rPr lang="en-US" sz="1400">
                          <a:effectLst/>
                        </a:rPr>
                        <a:t>Probe path length (mm)</a:t>
                      </a:r>
                      <a:endParaRPr lang="en-CA"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&lt;0.001</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9596519"/>
                  </a:ext>
                </a:extLst>
              </a:tr>
              <a:tr h="252681">
                <a:tc rowSpan="7">
                  <a:txBody>
                    <a:bodyPr/>
                    <a:lstStyle/>
                    <a:p>
                      <a:pPr marL="0" marR="0" indent="0" algn="l" hangingPunct="0">
                        <a:lnSpc>
                          <a:spcPts val="1200"/>
                        </a:lnSpc>
                        <a:spcBef>
                          <a:spcPts val="0"/>
                        </a:spcBef>
                        <a:spcAft>
                          <a:spcPts val="0"/>
                        </a:spcAft>
                      </a:pPr>
                      <a:r>
                        <a:rPr lang="en-US" sz="1400" dirty="0">
                          <a:effectLst/>
                        </a:rPr>
                        <a:t>Central Line</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Completion time (s)</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0.002</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415014752"/>
                  </a:ext>
                </a:extLst>
              </a:tr>
              <a:tr h="252681">
                <a:tc vMerge="1">
                  <a:txBody>
                    <a:bodyPr/>
                    <a:lstStyle/>
                    <a:p>
                      <a:endParaRPr lang="en-CA"/>
                    </a:p>
                  </a:txBody>
                  <a:tcPr/>
                </a:tc>
                <a:tc>
                  <a:txBody>
                    <a:bodyPr/>
                    <a:lstStyle/>
                    <a:p>
                      <a:pPr marL="0" marR="0" indent="0" algn="l" hangingPunct="0">
                        <a:lnSpc>
                          <a:spcPts val="1200"/>
                        </a:lnSpc>
                        <a:spcBef>
                          <a:spcPts val="0"/>
                        </a:spcBef>
                        <a:spcAft>
                          <a:spcPts val="0"/>
                        </a:spcAft>
                      </a:pPr>
                      <a:r>
                        <a:rPr lang="en-US" sz="1400" dirty="0">
                          <a:effectLst/>
                        </a:rPr>
                        <a:t>Probe hand path length (mm)</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0.024</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588994"/>
                  </a:ext>
                </a:extLst>
              </a:tr>
              <a:tr h="252681">
                <a:tc vMerge="1">
                  <a:txBody>
                    <a:bodyPr/>
                    <a:lstStyle/>
                    <a:p>
                      <a:endParaRPr lang="en-CA"/>
                    </a:p>
                  </a:txBody>
                  <a:tcPr/>
                </a:tc>
                <a:tc>
                  <a:txBody>
                    <a:bodyPr/>
                    <a:lstStyle/>
                    <a:p>
                      <a:pPr marL="0" marR="0" indent="0" algn="l" hangingPunct="0">
                        <a:lnSpc>
                          <a:spcPts val="1200"/>
                        </a:lnSpc>
                        <a:spcBef>
                          <a:spcPts val="0"/>
                        </a:spcBef>
                        <a:spcAft>
                          <a:spcPts val="0"/>
                        </a:spcAft>
                      </a:pPr>
                      <a:r>
                        <a:rPr lang="en-US" sz="1400" dirty="0">
                          <a:effectLst/>
                        </a:rPr>
                        <a:t>Needle hand path length (mm)</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a:effectLst/>
                        </a:rPr>
                        <a:t>0.024</a:t>
                      </a:r>
                      <a:endParaRPr lang="en-CA"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459416904"/>
                  </a:ext>
                </a:extLst>
              </a:tr>
              <a:tr h="252681">
                <a:tc vMerge="1">
                  <a:txBody>
                    <a:bodyPr/>
                    <a:lstStyle/>
                    <a:p>
                      <a:endParaRPr lang="en-CA"/>
                    </a:p>
                  </a:txBody>
                  <a:tcPr/>
                </a:tc>
                <a:tc>
                  <a:txBody>
                    <a:bodyPr/>
                    <a:lstStyle/>
                    <a:p>
                      <a:pPr marL="0" marR="0" indent="0" algn="l" hangingPunct="0">
                        <a:lnSpc>
                          <a:spcPts val="1200"/>
                        </a:lnSpc>
                        <a:spcBef>
                          <a:spcPts val="0"/>
                        </a:spcBef>
                        <a:spcAft>
                          <a:spcPts val="0"/>
                        </a:spcAft>
                      </a:pPr>
                      <a:r>
                        <a:rPr lang="en-US" sz="1400" dirty="0">
                          <a:effectLst/>
                        </a:rPr>
                        <a:t>Probe hand rotational actions</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marL="0" marR="0" indent="0" algn="l" hangingPunct="0">
                        <a:lnSpc>
                          <a:spcPts val="1200"/>
                        </a:lnSpc>
                        <a:spcBef>
                          <a:spcPts val="0"/>
                        </a:spcBef>
                        <a:spcAft>
                          <a:spcPts val="0"/>
                        </a:spcAft>
                      </a:pPr>
                      <a:r>
                        <a:rPr lang="en-US" sz="1400" dirty="0">
                          <a:effectLst/>
                        </a:rPr>
                        <a:t>0.056</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1202810355"/>
                  </a:ext>
                </a:extLst>
              </a:tr>
              <a:tr h="252681">
                <a:tc vMerge="1">
                  <a:txBody>
                    <a:bodyPr/>
                    <a:lstStyle/>
                    <a:p>
                      <a:endParaRPr lang="en-CA"/>
                    </a:p>
                  </a:txBody>
                  <a:tcPr/>
                </a:tc>
                <a:tc>
                  <a:txBody>
                    <a:bodyPr/>
                    <a:lstStyle/>
                    <a:p>
                      <a:pPr marL="0" marR="0" indent="0" algn="l" hangingPunct="0">
                        <a:lnSpc>
                          <a:spcPts val="1200"/>
                        </a:lnSpc>
                        <a:spcBef>
                          <a:spcPts val="0"/>
                        </a:spcBef>
                        <a:spcAft>
                          <a:spcPts val="0"/>
                        </a:spcAft>
                      </a:pPr>
                      <a:r>
                        <a:rPr lang="en-US" sz="1400" dirty="0">
                          <a:effectLst/>
                        </a:rPr>
                        <a:t>Needle hand rotational actions</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marL="0" marR="0" indent="0" algn="l" hangingPunct="0">
                        <a:lnSpc>
                          <a:spcPts val="1200"/>
                        </a:lnSpc>
                        <a:spcBef>
                          <a:spcPts val="0"/>
                        </a:spcBef>
                        <a:spcAft>
                          <a:spcPts val="0"/>
                        </a:spcAft>
                      </a:pPr>
                      <a:r>
                        <a:rPr lang="en-US" sz="1400">
                          <a:effectLst/>
                        </a:rPr>
                        <a:t>0.607</a:t>
                      </a:r>
                      <a:endParaRPr lang="en-CA" sz="1400">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1734967692"/>
                  </a:ext>
                </a:extLst>
              </a:tr>
              <a:tr h="252681">
                <a:tc vMerge="1">
                  <a:txBody>
                    <a:bodyPr/>
                    <a:lstStyle/>
                    <a:p>
                      <a:endParaRPr lang="en-CA"/>
                    </a:p>
                  </a:txBody>
                  <a:tcPr/>
                </a:tc>
                <a:tc>
                  <a:txBody>
                    <a:bodyPr/>
                    <a:lstStyle/>
                    <a:p>
                      <a:pPr marL="0" marR="0" indent="0" algn="l" hangingPunct="0">
                        <a:lnSpc>
                          <a:spcPts val="1200"/>
                        </a:lnSpc>
                        <a:spcBef>
                          <a:spcPts val="0"/>
                        </a:spcBef>
                        <a:spcAft>
                          <a:spcPts val="0"/>
                        </a:spcAft>
                      </a:pPr>
                      <a:r>
                        <a:rPr lang="en-US" sz="1400" dirty="0">
                          <a:effectLst/>
                        </a:rPr>
                        <a:t>Probe hand translational actions</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a:effectLst/>
                        </a:rPr>
                        <a:t>0.006</a:t>
                      </a:r>
                      <a:endParaRPr lang="en-CA"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926435564"/>
                  </a:ext>
                </a:extLst>
              </a:tr>
              <a:tr h="252681">
                <a:tc vMerge="1">
                  <a:txBody>
                    <a:bodyPr/>
                    <a:lstStyle/>
                    <a:p>
                      <a:endParaRPr lang="en-CA"/>
                    </a:p>
                  </a:txBody>
                  <a:tcPr/>
                </a:tc>
                <a:tc>
                  <a:txBody>
                    <a:bodyPr/>
                    <a:lstStyle/>
                    <a:p>
                      <a:pPr marL="0" marR="0" lvl="0" indent="0" algn="l" defTabSz="914400" rtl="0" eaLnBrk="1" fontAlgn="auto" latinLnBrk="0" hangingPunct="0">
                        <a:lnSpc>
                          <a:spcPts val="1200"/>
                        </a:lnSpc>
                        <a:spcBef>
                          <a:spcPts val="0"/>
                        </a:spcBef>
                        <a:spcAft>
                          <a:spcPts val="0"/>
                        </a:spcAft>
                        <a:buClrTx/>
                        <a:buSzTx/>
                        <a:buFontTx/>
                        <a:buNone/>
                        <a:tabLst/>
                        <a:defRPr/>
                      </a:pPr>
                      <a:r>
                        <a:rPr lang="en-US" sz="1400" dirty="0">
                          <a:effectLst/>
                        </a:rPr>
                        <a:t>Needle hand translational actions</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0">
                        <a:lnSpc>
                          <a:spcPts val="1200"/>
                        </a:lnSpc>
                        <a:spcBef>
                          <a:spcPts val="0"/>
                        </a:spcBef>
                        <a:spcAft>
                          <a:spcPts val="0"/>
                        </a:spcAft>
                        <a:buClrTx/>
                        <a:buSzTx/>
                        <a:buFontTx/>
                        <a:buNone/>
                        <a:tabLst/>
                        <a:defRPr/>
                      </a:pPr>
                      <a:r>
                        <a:rPr lang="en-US" sz="1400" dirty="0">
                          <a:effectLst/>
                        </a:rPr>
                        <a:t>0.002</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677943169"/>
                  </a:ext>
                </a:extLst>
              </a:tr>
              <a:tr h="252681">
                <a:tc rowSpan="7">
                  <a:txBody>
                    <a:bodyPr/>
                    <a:lstStyle/>
                    <a:p>
                      <a:pPr marL="0" marR="0" indent="0" algn="l" hangingPunct="0">
                        <a:lnSpc>
                          <a:spcPts val="1200"/>
                        </a:lnSpc>
                        <a:spcBef>
                          <a:spcPts val="0"/>
                        </a:spcBef>
                        <a:spcAft>
                          <a:spcPts val="0"/>
                        </a:spcAft>
                      </a:pPr>
                      <a:r>
                        <a:rPr lang="en-US" sz="1400" dirty="0">
                          <a:effectLst/>
                        </a:rPr>
                        <a:t>Lumbar Puncture</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Completion time (s)</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a:effectLst/>
                        </a:rPr>
                        <a:t>&lt;0.001</a:t>
                      </a:r>
                      <a:endParaRPr lang="en-CA"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043996890"/>
                  </a:ext>
                </a:extLst>
              </a:tr>
              <a:tr h="252681">
                <a:tc vMerge="1">
                  <a:txBody>
                    <a:bodyPr/>
                    <a:lstStyle/>
                    <a:p>
                      <a:endParaRPr lang="en-CA"/>
                    </a:p>
                  </a:txBody>
                  <a:tcPr/>
                </a:tc>
                <a:tc>
                  <a:txBody>
                    <a:bodyPr/>
                    <a:lstStyle/>
                    <a:p>
                      <a:pPr marL="0" marR="0" indent="0" algn="l" hangingPunct="0">
                        <a:lnSpc>
                          <a:spcPts val="1200"/>
                        </a:lnSpc>
                        <a:spcBef>
                          <a:spcPts val="0"/>
                        </a:spcBef>
                        <a:spcAft>
                          <a:spcPts val="0"/>
                        </a:spcAft>
                      </a:pPr>
                      <a:r>
                        <a:rPr lang="en-US" sz="1400" dirty="0">
                          <a:effectLst/>
                        </a:rPr>
                        <a:t>Left hand path length (mm)</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a:effectLst/>
                        </a:rPr>
                        <a:t>0.001</a:t>
                      </a:r>
                      <a:endParaRPr lang="en-CA"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747383533"/>
                  </a:ext>
                </a:extLst>
              </a:tr>
              <a:tr h="252681">
                <a:tc vMerge="1">
                  <a:txBody>
                    <a:bodyPr/>
                    <a:lstStyle/>
                    <a:p>
                      <a:endParaRPr lang="en-CA"/>
                    </a:p>
                  </a:txBody>
                  <a:tcPr/>
                </a:tc>
                <a:tc>
                  <a:txBody>
                    <a:bodyPr/>
                    <a:lstStyle/>
                    <a:p>
                      <a:pPr marL="0" marR="0" indent="0" algn="l" hangingPunct="0">
                        <a:lnSpc>
                          <a:spcPts val="1200"/>
                        </a:lnSpc>
                        <a:spcBef>
                          <a:spcPts val="0"/>
                        </a:spcBef>
                        <a:spcAft>
                          <a:spcPts val="0"/>
                        </a:spcAft>
                      </a:pPr>
                      <a:r>
                        <a:rPr lang="en-US" sz="1400" dirty="0">
                          <a:effectLst/>
                        </a:rPr>
                        <a:t>Right hand path length (mm)</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a:effectLst/>
                        </a:rPr>
                        <a:t>0.007</a:t>
                      </a:r>
                      <a:endParaRPr lang="en-CA"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649932090"/>
                  </a:ext>
                </a:extLst>
              </a:tr>
              <a:tr h="252681">
                <a:tc vMerge="1">
                  <a:txBody>
                    <a:bodyPr/>
                    <a:lstStyle/>
                    <a:p>
                      <a:endParaRPr lang="en-CA"/>
                    </a:p>
                  </a:txBody>
                  <a:tcPr/>
                </a:tc>
                <a:tc>
                  <a:txBody>
                    <a:bodyPr/>
                    <a:lstStyle/>
                    <a:p>
                      <a:pPr marL="0" marR="0" indent="0" algn="l" hangingPunct="0">
                        <a:lnSpc>
                          <a:spcPts val="1200"/>
                        </a:lnSpc>
                        <a:spcBef>
                          <a:spcPts val="0"/>
                        </a:spcBef>
                        <a:spcAft>
                          <a:spcPts val="0"/>
                        </a:spcAft>
                      </a:pPr>
                      <a:r>
                        <a:rPr lang="en-US" sz="1400">
                          <a:effectLst/>
                        </a:rPr>
                        <a:t>Needle tip path length (mm)</a:t>
                      </a:r>
                      <a:endParaRPr lang="en-CA"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0.006</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17277952"/>
                  </a:ext>
                </a:extLst>
              </a:tr>
              <a:tr h="252681">
                <a:tc vMerge="1">
                  <a:txBody>
                    <a:bodyPr/>
                    <a:lstStyle/>
                    <a:p>
                      <a:endParaRPr lang="en-CA"/>
                    </a:p>
                  </a:txBody>
                  <a:tcPr/>
                </a:tc>
                <a:tc>
                  <a:txBody>
                    <a:bodyPr/>
                    <a:lstStyle/>
                    <a:p>
                      <a:pPr marL="0" marR="0" indent="0" algn="l" hangingPunct="0">
                        <a:lnSpc>
                          <a:spcPts val="1200"/>
                        </a:lnSpc>
                        <a:spcBef>
                          <a:spcPts val="0"/>
                        </a:spcBef>
                        <a:spcAft>
                          <a:spcPts val="0"/>
                        </a:spcAft>
                      </a:pPr>
                      <a:r>
                        <a:rPr lang="en-US" sz="1400">
                          <a:effectLst/>
                        </a:rPr>
                        <a:t>Tissue damage (mm</a:t>
                      </a:r>
                      <a:r>
                        <a:rPr lang="en-US" sz="1400" baseline="30000">
                          <a:effectLst/>
                        </a:rPr>
                        <a:t>2</a:t>
                      </a:r>
                      <a:r>
                        <a:rPr lang="en-US" sz="1400">
                          <a:effectLst/>
                        </a:rPr>
                        <a:t>)</a:t>
                      </a:r>
                      <a:endParaRPr lang="en-CA"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0.010</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87435714"/>
                  </a:ext>
                </a:extLst>
              </a:tr>
              <a:tr h="252681">
                <a:tc vMerge="1">
                  <a:txBody>
                    <a:bodyPr/>
                    <a:lstStyle/>
                    <a:p>
                      <a:endParaRPr lang="en-CA"/>
                    </a:p>
                  </a:txBody>
                  <a:tcPr/>
                </a:tc>
                <a:tc>
                  <a:txBody>
                    <a:bodyPr/>
                    <a:lstStyle/>
                    <a:p>
                      <a:pPr marL="0" marR="0" indent="0" algn="l" hangingPunct="0">
                        <a:lnSpc>
                          <a:spcPts val="1200"/>
                        </a:lnSpc>
                        <a:spcBef>
                          <a:spcPts val="0"/>
                        </a:spcBef>
                        <a:spcAft>
                          <a:spcPts val="0"/>
                        </a:spcAft>
                      </a:pPr>
                      <a:r>
                        <a:rPr lang="en-US" sz="1400">
                          <a:effectLst/>
                        </a:rPr>
                        <a:t>Needle path in tissue (mm)</a:t>
                      </a:r>
                      <a:endParaRPr lang="en-CA"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0.026</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151001057"/>
                  </a:ext>
                </a:extLst>
              </a:tr>
              <a:tr h="252681">
                <a:tc vMerge="1">
                  <a:txBody>
                    <a:bodyPr/>
                    <a:lstStyle/>
                    <a:p>
                      <a:endParaRPr lang="en-CA"/>
                    </a:p>
                  </a:txBody>
                  <a:tcPr/>
                </a:tc>
                <a:tc>
                  <a:txBody>
                    <a:bodyPr/>
                    <a:lstStyle/>
                    <a:p>
                      <a:pPr marL="0" marR="0" indent="0" algn="l" hangingPunct="0">
                        <a:lnSpc>
                          <a:spcPts val="1200"/>
                        </a:lnSpc>
                        <a:spcBef>
                          <a:spcPts val="0"/>
                        </a:spcBef>
                        <a:spcAft>
                          <a:spcPts val="0"/>
                        </a:spcAft>
                      </a:pPr>
                      <a:r>
                        <a:rPr lang="en-US" sz="1400">
                          <a:effectLst/>
                        </a:rPr>
                        <a:t>Needle time in tissue (s)</a:t>
                      </a:r>
                      <a:endParaRPr lang="en-CA"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0.022</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81300038"/>
                  </a:ext>
                </a:extLst>
              </a:tr>
            </a:tbl>
          </a:graphicData>
        </a:graphic>
      </p:graphicFrame>
      <p:sp>
        <p:nvSpPr>
          <p:cNvPr id="4" name="Footer Placeholder 3"/>
          <p:cNvSpPr>
            <a:spLocks noGrp="1"/>
          </p:cNvSpPr>
          <p:nvPr>
            <p:ph type="ftr" sz="quarter" idx="10"/>
          </p:nvPr>
        </p:nvSpPr>
        <p:spPr/>
        <p:txBody>
          <a:bodyPr/>
          <a:lstStyle/>
          <a:p>
            <a:pPr>
              <a:defRPr/>
            </a:pPr>
            <a:r>
              <a:rPr lang="en-US"/>
              <a:t>Laboratory for Percutaneous Surgery (The Perk Lab) – Copyright © Queen’s University, 2017</a:t>
            </a:r>
            <a:endParaRPr lang="en-US" dirty="0"/>
          </a:p>
        </p:txBody>
      </p:sp>
      <p:sp>
        <p:nvSpPr>
          <p:cNvPr id="5" name="Slide Number Placeholder 4"/>
          <p:cNvSpPr>
            <a:spLocks noGrp="1"/>
          </p:cNvSpPr>
          <p:nvPr>
            <p:ph type="sldNum" sz="quarter" idx="11"/>
          </p:nvPr>
        </p:nvSpPr>
        <p:spPr/>
        <p:txBody>
          <a:bodyPr/>
          <a:lstStyle/>
          <a:p>
            <a:pPr>
              <a:defRPr/>
            </a:pPr>
            <a:r>
              <a:rPr lang="en-US"/>
              <a:t>- </a:t>
            </a:r>
            <a:fld id="{9FCF0F87-2AA1-4A75-81C9-3ACA5C735B30}" type="slidenum">
              <a:rPr lang="en-US" smtClean="0"/>
              <a:pPr>
                <a:defRPr/>
              </a:pPr>
              <a:t>15</a:t>
            </a:fld>
            <a:r>
              <a:rPr lang="en-US"/>
              <a:t> -</a:t>
            </a:r>
          </a:p>
        </p:txBody>
      </p:sp>
    </p:spTree>
    <p:extLst>
      <p:ext uri="{BB962C8B-B14F-4D97-AF65-F5344CB8AC3E}">
        <p14:creationId xmlns:p14="http://schemas.microsoft.com/office/powerpoint/2010/main" val="551855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Metric Validity</a:t>
            </a:r>
            <a:endParaRPr lang="en-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95120387"/>
              </p:ext>
            </p:extLst>
          </p:nvPr>
        </p:nvGraphicFramePr>
        <p:xfrm>
          <a:off x="609600" y="1447787"/>
          <a:ext cx="7924800" cy="4648206"/>
        </p:xfrm>
        <a:graphic>
          <a:graphicData uri="http://schemas.openxmlformats.org/drawingml/2006/table">
            <a:tbl>
              <a:tblPr firstRow="1" firstCol="1" bandRow="1">
                <a:tableStyleId>{7E9639D4-E3E2-4D34-9284-5A2195B3D0D7}</a:tableStyleId>
              </a:tblPr>
              <a:tblGrid>
                <a:gridCol w="1600200">
                  <a:extLst>
                    <a:ext uri="{9D8B030D-6E8A-4147-A177-3AD203B41FA5}">
                      <a16:colId xmlns:a16="http://schemas.microsoft.com/office/drawing/2014/main" val="2713239632"/>
                    </a:ext>
                  </a:extLst>
                </a:gridCol>
                <a:gridCol w="4038600">
                  <a:extLst>
                    <a:ext uri="{9D8B030D-6E8A-4147-A177-3AD203B41FA5}">
                      <a16:colId xmlns:a16="http://schemas.microsoft.com/office/drawing/2014/main" val="1621978506"/>
                    </a:ext>
                  </a:extLst>
                </a:gridCol>
                <a:gridCol w="1219200">
                  <a:extLst>
                    <a:ext uri="{9D8B030D-6E8A-4147-A177-3AD203B41FA5}">
                      <a16:colId xmlns:a16="http://schemas.microsoft.com/office/drawing/2014/main" val="4225424346"/>
                    </a:ext>
                  </a:extLst>
                </a:gridCol>
                <a:gridCol w="1066800">
                  <a:extLst>
                    <a:ext uri="{9D8B030D-6E8A-4147-A177-3AD203B41FA5}">
                      <a16:colId xmlns:a16="http://schemas.microsoft.com/office/drawing/2014/main" val="857053659"/>
                    </a:ext>
                  </a:extLst>
                </a:gridCol>
              </a:tblGrid>
              <a:tr h="352629">
                <a:tc>
                  <a:txBody>
                    <a:bodyPr/>
                    <a:lstStyle/>
                    <a:p>
                      <a:pPr marL="0" marR="0" indent="0" algn="l" hangingPunct="0">
                        <a:lnSpc>
                          <a:spcPts val="1200"/>
                        </a:lnSpc>
                        <a:spcBef>
                          <a:spcPts val="0"/>
                        </a:spcBef>
                        <a:spcAft>
                          <a:spcPts val="0"/>
                        </a:spcAft>
                      </a:pPr>
                      <a:r>
                        <a:rPr lang="en-US" sz="1400" dirty="0">
                          <a:effectLst/>
                        </a:rPr>
                        <a:t>Dataset</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Metric</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Mann-Whitney</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Fisher’s Exact</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50014651"/>
                  </a:ext>
                </a:extLst>
              </a:tr>
              <a:tr h="252681">
                <a:tc rowSpan="3">
                  <a:txBody>
                    <a:bodyPr/>
                    <a:lstStyle/>
                    <a:p>
                      <a:pPr marL="0" marR="0" indent="0" algn="l" hangingPunct="0">
                        <a:lnSpc>
                          <a:spcPts val="1200"/>
                        </a:lnSpc>
                        <a:spcBef>
                          <a:spcPts val="0"/>
                        </a:spcBef>
                        <a:spcAft>
                          <a:spcPts val="0"/>
                        </a:spcAft>
                      </a:pPr>
                      <a:r>
                        <a:rPr lang="en-US" sz="1400" dirty="0">
                          <a:effectLst/>
                        </a:rPr>
                        <a:t>FAST</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Completion time (s)</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&lt;0.001</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a:effectLst/>
                        </a:rPr>
                        <a:t>&lt;0.001</a:t>
                      </a:r>
                      <a:endParaRPr lang="en-CA"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903877221"/>
                  </a:ext>
                </a:extLst>
              </a:tr>
              <a:tr h="252681">
                <a:tc vMerge="1">
                  <a:txBody>
                    <a:bodyPr/>
                    <a:lstStyle/>
                    <a:p>
                      <a:endParaRPr lang="en-CA"/>
                    </a:p>
                  </a:txBody>
                  <a:tcPr/>
                </a:tc>
                <a:tc>
                  <a:txBody>
                    <a:bodyPr/>
                    <a:lstStyle/>
                    <a:p>
                      <a:pPr marL="0" marR="0" indent="0" algn="l" hangingPunct="0">
                        <a:lnSpc>
                          <a:spcPts val="1200"/>
                        </a:lnSpc>
                        <a:spcBef>
                          <a:spcPts val="0"/>
                        </a:spcBef>
                        <a:spcAft>
                          <a:spcPts val="0"/>
                        </a:spcAft>
                      </a:pPr>
                      <a:r>
                        <a:rPr lang="en-US" sz="1400">
                          <a:effectLst/>
                        </a:rPr>
                        <a:t>Points missed (%)</a:t>
                      </a:r>
                      <a:endParaRPr lang="en-CA"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&lt;0.001</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a:effectLst/>
                        </a:rPr>
                        <a:t>&lt;0.001</a:t>
                      </a:r>
                      <a:endParaRPr lang="en-CA"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630662279"/>
                  </a:ext>
                </a:extLst>
              </a:tr>
              <a:tr h="252681">
                <a:tc vMerge="1">
                  <a:txBody>
                    <a:bodyPr/>
                    <a:lstStyle/>
                    <a:p>
                      <a:endParaRPr lang="en-CA"/>
                    </a:p>
                  </a:txBody>
                  <a:tcPr/>
                </a:tc>
                <a:tc>
                  <a:txBody>
                    <a:bodyPr/>
                    <a:lstStyle/>
                    <a:p>
                      <a:pPr marL="0" marR="0" indent="0" algn="l" hangingPunct="0">
                        <a:lnSpc>
                          <a:spcPts val="1200"/>
                        </a:lnSpc>
                        <a:spcBef>
                          <a:spcPts val="0"/>
                        </a:spcBef>
                        <a:spcAft>
                          <a:spcPts val="0"/>
                        </a:spcAft>
                      </a:pPr>
                      <a:r>
                        <a:rPr lang="en-US" sz="1400">
                          <a:effectLst/>
                        </a:rPr>
                        <a:t>Probe path length (mm)</a:t>
                      </a:r>
                      <a:endParaRPr lang="en-CA"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&lt;0.001</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a:effectLst/>
                        </a:rPr>
                        <a:t>&lt;0.001</a:t>
                      </a:r>
                      <a:endParaRPr lang="en-CA"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9596519"/>
                  </a:ext>
                </a:extLst>
              </a:tr>
              <a:tr h="252681">
                <a:tc rowSpan="7">
                  <a:txBody>
                    <a:bodyPr/>
                    <a:lstStyle/>
                    <a:p>
                      <a:pPr marL="0" marR="0" indent="0" algn="l" hangingPunct="0">
                        <a:lnSpc>
                          <a:spcPts val="1200"/>
                        </a:lnSpc>
                        <a:spcBef>
                          <a:spcPts val="0"/>
                        </a:spcBef>
                        <a:spcAft>
                          <a:spcPts val="0"/>
                        </a:spcAft>
                      </a:pPr>
                      <a:r>
                        <a:rPr lang="en-US" sz="1400" dirty="0">
                          <a:effectLst/>
                        </a:rPr>
                        <a:t>Central Line</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Completion time (s)</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0.002</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a:effectLst/>
                        </a:rPr>
                        <a:t>&lt;0.001</a:t>
                      </a:r>
                      <a:endParaRPr lang="en-CA"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415014752"/>
                  </a:ext>
                </a:extLst>
              </a:tr>
              <a:tr h="252681">
                <a:tc vMerge="1">
                  <a:txBody>
                    <a:bodyPr/>
                    <a:lstStyle/>
                    <a:p>
                      <a:endParaRPr lang="en-CA"/>
                    </a:p>
                  </a:txBody>
                  <a:tcPr/>
                </a:tc>
                <a:tc>
                  <a:txBody>
                    <a:bodyPr/>
                    <a:lstStyle/>
                    <a:p>
                      <a:pPr marL="0" marR="0" indent="0" algn="l" hangingPunct="0">
                        <a:lnSpc>
                          <a:spcPts val="1200"/>
                        </a:lnSpc>
                        <a:spcBef>
                          <a:spcPts val="0"/>
                        </a:spcBef>
                        <a:spcAft>
                          <a:spcPts val="0"/>
                        </a:spcAft>
                      </a:pPr>
                      <a:r>
                        <a:rPr lang="en-US" sz="1400" dirty="0">
                          <a:effectLst/>
                        </a:rPr>
                        <a:t>Probe hand path length (mm)</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0.024</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0.015</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588994"/>
                  </a:ext>
                </a:extLst>
              </a:tr>
              <a:tr h="252681">
                <a:tc vMerge="1">
                  <a:txBody>
                    <a:bodyPr/>
                    <a:lstStyle/>
                    <a:p>
                      <a:endParaRPr lang="en-CA"/>
                    </a:p>
                  </a:txBody>
                  <a:tcPr/>
                </a:tc>
                <a:tc>
                  <a:txBody>
                    <a:bodyPr/>
                    <a:lstStyle/>
                    <a:p>
                      <a:pPr marL="0" marR="0" indent="0" algn="l" hangingPunct="0">
                        <a:lnSpc>
                          <a:spcPts val="1200"/>
                        </a:lnSpc>
                        <a:spcBef>
                          <a:spcPts val="0"/>
                        </a:spcBef>
                        <a:spcAft>
                          <a:spcPts val="0"/>
                        </a:spcAft>
                      </a:pPr>
                      <a:r>
                        <a:rPr lang="en-US" sz="1400" dirty="0">
                          <a:effectLst/>
                        </a:rPr>
                        <a:t>Needle hand path length (mm)</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a:effectLst/>
                        </a:rPr>
                        <a:t>0.024</a:t>
                      </a:r>
                      <a:endParaRPr lang="en-CA"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0.011</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459416904"/>
                  </a:ext>
                </a:extLst>
              </a:tr>
              <a:tr h="252681">
                <a:tc vMerge="1">
                  <a:txBody>
                    <a:bodyPr/>
                    <a:lstStyle/>
                    <a:p>
                      <a:endParaRPr lang="en-CA"/>
                    </a:p>
                  </a:txBody>
                  <a:tcPr/>
                </a:tc>
                <a:tc>
                  <a:txBody>
                    <a:bodyPr/>
                    <a:lstStyle/>
                    <a:p>
                      <a:pPr marL="0" marR="0" indent="0" algn="l" hangingPunct="0">
                        <a:lnSpc>
                          <a:spcPts val="1200"/>
                        </a:lnSpc>
                        <a:spcBef>
                          <a:spcPts val="0"/>
                        </a:spcBef>
                        <a:spcAft>
                          <a:spcPts val="0"/>
                        </a:spcAft>
                      </a:pPr>
                      <a:r>
                        <a:rPr lang="en-US" sz="1400" dirty="0">
                          <a:effectLst/>
                        </a:rPr>
                        <a:t>Probe hand rotational actions</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marL="0" marR="0" indent="0" algn="l" hangingPunct="0">
                        <a:lnSpc>
                          <a:spcPts val="1200"/>
                        </a:lnSpc>
                        <a:spcBef>
                          <a:spcPts val="0"/>
                        </a:spcBef>
                        <a:spcAft>
                          <a:spcPts val="0"/>
                        </a:spcAft>
                      </a:pPr>
                      <a:r>
                        <a:rPr lang="en-US" sz="1400" dirty="0">
                          <a:effectLst/>
                        </a:rPr>
                        <a:t>0.056</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marL="0" marR="0" indent="0" algn="l" hangingPunct="0">
                        <a:lnSpc>
                          <a:spcPts val="1200"/>
                        </a:lnSpc>
                        <a:spcBef>
                          <a:spcPts val="0"/>
                        </a:spcBef>
                        <a:spcAft>
                          <a:spcPts val="0"/>
                        </a:spcAft>
                      </a:pPr>
                      <a:r>
                        <a:rPr lang="en-US" sz="1400" dirty="0">
                          <a:effectLst/>
                        </a:rPr>
                        <a:t>0.070</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1202810355"/>
                  </a:ext>
                </a:extLst>
              </a:tr>
              <a:tr h="252681">
                <a:tc vMerge="1">
                  <a:txBody>
                    <a:bodyPr/>
                    <a:lstStyle/>
                    <a:p>
                      <a:endParaRPr lang="en-CA"/>
                    </a:p>
                  </a:txBody>
                  <a:tcPr/>
                </a:tc>
                <a:tc>
                  <a:txBody>
                    <a:bodyPr/>
                    <a:lstStyle/>
                    <a:p>
                      <a:pPr marL="0" marR="0" indent="0" algn="l" hangingPunct="0">
                        <a:lnSpc>
                          <a:spcPts val="1200"/>
                        </a:lnSpc>
                        <a:spcBef>
                          <a:spcPts val="0"/>
                        </a:spcBef>
                        <a:spcAft>
                          <a:spcPts val="0"/>
                        </a:spcAft>
                      </a:pPr>
                      <a:r>
                        <a:rPr lang="en-US" sz="1400" dirty="0">
                          <a:effectLst/>
                        </a:rPr>
                        <a:t>Needle hand rotational actions</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marL="0" marR="0" indent="0" algn="l" hangingPunct="0">
                        <a:lnSpc>
                          <a:spcPts val="1200"/>
                        </a:lnSpc>
                        <a:spcBef>
                          <a:spcPts val="0"/>
                        </a:spcBef>
                        <a:spcAft>
                          <a:spcPts val="0"/>
                        </a:spcAft>
                      </a:pPr>
                      <a:r>
                        <a:rPr lang="en-US" sz="1400">
                          <a:effectLst/>
                        </a:rPr>
                        <a:t>0.607</a:t>
                      </a:r>
                      <a:endParaRPr lang="en-CA" sz="1400">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marL="0" marR="0" indent="0" algn="l" hangingPunct="0">
                        <a:lnSpc>
                          <a:spcPts val="1200"/>
                        </a:lnSpc>
                        <a:spcBef>
                          <a:spcPts val="0"/>
                        </a:spcBef>
                        <a:spcAft>
                          <a:spcPts val="0"/>
                        </a:spcAft>
                      </a:pPr>
                      <a:r>
                        <a:rPr lang="en-US" sz="1400" dirty="0">
                          <a:effectLst/>
                        </a:rPr>
                        <a:t>0.221</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1734967692"/>
                  </a:ext>
                </a:extLst>
              </a:tr>
              <a:tr h="252681">
                <a:tc vMerge="1">
                  <a:txBody>
                    <a:bodyPr/>
                    <a:lstStyle/>
                    <a:p>
                      <a:endParaRPr lang="en-CA"/>
                    </a:p>
                  </a:txBody>
                  <a:tcPr/>
                </a:tc>
                <a:tc>
                  <a:txBody>
                    <a:bodyPr/>
                    <a:lstStyle/>
                    <a:p>
                      <a:pPr marL="0" marR="0" indent="0" algn="l" hangingPunct="0">
                        <a:lnSpc>
                          <a:spcPts val="1200"/>
                        </a:lnSpc>
                        <a:spcBef>
                          <a:spcPts val="0"/>
                        </a:spcBef>
                        <a:spcAft>
                          <a:spcPts val="0"/>
                        </a:spcAft>
                      </a:pPr>
                      <a:r>
                        <a:rPr lang="en-US" sz="1400" dirty="0">
                          <a:effectLst/>
                        </a:rPr>
                        <a:t>Probe hand translational actions</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a:effectLst/>
                        </a:rPr>
                        <a:t>0.006</a:t>
                      </a:r>
                      <a:endParaRPr lang="en-CA"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0.005</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926435564"/>
                  </a:ext>
                </a:extLst>
              </a:tr>
              <a:tr h="252681">
                <a:tc vMerge="1">
                  <a:txBody>
                    <a:bodyPr/>
                    <a:lstStyle/>
                    <a:p>
                      <a:endParaRPr lang="en-CA"/>
                    </a:p>
                  </a:txBody>
                  <a:tcPr/>
                </a:tc>
                <a:tc>
                  <a:txBody>
                    <a:bodyPr/>
                    <a:lstStyle/>
                    <a:p>
                      <a:pPr marL="0" marR="0" lvl="0" indent="0" algn="l" defTabSz="914400" rtl="0" eaLnBrk="1" fontAlgn="auto" latinLnBrk="0" hangingPunct="0">
                        <a:lnSpc>
                          <a:spcPts val="1200"/>
                        </a:lnSpc>
                        <a:spcBef>
                          <a:spcPts val="0"/>
                        </a:spcBef>
                        <a:spcAft>
                          <a:spcPts val="0"/>
                        </a:spcAft>
                        <a:buClrTx/>
                        <a:buSzTx/>
                        <a:buFontTx/>
                        <a:buNone/>
                        <a:tabLst/>
                        <a:defRPr/>
                      </a:pPr>
                      <a:r>
                        <a:rPr lang="en-US" sz="1400" dirty="0">
                          <a:effectLst/>
                        </a:rPr>
                        <a:t>Needle hand translational actions</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0">
                        <a:lnSpc>
                          <a:spcPts val="1200"/>
                        </a:lnSpc>
                        <a:spcBef>
                          <a:spcPts val="0"/>
                        </a:spcBef>
                        <a:spcAft>
                          <a:spcPts val="0"/>
                        </a:spcAft>
                        <a:buClrTx/>
                        <a:buSzTx/>
                        <a:buFontTx/>
                        <a:buNone/>
                        <a:tabLst/>
                        <a:defRPr/>
                      </a:pPr>
                      <a:r>
                        <a:rPr lang="en-US" sz="1400" dirty="0">
                          <a:effectLst/>
                        </a:rPr>
                        <a:t>0.002</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0">
                        <a:lnSpc>
                          <a:spcPts val="1200"/>
                        </a:lnSpc>
                        <a:spcBef>
                          <a:spcPts val="0"/>
                        </a:spcBef>
                        <a:spcAft>
                          <a:spcPts val="0"/>
                        </a:spcAft>
                        <a:buClrTx/>
                        <a:buSzTx/>
                        <a:buFontTx/>
                        <a:buNone/>
                        <a:tabLst/>
                        <a:defRPr/>
                      </a:pPr>
                      <a:r>
                        <a:rPr lang="en-US" sz="1400" dirty="0">
                          <a:effectLst/>
                        </a:rPr>
                        <a:t>&lt;0.001</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677943169"/>
                  </a:ext>
                </a:extLst>
              </a:tr>
              <a:tr h="252681">
                <a:tc rowSpan="7">
                  <a:txBody>
                    <a:bodyPr/>
                    <a:lstStyle/>
                    <a:p>
                      <a:pPr marL="0" marR="0" indent="0" algn="l" hangingPunct="0">
                        <a:lnSpc>
                          <a:spcPts val="1200"/>
                        </a:lnSpc>
                        <a:spcBef>
                          <a:spcPts val="0"/>
                        </a:spcBef>
                        <a:spcAft>
                          <a:spcPts val="0"/>
                        </a:spcAft>
                      </a:pPr>
                      <a:r>
                        <a:rPr lang="en-US" sz="1400" dirty="0">
                          <a:effectLst/>
                        </a:rPr>
                        <a:t>Lumbar Puncture</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Completion time (s)</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a:effectLst/>
                        </a:rPr>
                        <a:t>&lt;0.001</a:t>
                      </a:r>
                      <a:endParaRPr lang="en-CA"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&lt;0.001</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043996890"/>
                  </a:ext>
                </a:extLst>
              </a:tr>
              <a:tr h="252681">
                <a:tc vMerge="1">
                  <a:txBody>
                    <a:bodyPr/>
                    <a:lstStyle/>
                    <a:p>
                      <a:endParaRPr lang="en-CA"/>
                    </a:p>
                  </a:txBody>
                  <a:tcPr/>
                </a:tc>
                <a:tc>
                  <a:txBody>
                    <a:bodyPr/>
                    <a:lstStyle/>
                    <a:p>
                      <a:pPr marL="0" marR="0" indent="0" algn="l" hangingPunct="0">
                        <a:lnSpc>
                          <a:spcPts val="1200"/>
                        </a:lnSpc>
                        <a:spcBef>
                          <a:spcPts val="0"/>
                        </a:spcBef>
                        <a:spcAft>
                          <a:spcPts val="0"/>
                        </a:spcAft>
                      </a:pPr>
                      <a:r>
                        <a:rPr lang="en-US" sz="1400" dirty="0">
                          <a:effectLst/>
                        </a:rPr>
                        <a:t>Left hand path length (mm)</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a:effectLst/>
                        </a:rPr>
                        <a:t>0.001</a:t>
                      </a:r>
                      <a:endParaRPr lang="en-CA"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&lt;0.001</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747383533"/>
                  </a:ext>
                </a:extLst>
              </a:tr>
              <a:tr h="252681">
                <a:tc vMerge="1">
                  <a:txBody>
                    <a:bodyPr/>
                    <a:lstStyle/>
                    <a:p>
                      <a:endParaRPr lang="en-CA"/>
                    </a:p>
                  </a:txBody>
                  <a:tcPr/>
                </a:tc>
                <a:tc>
                  <a:txBody>
                    <a:bodyPr/>
                    <a:lstStyle/>
                    <a:p>
                      <a:pPr marL="0" marR="0" indent="0" algn="l" hangingPunct="0">
                        <a:lnSpc>
                          <a:spcPts val="1200"/>
                        </a:lnSpc>
                        <a:spcBef>
                          <a:spcPts val="0"/>
                        </a:spcBef>
                        <a:spcAft>
                          <a:spcPts val="0"/>
                        </a:spcAft>
                      </a:pPr>
                      <a:r>
                        <a:rPr lang="en-US" sz="1400" dirty="0">
                          <a:effectLst/>
                        </a:rPr>
                        <a:t>Right hand path length (mm)</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a:effectLst/>
                        </a:rPr>
                        <a:t>0.007</a:t>
                      </a:r>
                      <a:endParaRPr lang="en-CA"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0.003</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649932090"/>
                  </a:ext>
                </a:extLst>
              </a:tr>
              <a:tr h="252681">
                <a:tc vMerge="1">
                  <a:txBody>
                    <a:bodyPr/>
                    <a:lstStyle/>
                    <a:p>
                      <a:endParaRPr lang="en-CA"/>
                    </a:p>
                  </a:txBody>
                  <a:tcPr/>
                </a:tc>
                <a:tc>
                  <a:txBody>
                    <a:bodyPr/>
                    <a:lstStyle/>
                    <a:p>
                      <a:pPr marL="0" marR="0" indent="0" algn="l" hangingPunct="0">
                        <a:lnSpc>
                          <a:spcPts val="1200"/>
                        </a:lnSpc>
                        <a:spcBef>
                          <a:spcPts val="0"/>
                        </a:spcBef>
                        <a:spcAft>
                          <a:spcPts val="0"/>
                        </a:spcAft>
                      </a:pPr>
                      <a:r>
                        <a:rPr lang="en-US" sz="1400">
                          <a:effectLst/>
                        </a:rPr>
                        <a:t>Needle tip path length (mm)</a:t>
                      </a:r>
                      <a:endParaRPr lang="en-CA"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0.006</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0.001</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17277952"/>
                  </a:ext>
                </a:extLst>
              </a:tr>
              <a:tr h="252681">
                <a:tc vMerge="1">
                  <a:txBody>
                    <a:bodyPr/>
                    <a:lstStyle/>
                    <a:p>
                      <a:endParaRPr lang="en-CA"/>
                    </a:p>
                  </a:txBody>
                  <a:tcPr/>
                </a:tc>
                <a:tc>
                  <a:txBody>
                    <a:bodyPr/>
                    <a:lstStyle/>
                    <a:p>
                      <a:pPr marL="0" marR="0" indent="0" algn="l" hangingPunct="0">
                        <a:lnSpc>
                          <a:spcPts val="1200"/>
                        </a:lnSpc>
                        <a:spcBef>
                          <a:spcPts val="0"/>
                        </a:spcBef>
                        <a:spcAft>
                          <a:spcPts val="0"/>
                        </a:spcAft>
                      </a:pPr>
                      <a:r>
                        <a:rPr lang="en-US" sz="1400">
                          <a:effectLst/>
                        </a:rPr>
                        <a:t>Tissue damage (mm</a:t>
                      </a:r>
                      <a:r>
                        <a:rPr lang="en-US" sz="1400" baseline="30000">
                          <a:effectLst/>
                        </a:rPr>
                        <a:t>2</a:t>
                      </a:r>
                      <a:r>
                        <a:rPr lang="en-US" sz="1400">
                          <a:effectLst/>
                        </a:rPr>
                        <a:t>)</a:t>
                      </a:r>
                      <a:endParaRPr lang="en-CA"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0.010</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0.001</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87435714"/>
                  </a:ext>
                </a:extLst>
              </a:tr>
              <a:tr h="252681">
                <a:tc vMerge="1">
                  <a:txBody>
                    <a:bodyPr/>
                    <a:lstStyle/>
                    <a:p>
                      <a:endParaRPr lang="en-CA"/>
                    </a:p>
                  </a:txBody>
                  <a:tcPr/>
                </a:tc>
                <a:tc>
                  <a:txBody>
                    <a:bodyPr/>
                    <a:lstStyle/>
                    <a:p>
                      <a:pPr marL="0" marR="0" indent="0" algn="l" hangingPunct="0">
                        <a:lnSpc>
                          <a:spcPts val="1200"/>
                        </a:lnSpc>
                        <a:spcBef>
                          <a:spcPts val="0"/>
                        </a:spcBef>
                        <a:spcAft>
                          <a:spcPts val="0"/>
                        </a:spcAft>
                      </a:pPr>
                      <a:r>
                        <a:rPr lang="en-US" sz="1400">
                          <a:effectLst/>
                        </a:rPr>
                        <a:t>Needle path in tissue (mm)</a:t>
                      </a:r>
                      <a:endParaRPr lang="en-CA"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0.026</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0.026</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151001057"/>
                  </a:ext>
                </a:extLst>
              </a:tr>
              <a:tr h="252681">
                <a:tc vMerge="1">
                  <a:txBody>
                    <a:bodyPr/>
                    <a:lstStyle/>
                    <a:p>
                      <a:endParaRPr lang="en-CA"/>
                    </a:p>
                  </a:txBody>
                  <a:tcPr/>
                </a:tc>
                <a:tc>
                  <a:txBody>
                    <a:bodyPr/>
                    <a:lstStyle/>
                    <a:p>
                      <a:pPr marL="0" marR="0" indent="0" algn="l" hangingPunct="0">
                        <a:lnSpc>
                          <a:spcPts val="1200"/>
                        </a:lnSpc>
                        <a:spcBef>
                          <a:spcPts val="0"/>
                        </a:spcBef>
                        <a:spcAft>
                          <a:spcPts val="0"/>
                        </a:spcAft>
                      </a:pPr>
                      <a:r>
                        <a:rPr lang="en-US" sz="1400">
                          <a:effectLst/>
                        </a:rPr>
                        <a:t>Needle time in tissue (s)</a:t>
                      </a:r>
                      <a:endParaRPr lang="en-CA"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a:effectLst/>
                        </a:rPr>
                        <a:t>0.022</a:t>
                      </a:r>
                      <a:endParaRPr lang="en-CA"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0.008</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81300038"/>
                  </a:ext>
                </a:extLst>
              </a:tr>
            </a:tbl>
          </a:graphicData>
        </a:graphic>
      </p:graphicFrame>
      <p:sp>
        <p:nvSpPr>
          <p:cNvPr id="4" name="Footer Placeholder 3"/>
          <p:cNvSpPr>
            <a:spLocks noGrp="1"/>
          </p:cNvSpPr>
          <p:nvPr>
            <p:ph type="ftr" sz="quarter" idx="10"/>
          </p:nvPr>
        </p:nvSpPr>
        <p:spPr/>
        <p:txBody>
          <a:bodyPr/>
          <a:lstStyle/>
          <a:p>
            <a:pPr>
              <a:defRPr/>
            </a:pPr>
            <a:r>
              <a:rPr lang="en-US"/>
              <a:t>Laboratory for Percutaneous Surgery (The Perk Lab) – Copyright © Queen’s University, 2017</a:t>
            </a:r>
            <a:endParaRPr lang="en-US" dirty="0"/>
          </a:p>
        </p:txBody>
      </p:sp>
      <p:sp>
        <p:nvSpPr>
          <p:cNvPr id="5" name="Slide Number Placeholder 4"/>
          <p:cNvSpPr>
            <a:spLocks noGrp="1"/>
          </p:cNvSpPr>
          <p:nvPr>
            <p:ph type="sldNum" sz="quarter" idx="11"/>
          </p:nvPr>
        </p:nvSpPr>
        <p:spPr/>
        <p:txBody>
          <a:bodyPr/>
          <a:lstStyle/>
          <a:p>
            <a:pPr>
              <a:defRPr/>
            </a:pPr>
            <a:r>
              <a:rPr lang="en-US"/>
              <a:t>- </a:t>
            </a:r>
            <a:fld id="{9FCF0F87-2AA1-4A75-81C9-3ACA5C735B30}" type="slidenum">
              <a:rPr lang="en-US" smtClean="0"/>
              <a:pPr>
                <a:defRPr/>
              </a:pPr>
              <a:t>16</a:t>
            </a:fld>
            <a:r>
              <a:rPr lang="en-US"/>
              <a:t> -</a:t>
            </a:r>
          </a:p>
        </p:txBody>
      </p:sp>
    </p:spTree>
    <p:extLst>
      <p:ext uri="{BB962C8B-B14F-4D97-AF65-F5344CB8AC3E}">
        <p14:creationId xmlns:p14="http://schemas.microsoft.com/office/powerpoint/2010/main" val="2870309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Metric Correlation</a:t>
            </a:r>
            <a:endParaRPr lang="en-CA" dirty="0"/>
          </a:p>
        </p:txBody>
      </p:sp>
      <p:sp>
        <p:nvSpPr>
          <p:cNvPr id="4" name="Footer Placeholder 3"/>
          <p:cNvSpPr>
            <a:spLocks noGrp="1"/>
          </p:cNvSpPr>
          <p:nvPr>
            <p:ph type="ftr" sz="quarter" idx="10"/>
          </p:nvPr>
        </p:nvSpPr>
        <p:spPr/>
        <p:txBody>
          <a:bodyPr/>
          <a:lstStyle/>
          <a:p>
            <a:pPr>
              <a:defRPr/>
            </a:pPr>
            <a:r>
              <a:rPr lang="en-US"/>
              <a:t>Laboratory for Percutaneous Surgery (The Perk Lab) – Copyright © Queen’s University, 2017</a:t>
            </a:r>
            <a:endParaRPr lang="en-US" dirty="0"/>
          </a:p>
        </p:txBody>
      </p:sp>
      <p:sp>
        <p:nvSpPr>
          <p:cNvPr id="5" name="Slide Number Placeholder 4"/>
          <p:cNvSpPr>
            <a:spLocks noGrp="1"/>
          </p:cNvSpPr>
          <p:nvPr>
            <p:ph type="sldNum" sz="quarter" idx="11"/>
          </p:nvPr>
        </p:nvSpPr>
        <p:spPr/>
        <p:txBody>
          <a:bodyPr/>
          <a:lstStyle/>
          <a:p>
            <a:pPr>
              <a:defRPr/>
            </a:pPr>
            <a:r>
              <a:rPr lang="en-US"/>
              <a:t>- </a:t>
            </a:r>
            <a:fld id="{9FCF0F87-2AA1-4A75-81C9-3ACA5C735B30}" type="slidenum">
              <a:rPr lang="en-US" smtClean="0"/>
              <a:pPr>
                <a:defRPr/>
              </a:pPr>
              <a:t>17</a:t>
            </a:fld>
            <a:r>
              <a:rPr lang="en-US"/>
              <a:t>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472953"/>
            <a:ext cx="4572000" cy="271241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338750"/>
            <a:ext cx="4572000" cy="2692017"/>
          </a:xfrm>
          <a:prstGeom prst="rect">
            <a:avLst/>
          </a:prstGeom>
        </p:spPr>
      </p:pic>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343400" y="3260971"/>
            <a:ext cx="4572000" cy="2752178"/>
          </a:xfrm>
        </p:spPr>
      </p:pic>
    </p:spTree>
    <p:extLst>
      <p:ext uri="{BB962C8B-B14F-4D97-AF65-F5344CB8AC3E}">
        <p14:creationId xmlns:p14="http://schemas.microsoft.com/office/powerpoint/2010/main" val="377244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EFA: FAST Ultrasound</a:t>
            </a:r>
            <a:endParaRPr lang="en-CA"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6836" y="1600200"/>
            <a:ext cx="6970328" cy="4525963"/>
          </a:xfrm>
        </p:spPr>
      </p:pic>
      <p:sp>
        <p:nvSpPr>
          <p:cNvPr id="4" name="Footer Placeholder 3"/>
          <p:cNvSpPr>
            <a:spLocks noGrp="1"/>
          </p:cNvSpPr>
          <p:nvPr>
            <p:ph type="ftr" sz="quarter" idx="10"/>
          </p:nvPr>
        </p:nvSpPr>
        <p:spPr/>
        <p:txBody>
          <a:bodyPr/>
          <a:lstStyle/>
          <a:p>
            <a:pPr>
              <a:defRPr/>
            </a:pPr>
            <a:r>
              <a:rPr lang="en-US"/>
              <a:t>Laboratory for Percutaneous Surgery (The Perk Lab) – Copyright © Queen’s University, 2017</a:t>
            </a:r>
            <a:endParaRPr lang="en-US" dirty="0"/>
          </a:p>
        </p:txBody>
      </p:sp>
      <p:sp>
        <p:nvSpPr>
          <p:cNvPr id="5" name="Slide Number Placeholder 4"/>
          <p:cNvSpPr>
            <a:spLocks noGrp="1"/>
          </p:cNvSpPr>
          <p:nvPr>
            <p:ph type="sldNum" sz="quarter" idx="11"/>
          </p:nvPr>
        </p:nvSpPr>
        <p:spPr/>
        <p:txBody>
          <a:bodyPr/>
          <a:lstStyle/>
          <a:p>
            <a:pPr>
              <a:defRPr/>
            </a:pPr>
            <a:r>
              <a:rPr lang="en-US"/>
              <a:t>- </a:t>
            </a:r>
            <a:fld id="{9FCF0F87-2AA1-4A75-81C9-3ACA5C735B30}" type="slidenum">
              <a:rPr lang="en-US" smtClean="0"/>
              <a:pPr>
                <a:defRPr/>
              </a:pPr>
              <a:t>18</a:t>
            </a:fld>
            <a:r>
              <a:rPr lang="en-US"/>
              <a:t> -</a:t>
            </a:r>
          </a:p>
        </p:txBody>
      </p:sp>
    </p:spTree>
    <p:extLst>
      <p:ext uri="{BB962C8B-B14F-4D97-AF65-F5344CB8AC3E}">
        <p14:creationId xmlns:p14="http://schemas.microsoft.com/office/powerpoint/2010/main" val="62850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EFA: Ultrasound-Guided Central Line</a:t>
            </a:r>
            <a:endParaRPr lang="en-CA"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6836" y="1600200"/>
            <a:ext cx="6970328" cy="4525963"/>
          </a:xfrm>
        </p:spPr>
      </p:pic>
      <p:sp>
        <p:nvSpPr>
          <p:cNvPr id="4" name="Footer Placeholder 3"/>
          <p:cNvSpPr>
            <a:spLocks noGrp="1"/>
          </p:cNvSpPr>
          <p:nvPr>
            <p:ph type="ftr" sz="quarter" idx="10"/>
          </p:nvPr>
        </p:nvSpPr>
        <p:spPr/>
        <p:txBody>
          <a:bodyPr/>
          <a:lstStyle/>
          <a:p>
            <a:pPr>
              <a:defRPr/>
            </a:pPr>
            <a:r>
              <a:rPr lang="en-US"/>
              <a:t>Laboratory for Percutaneous Surgery (The Perk Lab) – Copyright © Queen’s University, 2017</a:t>
            </a:r>
            <a:endParaRPr lang="en-US" dirty="0"/>
          </a:p>
        </p:txBody>
      </p:sp>
      <p:sp>
        <p:nvSpPr>
          <p:cNvPr id="5" name="Slide Number Placeholder 4"/>
          <p:cNvSpPr>
            <a:spLocks noGrp="1"/>
          </p:cNvSpPr>
          <p:nvPr>
            <p:ph type="sldNum" sz="quarter" idx="11"/>
          </p:nvPr>
        </p:nvSpPr>
        <p:spPr/>
        <p:txBody>
          <a:bodyPr/>
          <a:lstStyle/>
          <a:p>
            <a:pPr>
              <a:defRPr/>
            </a:pPr>
            <a:r>
              <a:rPr lang="en-US"/>
              <a:t>- </a:t>
            </a:r>
            <a:fld id="{9FCF0F87-2AA1-4A75-81C9-3ACA5C735B30}" type="slidenum">
              <a:rPr lang="en-US" smtClean="0"/>
              <a:pPr>
                <a:defRPr/>
              </a:pPr>
              <a:t>19</a:t>
            </a:fld>
            <a:r>
              <a:rPr lang="en-US"/>
              <a:t> -</a:t>
            </a:r>
          </a:p>
        </p:txBody>
      </p:sp>
    </p:spTree>
    <p:extLst>
      <p:ext uri="{BB962C8B-B14F-4D97-AF65-F5344CB8AC3E}">
        <p14:creationId xmlns:p14="http://schemas.microsoft.com/office/powerpoint/2010/main" val="894892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168462546"/>
              </p:ext>
            </p:extLst>
          </p:nvPr>
        </p:nvGraphicFramePr>
        <p:xfrm>
          <a:off x="762000" y="1978025"/>
          <a:ext cx="7619999" cy="4194175"/>
        </p:xfrm>
        <a:graphic>
          <a:graphicData uri="http://schemas.openxmlformats.org/drawingml/2006/chart">
            <c:chart xmlns:c="http://schemas.openxmlformats.org/drawingml/2006/chart" xmlns:r="http://schemas.openxmlformats.org/officeDocument/2006/relationships" r:id="rId2"/>
          </a:graphicData>
        </a:graphic>
      </p:graphicFrame>
      <p:grpSp>
        <p:nvGrpSpPr>
          <p:cNvPr id="17" name="Group 16"/>
          <p:cNvGrpSpPr/>
          <p:nvPr/>
        </p:nvGrpSpPr>
        <p:grpSpPr>
          <a:xfrm>
            <a:off x="974786" y="2023646"/>
            <a:ext cx="7254814" cy="338554"/>
            <a:chOff x="974786" y="2023646"/>
            <a:chExt cx="7254814" cy="338554"/>
          </a:xfrm>
        </p:grpSpPr>
        <p:cxnSp>
          <p:nvCxnSpPr>
            <p:cNvPr id="15" name="Straight Connector 14"/>
            <p:cNvCxnSpPr/>
            <p:nvPr/>
          </p:nvCxnSpPr>
          <p:spPr>
            <a:xfrm flipH="1">
              <a:off x="990600" y="2357887"/>
              <a:ext cx="7239000" cy="0"/>
            </a:xfrm>
            <a:prstGeom prst="line">
              <a:avLst/>
            </a:prstGeom>
            <a:ln w="381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 name="TextBox 15"/>
            <p:cNvSpPr txBox="1"/>
            <p:nvPr/>
          </p:nvSpPr>
          <p:spPr>
            <a:xfrm>
              <a:off x="974786" y="2023646"/>
              <a:ext cx="1158814" cy="338554"/>
            </a:xfrm>
            <a:prstGeom prst="rect">
              <a:avLst/>
            </a:prstGeom>
            <a:noFill/>
          </p:spPr>
          <p:txBody>
            <a:bodyPr wrap="square" rtlCol="0">
              <a:spAutoFit/>
            </a:bodyPr>
            <a:lstStyle/>
            <a:p>
              <a:r>
                <a:rPr lang="en-US" sz="1600" dirty="0"/>
                <a:t>Benchmark</a:t>
              </a:r>
              <a:endParaRPr lang="en-CA" sz="1600" dirty="0"/>
            </a:p>
          </p:txBody>
        </p:sp>
      </p:grpSp>
      <p:sp>
        <p:nvSpPr>
          <p:cNvPr id="2" name="Title 1"/>
          <p:cNvSpPr>
            <a:spLocks noGrp="1"/>
          </p:cNvSpPr>
          <p:nvPr>
            <p:ph type="title"/>
          </p:nvPr>
        </p:nvSpPr>
        <p:spPr/>
        <p:txBody>
          <a:bodyPr>
            <a:normAutofit fontScale="90000"/>
          </a:bodyPr>
          <a:lstStyle/>
          <a:p>
            <a:r>
              <a:rPr lang="en-CA" dirty="0"/>
              <a:t>Competency-Based Medical Education</a:t>
            </a:r>
          </a:p>
        </p:txBody>
      </p:sp>
      <p:sp>
        <p:nvSpPr>
          <p:cNvPr id="4" name="Footer Placeholder 3"/>
          <p:cNvSpPr>
            <a:spLocks noGrp="1"/>
          </p:cNvSpPr>
          <p:nvPr>
            <p:ph type="ftr" sz="quarter" idx="10"/>
          </p:nvPr>
        </p:nvSpPr>
        <p:spPr/>
        <p:txBody>
          <a:bodyPr/>
          <a:lstStyle/>
          <a:p>
            <a:pPr>
              <a:defRPr/>
            </a:pPr>
            <a:r>
              <a:rPr lang="en-US"/>
              <a:t>Laboratory for Percutaneous Surgery (The Perk Lab) – Copyright © Queen’s University, 2017</a:t>
            </a:r>
            <a:endParaRPr lang="en-US" dirty="0"/>
          </a:p>
        </p:txBody>
      </p:sp>
      <p:sp>
        <p:nvSpPr>
          <p:cNvPr id="5" name="Slide Number Placeholder 4"/>
          <p:cNvSpPr>
            <a:spLocks noGrp="1"/>
          </p:cNvSpPr>
          <p:nvPr>
            <p:ph type="sldNum" sz="quarter" idx="11"/>
          </p:nvPr>
        </p:nvSpPr>
        <p:spPr/>
        <p:txBody>
          <a:bodyPr/>
          <a:lstStyle/>
          <a:p>
            <a:pPr>
              <a:defRPr/>
            </a:pPr>
            <a:r>
              <a:rPr lang="en-US"/>
              <a:t>- </a:t>
            </a:r>
            <a:fld id="{9FCF0F87-2AA1-4A75-81C9-3ACA5C735B30}" type="slidenum">
              <a:rPr lang="en-US" smtClean="0"/>
              <a:pPr>
                <a:defRPr/>
              </a:pPr>
              <a:t>2</a:t>
            </a:fld>
            <a:r>
              <a:rPr lang="en-US"/>
              <a:t> -</a:t>
            </a:r>
          </a:p>
        </p:txBody>
      </p:sp>
      <p:sp>
        <p:nvSpPr>
          <p:cNvPr id="6" name="TextBox 5"/>
          <p:cNvSpPr txBox="1"/>
          <p:nvPr/>
        </p:nvSpPr>
        <p:spPr>
          <a:xfrm>
            <a:off x="457200" y="1295400"/>
            <a:ext cx="8229600" cy="584775"/>
          </a:xfrm>
          <a:prstGeom prst="rect">
            <a:avLst/>
          </a:prstGeom>
          <a:noFill/>
        </p:spPr>
        <p:txBody>
          <a:bodyPr wrap="square" rtlCol="0">
            <a:spAutoFit/>
          </a:bodyPr>
          <a:lstStyle/>
          <a:p>
            <a:pPr algn="ctr"/>
            <a:r>
              <a:rPr lang="en-CA" sz="3200" dirty="0">
                <a:solidFill>
                  <a:srgbClr val="FF0000"/>
                </a:solidFill>
              </a:rPr>
              <a:t>“Practice until proficient.”</a:t>
            </a:r>
            <a:endParaRPr lang="en-CA" sz="2400" dirty="0"/>
          </a:p>
        </p:txBody>
      </p:sp>
      <p:cxnSp>
        <p:nvCxnSpPr>
          <p:cNvPr id="10" name="Straight Connector 9"/>
          <p:cNvCxnSpPr/>
          <p:nvPr/>
        </p:nvCxnSpPr>
        <p:spPr>
          <a:xfrm>
            <a:off x="7772400" y="1905000"/>
            <a:ext cx="0" cy="4451350"/>
          </a:xfrm>
          <a:prstGeom prst="line">
            <a:avLst/>
          </a:prstGeom>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Connector 11"/>
          <p:cNvCxnSpPr/>
          <p:nvPr/>
        </p:nvCxnSpPr>
        <p:spPr>
          <a:xfrm flipH="1">
            <a:off x="990600" y="2362200"/>
            <a:ext cx="7239000" cy="0"/>
          </a:xfrm>
          <a:prstGeom prst="line">
            <a:avLst/>
          </a:prstGeom>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008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EFA: Lumbar Puncture</a:t>
            </a:r>
            <a:endParaRPr lang="en-CA"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6836" y="1600200"/>
            <a:ext cx="6970328" cy="4525963"/>
          </a:xfrm>
        </p:spPr>
      </p:pic>
      <p:sp>
        <p:nvSpPr>
          <p:cNvPr id="4" name="Footer Placeholder 3"/>
          <p:cNvSpPr>
            <a:spLocks noGrp="1"/>
          </p:cNvSpPr>
          <p:nvPr>
            <p:ph type="ftr" sz="quarter" idx="10"/>
          </p:nvPr>
        </p:nvSpPr>
        <p:spPr/>
        <p:txBody>
          <a:bodyPr/>
          <a:lstStyle/>
          <a:p>
            <a:pPr>
              <a:defRPr/>
            </a:pPr>
            <a:r>
              <a:rPr lang="en-US"/>
              <a:t>Laboratory for Percutaneous Surgery (The Perk Lab) – Copyright © Queen’s University, 2017</a:t>
            </a:r>
            <a:endParaRPr lang="en-US" dirty="0"/>
          </a:p>
        </p:txBody>
      </p:sp>
      <p:sp>
        <p:nvSpPr>
          <p:cNvPr id="5" name="Slide Number Placeholder 4"/>
          <p:cNvSpPr>
            <a:spLocks noGrp="1"/>
          </p:cNvSpPr>
          <p:nvPr>
            <p:ph type="sldNum" sz="quarter" idx="11"/>
          </p:nvPr>
        </p:nvSpPr>
        <p:spPr/>
        <p:txBody>
          <a:bodyPr/>
          <a:lstStyle/>
          <a:p>
            <a:pPr>
              <a:defRPr/>
            </a:pPr>
            <a:r>
              <a:rPr lang="en-US"/>
              <a:t>- </a:t>
            </a:r>
            <a:fld id="{9FCF0F87-2AA1-4A75-81C9-3ACA5C735B30}" type="slidenum">
              <a:rPr lang="en-US" smtClean="0"/>
              <a:pPr>
                <a:defRPr/>
              </a:pPr>
              <a:t>20</a:t>
            </a:fld>
            <a:r>
              <a:rPr lang="en-US"/>
              <a:t> -</a:t>
            </a:r>
          </a:p>
        </p:txBody>
      </p:sp>
    </p:spTree>
    <p:extLst>
      <p:ext uri="{BB962C8B-B14F-4D97-AF65-F5344CB8AC3E}">
        <p14:creationId xmlns:p14="http://schemas.microsoft.com/office/powerpoint/2010/main" val="3865283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Representative Metrics</a:t>
            </a:r>
            <a:endParaRPr lang="en-CA" dirty="0"/>
          </a:p>
        </p:txBody>
      </p:sp>
      <p:sp>
        <p:nvSpPr>
          <p:cNvPr id="4" name="Footer Placeholder 3"/>
          <p:cNvSpPr>
            <a:spLocks noGrp="1"/>
          </p:cNvSpPr>
          <p:nvPr>
            <p:ph type="ftr" sz="quarter" idx="10"/>
          </p:nvPr>
        </p:nvSpPr>
        <p:spPr/>
        <p:txBody>
          <a:bodyPr/>
          <a:lstStyle/>
          <a:p>
            <a:pPr>
              <a:defRPr/>
            </a:pPr>
            <a:r>
              <a:rPr lang="en-US"/>
              <a:t>Laboratory for Percutaneous Surgery (The Perk Lab) – Copyright © Queen’s University, 2017</a:t>
            </a:r>
            <a:endParaRPr lang="en-US" dirty="0"/>
          </a:p>
        </p:txBody>
      </p:sp>
      <p:sp>
        <p:nvSpPr>
          <p:cNvPr id="5" name="Slide Number Placeholder 4"/>
          <p:cNvSpPr>
            <a:spLocks noGrp="1"/>
          </p:cNvSpPr>
          <p:nvPr>
            <p:ph type="sldNum" sz="quarter" idx="11"/>
          </p:nvPr>
        </p:nvSpPr>
        <p:spPr/>
        <p:txBody>
          <a:bodyPr/>
          <a:lstStyle/>
          <a:p>
            <a:pPr>
              <a:defRPr/>
            </a:pPr>
            <a:r>
              <a:rPr lang="en-US"/>
              <a:t>- </a:t>
            </a:r>
            <a:fld id="{9FCF0F87-2AA1-4A75-81C9-3ACA5C735B30}" type="slidenum">
              <a:rPr lang="en-US" smtClean="0"/>
              <a:pPr>
                <a:defRPr/>
              </a:pPr>
              <a:t>21</a:t>
            </a:fld>
            <a:r>
              <a:rPr lang="en-US"/>
              <a:t>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55995589"/>
              </p:ext>
            </p:extLst>
          </p:nvPr>
        </p:nvGraphicFramePr>
        <p:xfrm>
          <a:off x="457200" y="1600200"/>
          <a:ext cx="8229601" cy="2438397"/>
        </p:xfrm>
        <a:graphic>
          <a:graphicData uri="http://schemas.openxmlformats.org/drawingml/2006/table">
            <a:tbl>
              <a:tblPr firstRow="1" firstCol="1" bandRow="1">
                <a:tableStyleId>{7E9639D4-E3E2-4D34-9284-5A2195B3D0D7}</a:tableStyleId>
              </a:tblPr>
              <a:tblGrid>
                <a:gridCol w="1963882">
                  <a:extLst>
                    <a:ext uri="{9D8B030D-6E8A-4147-A177-3AD203B41FA5}">
                      <a16:colId xmlns:a16="http://schemas.microsoft.com/office/drawing/2014/main" val="2713239632"/>
                    </a:ext>
                  </a:extLst>
                </a:gridCol>
                <a:gridCol w="3598718">
                  <a:extLst>
                    <a:ext uri="{9D8B030D-6E8A-4147-A177-3AD203B41FA5}">
                      <a16:colId xmlns:a16="http://schemas.microsoft.com/office/drawing/2014/main" val="1621978506"/>
                    </a:ext>
                  </a:extLst>
                </a:gridCol>
                <a:gridCol w="2667001">
                  <a:extLst>
                    <a:ext uri="{9D8B030D-6E8A-4147-A177-3AD203B41FA5}">
                      <a16:colId xmlns:a16="http://schemas.microsoft.com/office/drawing/2014/main" val="857053659"/>
                    </a:ext>
                  </a:extLst>
                </a:gridCol>
              </a:tblGrid>
              <a:tr h="405324">
                <a:tc>
                  <a:txBody>
                    <a:bodyPr/>
                    <a:lstStyle/>
                    <a:p>
                      <a:pPr marL="0" marR="0" indent="0" algn="l" hangingPunct="0">
                        <a:lnSpc>
                          <a:spcPts val="1200"/>
                        </a:lnSpc>
                        <a:spcBef>
                          <a:spcPts val="0"/>
                        </a:spcBef>
                        <a:spcAft>
                          <a:spcPts val="0"/>
                        </a:spcAft>
                      </a:pPr>
                      <a:r>
                        <a:rPr lang="en-US" sz="1400" dirty="0">
                          <a:effectLst/>
                        </a:rPr>
                        <a:t>Dataset</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Metric</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Interpretation</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50014651"/>
                  </a:ext>
                </a:extLst>
              </a:tr>
              <a:tr h="290439">
                <a:tc rowSpan="2">
                  <a:txBody>
                    <a:bodyPr/>
                    <a:lstStyle/>
                    <a:p>
                      <a:pPr marL="0" marR="0" indent="0" algn="l" hangingPunct="0">
                        <a:lnSpc>
                          <a:spcPts val="1200"/>
                        </a:lnSpc>
                        <a:spcBef>
                          <a:spcPts val="0"/>
                        </a:spcBef>
                        <a:spcAft>
                          <a:spcPts val="0"/>
                        </a:spcAft>
                      </a:pPr>
                      <a:r>
                        <a:rPr lang="en-US" sz="1400" dirty="0">
                          <a:effectLst/>
                        </a:rPr>
                        <a:t>FAST</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1400" dirty="0">
                          <a:effectLst/>
                        </a:rPr>
                        <a:t>Completion time (s)</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Efficiency</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903877221"/>
                  </a:ext>
                </a:extLst>
              </a:tr>
              <a:tr h="290439">
                <a:tc vMerge="1">
                  <a:txBody>
                    <a:bodyPr/>
                    <a:lstStyle/>
                    <a:p>
                      <a:endParaRPr lang="en-CA"/>
                    </a:p>
                  </a:txBody>
                  <a:tcPr/>
                </a:tc>
                <a:tc>
                  <a:txBody>
                    <a:bodyPr/>
                    <a:lstStyle/>
                    <a:p>
                      <a:pPr marL="0" marR="0" indent="0" algn="l" hangingPunct="0">
                        <a:lnSpc>
                          <a:spcPts val="1200"/>
                        </a:lnSpc>
                        <a:spcBef>
                          <a:spcPts val="0"/>
                        </a:spcBef>
                        <a:spcAft>
                          <a:spcPts val="0"/>
                        </a:spcAft>
                      </a:pPr>
                      <a:r>
                        <a:rPr lang="en-US" sz="1400" dirty="0">
                          <a:effectLst/>
                        </a:rPr>
                        <a:t>Points missed (%)</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Thoroughness</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9596519"/>
                  </a:ext>
                </a:extLst>
              </a:tr>
              <a:tr h="290439">
                <a:tc rowSpan="2">
                  <a:txBody>
                    <a:bodyPr/>
                    <a:lstStyle/>
                    <a:p>
                      <a:pPr marL="0" marR="0" indent="0" algn="l" hangingPunct="0">
                        <a:lnSpc>
                          <a:spcPts val="1200"/>
                        </a:lnSpc>
                        <a:spcBef>
                          <a:spcPts val="0"/>
                        </a:spcBef>
                        <a:spcAft>
                          <a:spcPts val="0"/>
                        </a:spcAft>
                      </a:pPr>
                      <a:r>
                        <a:rPr lang="en-US" sz="1400" dirty="0">
                          <a:effectLst/>
                        </a:rPr>
                        <a:t>Central Line</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hangingPunct="0">
                        <a:lnSpc>
                          <a:spcPts val="1200"/>
                        </a:lnSpc>
                        <a:spcBef>
                          <a:spcPts val="0"/>
                        </a:spcBef>
                        <a:spcAft>
                          <a:spcPts val="0"/>
                        </a:spcAft>
                      </a:pPr>
                      <a:r>
                        <a:rPr lang="en-US" sz="1400" dirty="0">
                          <a:effectLst/>
                        </a:rPr>
                        <a:t>Needle hand path length (mm)</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Needle hand</a:t>
                      </a:r>
                      <a:r>
                        <a:rPr lang="en-US" sz="1400" baseline="0" dirty="0">
                          <a:effectLst/>
                        </a:rPr>
                        <a:t> efficiency</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459416904"/>
                  </a:ext>
                </a:extLst>
              </a:tr>
              <a:tr h="290439">
                <a:tc vMerge="1">
                  <a:txBody>
                    <a:bodyPr/>
                    <a:lstStyle/>
                    <a:p>
                      <a:endParaRPr lang="en-CA"/>
                    </a:p>
                  </a:txBody>
                  <a:tcPr/>
                </a:tc>
                <a:tc>
                  <a:txBody>
                    <a:bodyPr/>
                    <a:lstStyle/>
                    <a:p>
                      <a:pPr marL="0" marR="0" indent="0" algn="l" hangingPunct="0">
                        <a:lnSpc>
                          <a:spcPts val="1200"/>
                        </a:lnSpc>
                        <a:spcBef>
                          <a:spcPts val="0"/>
                        </a:spcBef>
                        <a:spcAft>
                          <a:spcPts val="0"/>
                        </a:spcAft>
                      </a:pPr>
                      <a:r>
                        <a:rPr lang="en-US" sz="1400" dirty="0">
                          <a:effectLst/>
                        </a:rPr>
                        <a:t>Probe hand translational actions</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Probe hand efficiency</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926435564"/>
                  </a:ext>
                </a:extLst>
              </a:tr>
              <a:tr h="290439">
                <a:tc rowSpan="3">
                  <a:txBody>
                    <a:bodyPr/>
                    <a:lstStyle/>
                    <a:p>
                      <a:pPr marL="0" marR="0" indent="0" algn="l" hangingPunct="0">
                        <a:lnSpc>
                          <a:spcPts val="1200"/>
                        </a:lnSpc>
                        <a:spcBef>
                          <a:spcPts val="0"/>
                        </a:spcBef>
                        <a:spcAft>
                          <a:spcPts val="0"/>
                        </a:spcAft>
                      </a:pPr>
                      <a:r>
                        <a:rPr lang="en-US" sz="1400" dirty="0">
                          <a:effectLst/>
                        </a:rPr>
                        <a:t>Lumbar Puncture</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indent="0" algn="l" hangingPunct="0">
                        <a:lnSpc>
                          <a:spcPts val="1200"/>
                        </a:lnSpc>
                        <a:spcBef>
                          <a:spcPts val="0"/>
                        </a:spcBef>
                        <a:spcAft>
                          <a:spcPts val="0"/>
                        </a:spcAft>
                      </a:pPr>
                      <a:r>
                        <a:rPr lang="en-US" sz="1400" dirty="0">
                          <a:effectLst/>
                        </a:rPr>
                        <a:t>Right hand path length (mm)</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err="1">
                          <a:effectLst/>
                        </a:rPr>
                        <a:t>Landmarking</a:t>
                      </a:r>
                      <a:r>
                        <a:rPr lang="en-US" sz="1400" dirty="0">
                          <a:effectLst/>
                        </a:rPr>
                        <a:t> efficiency</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649932090"/>
                  </a:ext>
                </a:extLst>
              </a:tr>
              <a:tr h="290439">
                <a:tc vMerge="1">
                  <a:txBody>
                    <a:bodyPr/>
                    <a:lstStyle/>
                    <a:p>
                      <a:endParaRPr lang="en-CA"/>
                    </a:p>
                  </a:txBody>
                  <a:tcPr/>
                </a:tc>
                <a:tc>
                  <a:txBody>
                    <a:bodyPr/>
                    <a:lstStyle/>
                    <a:p>
                      <a:pPr marL="0" marR="0" indent="0" algn="l" hangingPunct="0">
                        <a:lnSpc>
                          <a:spcPts val="1200"/>
                        </a:lnSpc>
                        <a:spcBef>
                          <a:spcPts val="0"/>
                        </a:spcBef>
                        <a:spcAft>
                          <a:spcPts val="0"/>
                        </a:spcAft>
                      </a:pPr>
                      <a:r>
                        <a:rPr lang="en-US" sz="1400" dirty="0">
                          <a:effectLst/>
                        </a:rPr>
                        <a:t>Needle tip path length (mm)</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Needle placement</a:t>
                      </a:r>
                      <a:r>
                        <a:rPr lang="en-US" sz="1400" baseline="0" dirty="0">
                          <a:effectLst/>
                        </a:rPr>
                        <a:t> efficiency</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17277952"/>
                  </a:ext>
                </a:extLst>
              </a:tr>
              <a:tr h="290439">
                <a:tc vMerge="1">
                  <a:txBody>
                    <a:bodyPr/>
                    <a:lstStyle/>
                    <a:p>
                      <a:endParaRPr lang="en-CA"/>
                    </a:p>
                  </a:txBody>
                  <a:tcPr/>
                </a:tc>
                <a:tc>
                  <a:txBody>
                    <a:bodyPr/>
                    <a:lstStyle/>
                    <a:p>
                      <a:pPr marL="0" marR="0" indent="0" algn="l" hangingPunct="0">
                        <a:lnSpc>
                          <a:spcPts val="1200"/>
                        </a:lnSpc>
                        <a:spcBef>
                          <a:spcPts val="0"/>
                        </a:spcBef>
                        <a:spcAft>
                          <a:spcPts val="0"/>
                        </a:spcAft>
                      </a:pPr>
                      <a:r>
                        <a:rPr lang="en-US" sz="1400">
                          <a:effectLst/>
                        </a:rPr>
                        <a:t>Tissue damage (mm</a:t>
                      </a:r>
                      <a:r>
                        <a:rPr lang="en-US" sz="1400" baseline="30000">
                          <a:effectLst/>
                        </a:rPr>
                        <a:t>2</a:t>
                      </a:r>
                      <a:r>
                        <a:rPr lang="en-US" sz="1400">
                          <a:effectLst/>
                        </a:rPr>
                        <a:t>)</a:t>
                      </a:r>
                      <a:endParaRPr lang="en-CA"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l" hangingPunct="0">
                        <a:lnSpc>
                          <a:spcPts val="1200"/>
                        </a:lnSpc>
                        <a:spcBef>
                          <a:spcPts val="0"/>
                        </a:spcBef>
                        <a:spcAft>
                          <a:spcPts val="0"/>
                        </a:spcAft>
                      </a:pPr>
                      <a:r>
                        <a:rPr lang="en-US" sz="1400" dirty="0">
                          <a:effectLst/>
                        </a:rPr>
                        <a:t>Needle insertion efficiency</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87435714"/>
                  </a:ext>
                </a:extLst>
              </a:tr>
            </a:tbl>
          </a:graphicData>
        </a:graphic>
      </p:graphicFrame>
    </p:spTree>
    <p:extLst>
      <p:ext uri="{BB962C8B-B14F-4D97-AF65-F5344CB8AC3E}">
        <p14:creationId xmlns:p14="http://schemas.microsoft.com/office/powerpoint/2010/main" val="4274808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Proficiency Classification</a:t>
            </a:r>
            <a:endParaRPr lang="en-CA" dirty="0"/>
          </a:p>
        </p:txBody>
      </p:sp>
      <p:sp>
        <p:nvSpPr>
          <p:cNvPr id="4" name="Footer Placeholder 3"/>
          <p:cNvSpPr>
            <a:spLocks noGrp="1"/>
          </p:cNvSpPr>
          <p:nvPr>
            <p:ph type="ftr" sz="quarter" idx="10"/>
          </p:nvPr>
        </p:nvSpPr>
        <p:spPr/>
        <p:txBody>
          <a:bodyPr/>
          <a:lstStyle/>
          <a:p>
            <a:pPr>
              <a:defRPr/>
            </a:pPr>
            <a:r>
              <a:rPr lang="en-US"/>
              <a:t>Laboratory for Percutaneous Surgery (The Perk Lab) – Copyright © Queen’s University, 2017</a:t>
            </a:r>
            <a:endParaRPr lang="en-US" dirty="0"/>
          </a:p>
        </p:txBody>
      </p:sp>
      <p:sp>
        <p:nvSpPr>
          <p:cNvPr id="5" name="Slide Number Placeholder 4"/>
          <p:cNvSpPr>
            <a:spLocks noGrp="1"/>
          </p:cNvSpPr>
          <p:nvPr>
            <p:ph type="sldNum" sz="quarter" idx="11"/>
          </p:nvPr>
        </p:nvSpPr>
        <p:spPr/>
        <p:txBody>
          <a:bodyPr/>
          <a:lstStyle/>
          <a:p>
            <a:pPr>
              <a:defRPr/>
            </a:pPr>
            <a:r>
              <a:rPr lang="en-US"/>
              <a:t>- </a:t>
            </a:r>
            <a:fld id="{9FCF0F87-2AA1-4A75-81C9-3ACA5C735B30}" type="slidenum">
              <a:rPr lang="en-US" smtClean="0"/>
              <a:pPr>
                <a:defRPr/>
              </a:pPr>
              <a:t>22</a:t>
            </a:fld>
            <a:r>
              <a:rPr lang="en-US"/>
              <a:t> -</a:t>
            </a:r>
          </a:p>
        </p:txBody>
      </p:sp>
      <p:graphicFrame>
        <p:nvGraphicFramePr>
          <p:cNvPr id="8" name="Table 7"/>
          <p:cNvGraphicFramePr>
            <a:graphicFrameLocks noGrp="1"/>
          </p:cNvGraphicFramePr>
          <p:nvPr/>
        </p:nvGraphicFramePr>
        <p:xfrm>
          <a:off x="457200" y="1397000"/>
          <a:ext cx="8229600" cy="4622800"/>
        </p:xfrm>
        <a:graphic>
          <a:graphicData uri="http://schemas.openxmlformats.org/drawingml/2006/table">
            <a:tbl>
              <a:tblPr firstRow="1" bandRow="1">
                <a:tableStyleId>{69012ECD-51FC-41F1-AA8D-1B2483CD663E}</a:tableStyleId>
              </a:tblPr>
              <a:tblGrid>
                <a:gridCol w="2743200">
                  <a:extLst>
                    <a:ext uri="{9D8B030D-6E8A-4147-A177-3AD203B41FA5}">
                      <a16:colId xmlns:a16="http://schemas.microsoft.com/office/drawing/2014/main" val="510385964"/>
                    </a:ext>
                  </a:extLst>
                </a:gridCol>
                <a:gridCol w="2743200">
                  <a:extLst>
                    <a:ext uri="{9D8B030D-6E8A-4147-A177-3AD203B41FA5}">
                      <a16:colId xmlns:a16="http://schemas.microsoft.com/office/drawing/2014/main" val="3901987799"/>
                    </a:ext>
                  </a:extLst>
                </a:gridCol>
                <a:gridCol w="2743200">
                  <a:extLst>
                    <a:ext uri="{9D8B030D-6E8A-4147-A177-3AD203B41FA5}">
                      <a16:colId xmlns:a16="http://schemas.microsoft.com/office/drawing/2014/main" val="814016263"/>
                    </a:ext>
                  </a:extLst>
                </a:gridCol>
              </a:tblGrid>
              <a:tr h="397783">
                <a:tc>
                  <a:txBody>
                    <a:bodyPr/>
                    <a:lstStyle/>
                    <a:p>
                      <a:pPr algn="ctr"/>
                      <a:r>
                        <a:rPr lang="en-US" dirty="0"/>
                        <a:t>What we measure</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dirty="0"/>
                        <a:t>Assessment</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361468319"/>
                  </a:ext>
                </a:extLst>
              </a:tr>
              <a:tr h="4225017">
                <a:tc>
                  <a:txBody>
                    <a:bodyPr/>
                    <a:lstStyle/>
                    <a:p>
                      <a:pPr algn="ctr"/>
                      <a:r>
                        <a:rPr lang="en-US" dirty="0"/>
                        <a:t>Time</a:t>
                      </a:r>
                    </a:p>
                    <a:p>
                      <a:pPr algn="ctr"/>
                      <a:endParaRPr lang="en-US" dirty="0"/>
                    </a:p>
                    <a:p>
                      <a:pPr algn="ctr"/>
                      <a:r>
                        <a:rPr lang="en-US" dirty="0"/>
                        <a:t>Instrument efficiency</a:t>
                      </a:r>
                    </a:p>
                    <a:p>
                      <a:pPr algn="ctr"/>
                      <a:endParaRPr lang="en-US" dirty="0"/>
                    </a:p>
                    <a:p>
                      <a:pPr algn="ctr"/>
                      <a:r>
                        <a:rPr lang="en-US" dirty="0"/>
                        <a:t>Hand motion</a:t>
                      </a:r>
                    </a:p>
                    <a:p>
                      <a:pPr algn="ctr"/>
                      <a:endParaRPr lang="en-US" dirty="0"/>
                    </a:p>
                    <a:p>
                      <a:pPr algn="ctr"/>
                      <a:r>
                        <a:rPr lang="en-US" dirty="0"/>
                        <a:t>Needle-tissue interaction</a:t>
                      </a:r>
                    </a:p>
                    <a:p>
                      <a:pPr algn="ctr"/>
                      <a:endParaRPr lang="en-US" dirty="0"/>
                    </a:p>
                    <a:p>
                      <a:pPr algn="ctr"/>
                      <a:r>
                        <a:rPr lang="en-US" dirty="0"/>
                        <a:t>Motion fluidity</a:t>
                      </a:r>
                    </a:p>
                    <a:p>
                      <a:pPr algn="ctr"/>
                      <a:endParaRPr lang="en-US" dirty="0"/>
                    </a:p>
                    <a:p>
                      <a:pPr algn="ctr"/>
                      <a:r>
                        <a:rPr lang="en-US" dirty="0"/>
                        <a:t>etc.</a:t>
                      </a:r>
                    </a:p>
                    <a:p>
                      <a:pPr algn="ctr"/>
                      <a:endParaRPr lang="en-US" dirty="0"/>
                    </a:p>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710353"/>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000919158"/>
              </p:ext>
            </p:extLst>
          </p:nvPr>
        </p:nvGraphicFramePr>
        <p:xfrm>
          <a:off x="6934200" y="3388359"/>
          <a:ext cx="838200" cy="640080"/>
        </p:xfrm>
        <a:graphic>
          <a:graphicData uri="http://schemas.openxmlformats.org/drawingml/2006/table">
            <a:tbl>
              <a:tblPr firstRow="1" bandRow="1">
                <a:tableStyleId>{5940675A-B579-460E-94D1-54222C63F5DA}</a:tableStyleId>
              </a:tblPr>
              <a:tblGrid>
                <a:gridCol w="838200">
                  <a:extLst>
                    <a:ext uri="{9D8B030D-6E8A-4147-A177-3AD203B41FA5}">
                      <a16:colId xmlns:a16="http://schemas.microsoft.com/office/drawing/2014/main" val="2544995132"/>
                    </a:ext>
                  </a:extLst>
                </a:gridCol>
              </a:tblGrid>
              <a:tr h="370840">
                <a:tc>
                  <a:txBody>
                    <a:bodyPr/>
                    <a:lstStyle/>
                    <a:p>
                      <a:pPr algn="ctr"/>
                      <a:r>
                        <a:rPr lang="en-US" dirty="0"/>
                        <a:t>Expert</a:t>
                      </a:r>
                    </a:p>
                    <a:p>
                      <a:pPr algn="ctr"/>
                      <a:r>
                        <a:rPr lang="en-US" dirty="0"/>
                        <a:t>Novice</a:t>
                      </a:r>
                      <a:endParaRPr lang="en-CA" dirty="0"/>
                    </a:p>
                  </a:txBody>
                  <a:tcPr/>
                </a:tc>
                <a:extLst>
                  <a:ext uri="{0D108BD9-81ED-4DB2-BD59-A6C34878D82A}">
                    <a16:rowId xmlns:a16="http://schemas.microsoft.com/office/drawing/2014/main" val="3974113188"/>
                  </a:ext>
                </a:extLst>
              </a:tr>
            </a:tbl>
          </a:graphicData>
        </a:graphic>
      </p:graphicFrame>
      <p:grpSp>
        <p:nvGrpSpPr>
          <p:cNvPr id="23" name="Group 22"/>
          <p:cNvGrpSpPr/>
          <p:nvPr/>
        </p:nvGrpSpPr>
        <p:grpSpPr>
          <a:xfrm>
            <a:off x="3200400" y="2559664"/>
            <a:ext cx="2743200" cy="2297470"/>
            <a:chOff x="3200400" y="2559664"/>
            <a:chExt cx="2743200" cy="2297470"/>
          </a:xfrm>
        </p:grpSpPr>
        <p:sp>
          <p:nvSpPr>
            <p:cNvPr id="20" name="Rectangle 19"/>
            <p:cNvSpPr/>
            <p:nvPr/>
          </p:nvSpPr>
          <p:spPr>
            <a:xfrm>
              <a:off x="3505200" y="2559664"/>
              <a:ext cx="2133600" cy="22974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Sum of Z-Scores</a:t>
              </a:r>
            </a:p>
            <a:p>
              <a:pPr algn="ctr"/>
              <a:endParaRPr lang="en-US" sz="1200" dirty="0"/>
            </a:p>
            <a:p>
              <a:pPr algn="ctr"/>
              <a:r>
                <a:rPr lang="en-US" sz="1200" dirty="0"/>
                <a:t>or</a:t>
              </a:r>
            </a:p>
            <a:p>
              <a:pPr algn="ctr"/>
              <a:endParaRPr lang="en-US" sz="1200" dirty="0"/>
            </a:p>
            <a:p>
              <a:pPr algn="ctr"/>
              <a:r>
                <a:rPr lang="en-US" dirty="0"/>
                <a:t>SVM</a:t>
              </a:r>
            </a:p>
          </p:txBody>
        </p:sp>
        <p:sp>
          <p:nvSpPr>
            <p:cNvPr id="21" name="Right Arrow 20"/>
            <p:cNvSpPr/>
            <p:nvPr/>
          </p:nvSpPr>
          <p:spPr>
            <a:xfrm>
              <a:off x="3200400" y="3380957"/>
              <a:ext cx="304800" cy="65488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22" name="Right Arrow 21"/>
            <p:cNvSpPr/>
            <p:nvPr/>
          </p:nvSpPr>
          <p:spPr>
            <a:xfrm>
              <a:off x="5638800" y="3373556"/>
              <a:ext cx="304800" cy="65488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grpSp>
      <p:grpSp>
        <p:nvGrpSpPr>
          <p:cNvPr id="13" name="Group 12"/>
          <p:cNvGrpSpPr/>
          <p:nvPr/>
        </p:nvGrpSpPr>
        <p:grpSpPr>
          <a:xfrm>
            <a:off x="304800" y="1905000"/>
            <a:ext cx="457200" cy="3415180"/>
            <a:chOff x="1094329" y="1570038"/>
            <a:chExt cx="457200" cy="3415180"/>
          </a:xfrm>
        </p:grpSpPr>
        <p:sp>
          <p:nvSpPr>
            <p:cNvPr id="14" name="Multiply 13"/>
            <p:cNvSpPr/>
            <p:nvPr/>
          </p:nvSpPr>
          <p:spPr>
            <a:xfrm>
              <a:off x="1094329" y="1570038"/>
              <a:ext cx="457200" cy="457200"/>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15" name="Freeform 14"/>
            <p:cNvSpPr/>
            <p:nvPr/>
          </p:nvSpPr>
          <p:spPr>
            <a:xfrm>
              <a:off x="1094329" y="2311400"/>
              <a:ext cx="457200" cy="457200"/>
            </a:xfrm>
            <a:custGeom>
              <a:avLst/>
              <a:gdLst>
                <a:gd name="connsiteX0" fmla="*/ 89854 w 539126"/>
                <a:gd name="connsiteY0" fmla="*/ 227279 h 480985"/>
                <a:gd name="connsiteX1" fmla="*/ 190280 w 539126"/>
                <a:gd name="connsiteY1" fmla="*/ 306562 h 480985"/>
                <a:gd name="connsiteX2" fmla="*/ 449272 w 539126"/>
                <a:gd name="connsiteY2" fmla="*/ 0 h 480985"/>
                <a:gd name="connsiteX3" fmla="*/ 539126 w 539126"/>
                <a:gd name="connsiteY3" fmla="*/ 73998 h 480985"/>
                <a:gd name="connsiteX4" fmla="*/ 195565 w 539126"/>
                <a:gd name="connsiteY4" fmla="*/ 480985 h 480985"/>
                <a:gd name="connsiteX5" fmla="*/ 0 w 539126"/>
                <a:gd name="connsiteY5" fmla="*/ 317133 h 480985"/>
                <a:gd name="connsiteX6" fmla="*/ 89854 w 539126"/>
                <a:gd name="connsiteY6" fmla="*/ 227279 h 480985"/>
                <a:gd name="connsiteX0" fmla="*/ 68712 w 517984"/>
                <a:gd name="connsiteY0" fmla="*/ 227279 h 480985"/>
                <a:gd name="connsiteX1" fmla="*/ 169138 w 517984"/>
                <a:gd name="connsiteY1" fmla="*/ 306562 h 480985"/>
                <a:gd name="connsiteX2" fmla="*/ 428130 w 517984"/>
                <a:gd name="connsiteY2" fmla="*/ 0 h 480985"/>
                <a:gd name="connsiteX3" fmla="*/ 517984 w 517984"/>
                <a:gd name="connsiteY3" fmla="*/ 73998 h 480985"/>
                <a:gd name="connsiteX4" fmla="*/ 174423 w 517984"/>
                <a:gd name="connsiteY4" fmla="*/ 480985 h 480985"/>
                <a:gd name="connsiteX5" fmla="*/ 0 w 517984"/>
                <a:gd name="connsiteY5" fmla="*/ 332989 h 480985"/>
                <a:gd name="connsiteX6" fmla="*/ 68712 w 517984"/>
                <a:gd name="connsiteY6" fmla="*/ 227279 h 480985"/>
                <a:gd name="connsiteX0" fmla="*/ 68712 w 517984"/>
                <a:gd name="connsiteY0" fmla="*/ 227279 h 459554"/>
                <a:gd name="connsiteX1" fmla="*/ 169138 w 517984"/>
                <a:gd name="connsiteY1" fmla="*/ 306562 h 459554"/>
                <a:gd name="connsiteX2" fmla="*/ 428130 w 517984"/>
                <a:gd name="connsiteY2" fmla="*/ 0 h 459554"/>
                <a:gd name="connsiteX3" fmla="*/ 517984 w 517984"/>
                <a:gd name="connsiteY3" fmla="*/ 73998 h 459554"/>
                <a:gd name="connsiteX4" fmla="*/ 164898 w 517984"/>
                <a:gd name="connsiteY4" fmla="*/ 459554 h 459554"/>
                <a:gd name="connsiteX5" fmla="*/ 0 w 517984"/>
                <a:gd name="connsiteY5" fmla="*/ 332989 h 459554"/>
                <a:gd name="connsiteX6" fmla="*/ 68712 w 517984"/>
                <a:gd name="connsiteY6" fmla="*/ 227279 h 459554"/>
                <a:gd name="connsiteX0" fmla="*/ 68712 w 517984"/>
                <a:gd name="connsiteY0" fmla="*/ 227279 h 461935"/>
                <a:gd name="connsiteX1" fmla="*/ 169138 w 517984"/>
                <a:gd name="connsiteY1" fmla="*/ 306562 h 461935"/>
                <a:gd name="connsiteX2" fmla="*/ 428130 w 517984"/>
                <a:gd name="connsiteY2" fmla="*/ 0 h 461935"/>
                <a:gd name="connsiteX3" fmla="*/ 517984 w 517984"/>
                <a:gd name="connsiteY3" fmla="*/ 73998 h 461935"/>
                <a:gd name="connsiteX4" fmla="*/ 176804 w 517984"/>
                <a:gd name="connsiteY4" fmla="*/ 461935 h 461935"/>
                <a:gd name="connsiteX5" fmla="*/ 0 w 517984"/>
                <a:gd name="connsiteY5" fmla="*/ 332989 h 461935"/>
                <a:gd name="connsiteX6" fmla="*/ 68712 w 517984"/>
                <a:gd name="connsiteY6" fmla="*/ 227279 h 461935"/>
                <a:gd name="connsiteX0" fmla="*/ 83000 w 532272"/>
                <a:gd name="connsiteY0" fmla="*/ 227279 h 461935"/>
                <a:gd name="connsiteX1" fmla="*/ 183426 w 532272"/>
                <a:gd name="connsiteY1" fmla="*/ 306562 h 461935"/>
                <a:gd name="connsiteX2" fmla="*/ 442418 w 532272"/>
                <a:gd name="connsiteY2" fmla="*/ 0 h 461935"/>
                <a:gd name="connsiteX3" fmla="*/ 532272 w 532272"/>
                <a:gd name="connsiteY3" fmla="*/ 73998 h 461935"/>
                <a:gd name="connsiteX4" fmla="*/ 191092 w 532272"/>
                <a:gd name="connsiteY4" fmla="*/ 461935 h 461935"/>
                <a:gd name="connsiteX5" fmla="*/ 0 w 532272"/>
                <a:gd name="connsiteY5" fmla="*/ 328226 h 461935"/>
                <a:gd name="connsiteX6" fmla="*/ 83000 w 532272"/>
                <a:gd name="connsiteY6" fmla="*/ 227279 h 461935"/>
                <a:gd name="connsiteX0" fmla="*/ 83000 w 532272"/>
                <a:gd name="connsiteY0" fmla="*/ 227279 h 461935"/>
                <a:gd name="connsiteX1" fmla="*/ 183426 w 532272"/>
                <a:gd name="connsiteY1" fmla="*/ 306562 h 461935"/>
                <a:gd name="connsiteX2" fmla="*/ 442418 w 532272"/>
                <a:gd name="connsiteY2" fmla="*/ 0 h 461935"/>
                <a:gd name="connsiteX3" fmla="*/ 532272 w 532272"/>
                <a:gd name="connsiteY3" fmla="*/ 73998 h 461935"/>
                <a:gd name="connsiteX4" fmla="*/ 179185 w 532272"/>
                <a:gd name="connsiteY4" fmla="*/ 461935 h 461935"/>
                <a:gd name="connsiteX5" fmla="*/ 0 w 532272"/>
                <a:gd name="connsiteY5" fmla="*/ 328226 h 461935"/>
                <a:gd name="connsiteX6" fmla="*/ 83000 w 532272"/>
                <a:gd name="connsiteY6" fmla="*/ 227279 h 461935"/>
                <a:gd name="connsiteX0" fmla="*/ 83000 w 532272"/>
                <a:gd name="connsiteY0" fmla="*/ 227279 h 480985"/>
                <a:gd name="connsiteX1" fmla="*/ 183426 w 532272"/>
                <a:gd name="connsiteY1" fmla="*/ 306562 h 480985"/>
                <a:gd name="connsiteX2" fmla="*/ 442418 w 532272"/>
                <a:gd name="connsiteY2" fmla="*/ 0 h 480985"/>
                <a:gd name="connsiteX3" fmla="*/ 532272 w 532272"/>
                <a:gd name="connsiteY3" fmla="*/ 73998 h 480985"/>
                <a:gd name="connsiteX4" fmla="*/ 188710 w 532272"/>
                <a:gd name="connsiteY4" fmla="*/ 480985 h 480985"/>
                <a:gd name="connsiteX5" fmla="*/ 0 w 532272"/>
                <a:gd name="connsiteY5" fmla="*/ 328226 h 480985"/>
                <a:gd name="connsiteX6" fmla="*/ 83000 w 532272"/>
                <a:gd name="connsiteY6" fmla="*/ 227279 h 480985"/>
                <a:gd name="connsiteX0" fmla="*/ 83000 w 548941"/>
                <a:gd name="connsiteY0" fmla="*/ 227279 h 480985"/>
                <a:gd name="connsiteX1" fmla="*/ 183426 w 548941"/>
                <a:gd name="connsiteY1" fmla="*/ 306562 h 480985"/>
                <a:gd name="connsiteX2" fmla="*/ 442418 w 548941"/>
                <a:gd name="connsiteY2" fmla="*/ 0 h 480985"/>
                <a:gd name="connsiteX3" fmla="*/ 548941 w 548941"/>
                <a:gd name="connsiteY3" fmla="*/ 93048 h 480985"/>
                <a:gd name="connsiteX4" fmla="*/ 188710 w 548941"/>
                <a:gd name="connsiteY4" fmla="*/ 480985 h 480985"/>
                <a:gd name="connsiteX5" fmla="*/ 0 w 548941"/>
                <a:gd name="connsiteY5" fmla="*/ 328226 h 480985"/>
                <a:gd name="connsiteX6" fmla="*/ 83000 w 548941"/>
                <a:gd name="connsiteY6" fmla="*/ 227279 h 4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941" h="480985">
                  <a:moveTo>
                    <a:pt x="83000" y="227279"/>
                  </a:moveTo>
                  <a:lnTo>
                    <a:pt x="183426" y="306562"/>
                  </a:lnTo>
                  <a:lnTo>
                    <a:pt x="442418" y="0"/>
                  </a:lnTo>
                  <a:lnTo>
                    <a:pt x="548941" y="93048"/>
                  </a:lnTo>
                  <a:lnTo>
                    <a:pt x="188710" y="480985"/>
                  </a:lnTo>
                  <a:lnTo>
                    <a:pt x="0" y="328226"/>
                  </a:lnTo>
                  <a:lnTo>
                    <a:pt x="83000" y="227279"/>
                  </a:lnTo>
                  <a:close/>
                </a:path>
              </a:pathLst>
            </a:cu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CA"/>
            </a:p>
          </p:txBody>
        </p:sp>
        <p:sp>
          <p:nvSpPr>
            <p:cNvPr id="16" name="Multiply 15"/>
            <p:cNvSpPr/>
            <p:nvPr/>
          </p:nvSpPr>
          <p:spPr>
            <a:xfrm>
              <a:off x="1094329" y="3790390"/>
              <a:ext cx="457200" cy="457200"/>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17" name="Multiply 16"/>
            <p:cNvSpPr/>
            <p:nvPr/>
          </p:nvSpPr>
          <p:spPr>
            <a:xfrm>
              <a:off x="1094329" y="3052762"/>
              <a:ext cx="457200" cy="457200"/>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24" name="Freeform 23"/>
            <p:cNvSpPr/>
            <p:nvPr/>
          </p:nvSpPr>
          <p:spPr>
            <a:xfrm>
              <a:off x="1094329" y="4528018"/>
              <a:ext cx="457200" cy="457200"/>
            </a:xfrm>
            <a:custGeom>
              <a:avLst/>
              <a:gdLst>
                <a:gd name="connsiteX0" fmla="*/ 89854 w 539126"/>
                <a:gd name="connsiteY0" fmla="*/ 227279 h 480985"/>
                <a:gd name="connsiteX1" fmla="*/ 190280 w 539126"/>
                <a:gd name="connsiteY1" fmla="*/ 306562 h 480985"/>
                <a:gd name="connsiteX2" fmla="*/ 449272 w 539126"/>
                <a:gd name="connsiteY2" fmla="*/ 0 h 480985"/>
                <a:gd name="connsiteX3" fmla="*/ 539126 w 539126"/>
                <a:gd name="connsiteY3" fmla="*/ 73998 h 480985"/>
                <a:gd name="connsiteX4" fmla="*/ 195565 w 539126"/>
                <a:gd name="connsiteY4" fmla="*/ 480985 h 480985"/>
                <a:gd name="connsiteX5" fmla="*/ 0 w 539126"/>
                <a:gd name="connsiteY5" fmla="*/ 317133 h 480985"/>
                <a:gd name="connsiteX6" fmla="*/ 89854 w 539126"/>
                <a:gd name="connsiteY6" fmla="*/ 227279 h 480985"/>
                <a:gd name="connsiteX0" fmla="*/ 68712 w 517984"/>
                <a:gd name="connsiteY0" fmla="*/ 227279 h 480985"/>
                <a:gd name="connsiteX1" fmla="*/ 169138 w 517984"/>
                <a:gd name="connsiteY1" fmla="*/ 306562 h 480985"/>
                <a:gd name="connsiteX2" fmla="*/ 428130 w 517984"/>
                <a:gd name="connsiteY2" fmla="*/ 0 h 480985"/>
                <a:gd name="connsiteX3" fmla="*/ 517984 w 517984"/>
                <a:gd name="connsiteY3" fmla="*/ 73998 h 480985"/>
                <a:gd name="connsiteX4" fmla="*/ 174423 w 517984"/>
                <a:gd name="connsiteY4" fmla="*/ 480985 h 480985"/>
                <a:gd name="connsiteX5" fmla="*/ 0 w 517984"/>
                <a:gd name="connsiteY5" fmla="*/ 332989 h 480985"/>
                <a:gd name="connsiteX6" fmla="*/ 68712 w 517984"/>
                <a:gd name="connsiteY6" fmla="*/ 227279 h 480985"/>
                <a:gd name="connsiteX0" fmla="*/ 68712 w 517984"/>
                <a:gd name="connsiteY0" fmla="*/ 227279 h 459554"/>
                <a:gd name="connsiteX1" fmla="*/ 169138 w 517984"/>
                <a:gd name="connsiteY1" fmla="*/ 306562 h 459554"/>
                <a:gd name="connsiteX2" fmla="*/ 428130 w 517984"/>
                <a:gd name="connsiteY2" fmla="*/ 0 h 459554"/>
                <a:gd name="connsiteX3" fmla="*/ 517984 w 517984"/>
                <a:gd name="connsiteY3" fmla="*/ 73998 h 459554"/>
                <a:gd name="connsiteX4" fmla="*/ 164898 w 517984"/>
                <a:gd name="connsiteY4" fmla="*/ 459554 h 459554"/>
                <a:gd name="connsiteX5" fmla="*/ 0 w 517984"/>
                <a:gd name="connsiteY5" fmla="*/ 332989 h 459554"/>
                <a:gd name="connsiteX6" fmla="*/ 68712 w 517984"/>
                <a:gd name="connsiteY6" fmla="*/ 227279 h 459554"/>
                <a:gd name="connsiteX0" fmla="*/ 68712 w 517984"/>
                <a:gd name="connsiteY0" fmla="*/ 227279 h 461935"/>
                <a:gd name="connsiteX1" fmla="*/ 169138 w 517984"/>
                <a:gd name="connsiteY1" fmla="*/ 306562 h 461935"/>
                <a:gd name="connsiteX2" fmla="*/ 428130 w 517984"/>
                <a:gd name="connsiteY2" fmla="*/ 0 h 461935"/>
                <a:gd name="connsiteX3" fmla="*/ 517984 w 517984"/>
                <a:gd name="connsiteY3" fmla="*/ 73998 h 461935"/>
                <a:gd name="connsiteX4" fmla="*/ 176804 w 517984"/>
                <a:gd name="connsiteY4" fmla="*/ 461935 h 461935"/>
                <a:gd name="connsiteX5" fmla="*/ 0 w 517984"/>
                <a:gd name="connsiteY5" fmla="*/ 332989 h 461935"/>
                <a:gd name="connsiteX6" fmla="*/ 68712 w 517984"/>
                <a:gd name="connsiteY6" fmla="*/ 227279 h 461935"/>
                <a:gd name="connsiteX0" fmla="*/ 83000 w 532272"/>
                <a:gd name="connsiteY0" fmla="*/ 227279 h 461935"/>
                <a:gd name="connsiteX1" fmla="*/ 183426 w 532272"/>
                <a:gd name="connsiteY1" fmla="*/ 306562 h 461935"/>
                <a:gd name="connsiteX2" fmla="*/ 442418 w 532272"/>
                <a:gd name="connsiteY2" fmla="*/ 0 h 461935"/>
                <a:gd name="connsiteX3" fmla="*/ 532272 w 532272"/>
                <a:gd name="connsiteY3" fmla="*/ 73998 h 461935"/>
                <a:gd name="connsiteX4" fmla="*/ 191092 w 532272"/>
                <a:gd name="connsiteY4" fmla="*/ 461935 h 461935"/>
                <a:gd name="connsiteX5" fmla="*/ 0 w 532272"/>
                <a:gd name="connsiteY5" fmla="*/ 328226 h 461935"/>
                <a:gd name="connsiteX6" fmla="*/ 83000 w 532272"/>
                <a:gd name="connsiteY6" fmla="*/ 227279 h 461935"/>
                <a:gd name="connsiteX0" fmla="*/ 83000 w 532272"/>
                <a:gd name="connsiteY0" fmla="*/ 227279 h 461935"/>
                <a:gd name="connsiteX1" fmla="*/ 183426 w 532272"/>
                <a:gd name="connsiteY1" fmla="*/ 306562 h 461935"/>
                <a:gd name="connsiteX2" fmla="*/ 442418 w 532272"/>
                <a:gd name="connsiteY2" fmla="*/ 0 h 461935"/>
                <a:gd name="connsiteX3" fmla="*/ 532272 w 532272"/>
                <a:gd name="connsiteY3" fmla="*/ 73998 h 461935"/>
                <a:gd name="connsiteX4" fmla="*/ 179185 w 532272"/>
                <a:gd name="connsiteY4" fmla="*/ 461935 h 461935"/>
                <a:gd name="connsiteX5" fmla="*/ 0 w 532272"/>
                <a:gd name="connsiteY5" fmla="*/ 328226 h 461935"/>
                <a:gd name="connsiteX6" fmla="*/ 83000 w 532272"/>
                <a:gd name="connsiteY6" fmla="*/ 227279 h 461935"/>
                <a:gd name="connsiteX0" fmla="*/ 83000 w 532272"/>
                <a:gd name="connsiteY0" fmla="*/ 227279 h 480985"/>
                <a:gd name="connsiteX1" fmla="*/ 183426 w 532272"/>
                <a:gd name="connsiteY1" fmla="*/ 306562 h 480985"/>
                <a:gd name="connsiteX2" fmla="*/ 442418 w 532272"/>
                <a:gd name="connsiteY2" fmla="*/ 0 h 480985"/>
                <a:gd name="connsiteX3" fmla="*/ 532272 w 532272"/>
                <a:gd name="connsiteY3" fmla="*/ 73998 h 480985"/>
                <a:gd name="connsiteX4" fmla="*/ 188710 w 532272"/>
                <a:gd name="connsiteY4" fmla="*/ 480985 h 480985"/>
                <a:gd name="connsiteX5" fmla="*/ 0 w 532272"/>
                <a:gd name="connsiteY5" fmla="*/ 328226 h 480985"/>
                <a:gd name="connsiteX6" fmla="*/ 83000 w 532272"/>
                <a:gd name="connsiteY6" fmla="*/ 227279 h 480985"/>
                <a:gd name="connsiteX0" fmla="*/ 83000 w 548941"/>
                <a:gd name="connsiteY0" fmla="*/ 227279 h 480985"/>
                <a:gd name="connsiteX1" fmla="*/ 183426 w 548941"/>
                <a:gd name="connsiteY1" fmla="*/ 306562 h 480985"/>
                <a:gd name="connsiteX2" fmla="*/ 442418 w 548941"/>
                <a:gd name="connsiteY2" fmla="*/ 0 h 480985"/>
                <a:gd name="connsiteX3" fmla="*/ 548941 w 548941"/>
                <a:gd name="connsiteY3" fmla="*/ 93048 h 480985"/>
                <a:gd name="connsiteX4" fmla="*/ 188710 w 548941"/>
                <a:gd name="connsiteY4" fmla="*/ 480985 h 480985"/>
                <a:gd name="connsiteX5" fmla="*/ 0 w 548941"/>
                <a:gd name="connsiteY5" fmla="*/ 328226 h 480985"/>
                <a:gd name="connsiteX6" fmla="*/ 83000 w 548941"/>
                <a:gd name="connsiteY6" fmla="*/ 227279 h 4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941" h="480985">
                  <a:moveTo>
                    <a:pt x="83000" y="227279"/>
                  </a:moveTo>
                  <a:lnTo>
                    <a:pt x="183426" y="306562"/>
                  </a:lnTo>
                  <a:lnTo>
                    <a:pt x="442418" y="0"/>
                  </a:lnTo>
                  <a:lnTo>
                    <a:pt x="548941" y="93048"/>
                  </a:lnTo>
                  <a:lnTo>
                    <a:pt x="188710" y="480985"/>
                  </a:lnTo>
                  <a:lnTo>
                    <a:pt x="0" y="328226"/>
                  </a:lnTo>
                  <a:lnTo>
                    <a:pt x="83000" y="227279"/>
                  </a:lnTo>
                  <a:close/>
                </a:path>
              </a:pathLst>
            </a:cu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559980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Overall Proficiency Classification:</a:t>
            </a:r>
            <a:br>
              <a:rPr lang="en-US" dirty="0"/>
            </a:br>
            <a:r>
              <a:rPr lang="en-US" dirty="0"/>
              <a:t>FAST Ultrasound</a:t>
            </a:r>
            <a:endParaRPr lang="en-CA"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6174" y="1600200"/>
            <a:ext cx="7551652" cy="4525963"/>
          </a:xfrm>
        </p:spPr>
      </p:pic>
      <p:sp>
        <p:nvSpPr>
          <p:cNvPr id="4" name="Footer Placeholder 3"/>
          <p:cNvSpPr>
            <a:spLocks noGrp="1"/>
          </p:cNvSpPr>
          <p:nvPr>
            <p:ph type="ftr" sz="quarter" idx="10"/>
          </p:nvPr>
        </p:nvSpPr>
        <p:spPr/>
        <p:txBody>
          <a:bodyPr/>
          <a:lstStyle/>
          <a:p>
            <a:pPr>
              <a:defRPr/>
            </a:pPr>
            <a:r>
              <a:rPr lang="en-US"/>
              <a:t>Laboratory for Percutaneous Surgery (The Perk Lab) – Copyright © Queen’s University, 2017</a:t>
            </a:r>
            <a:endParaRPr lang="en-US" dirty="0"/>
          </a:p>
        </p:txBody>
      </p:sp>
      <p:sp>
        <p:nvSpPr>
          <p:cNvPr id="5" name="Slide Number Placeholder 4"/>
          <p:cNvSpPr>
            <a:spLocks noGrp="1"/>
          </p:cNvSpPr>
          <p:nvPr>
            <p:ph type="sldNum" sz="quarter" idx="11"/>
          </p:nvPr>
        </p:nvSpPr>
        <p:spPr/>
        <p:txBody>
          <a:bodyPr/>
          <a:lstStyle/>
          <a:p>
            <a:pPr>
              <a:defRPr/>
            </a:pPr>
            <a:r>
              <a:rPr lang="en-US"/>
              <a:t>- </a:t>
            </a:r>
            <a:fld id="{9FCF0F87-2AA1-4A75-81C9-3ACA5C735B30}" type="slidenum">
              <a:rPr lang="en-US" smtClean="0"/>
              <a:pPr>
                <a:defRPr/>
              </a:pPr>
              <a:t>23</a:t>
            </a:fld>
            <a:r>
              <a:rPr lang="en-US"/>
              <a:t> -</a:t>
            </a:r>
          </a:p>
        </p:txBody>
      </p:sp>
    </p:spTree>
    <p:extLst>
      <p:ext uri="{BB962C8B-B14F-4D97-AF65-F5344CB8AC3E}">
        <p14:creationId xmlns:p14="http://schemas.microsoft.com/office/powerpoint/2010/main" val="649493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Overall Proficiency Classification:</a:t>
            </a:r>
            <a:br>
              <a:rPr lang="en-US" dirty="0"/>
            </a:br>
            <a:r>
              <a:rPr lang="en-US" dirty="0"/>
              <a:t>Ultrasound-Guided Central Line</a:t>
            </a:r>
            <a:endParaRPr lang="en-CA"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6174" y="1600200"/>
            <a:ext cx="7551652" cy="4525963"/>
          </a:xfrm>
        </p:spPr>
      </p:pic>
      <p:sp>
        <p:nvSpPr>
          <p:cNvPr id="4" name="Footer Placeholder 3"/>
          <p:cNvSpPr>
            <a:spLocks noGrp="1"/>
          </p:cNvSpPr>
          <p:nvPr>
            <p:ph type="ftr" sz="quarter" idx="10"/>
          </p:nvPr>
        </p:nvSpPr>
        <p:spPr/>
        <p:txBody>
          <a:bodyPr/>
          <a:lstStyle/>
          <a:p>
            <a:pPr>
              <a:defRPr/>
            </a:pPr>
            <a:r>
              <a:rPr lang="en-US"/>
              <a:t>Laboratory for Percutaneous Surgery (The Perk Lab) – Copyright © Queen’s University, 2017</a:t>
            </a:r>
            <a:endParaRPr lang="en-US" dirty="0"/>
          </a:p>
        </p:txBody>
      </p:sp>
      <p:sp>
        <p:nvSpPr>
          <p:cNvPr id="5" name="Slide Number Placeholder 4"/>
          <p:cNvSpPr>
            <a:spLocks noGrp="1"/>
          </p:cNvSpPr>
          <p:nvPr>
            <p:ph type="sldNum" sz="quarter" idx="11"/>
          </p:nvPr>
        </p:nvSpPr>
        <p:spPr/>
        <p:txBody>
          <a:bodyPr/>
          <a:lstStyle/>
          <a:p>
            <a:pPr>
              <a:defRPr/>
            </a:pPr>
            <a:r>
              <a:rPr lang="en-US"/>
              <a:t>- </a:t>
            </a:r>
            <a:fld id="{9FCF0F87-2AA1-4A75-81C9-3ACA5C735B30}" type="slidenum">
              <a:rPr lang="en-US" smtClean="0"/>
              <a:pPr>
                <a:defRPr/>
              </a:pPr>
              <a:t>24</a:t>
            </a:fld>
            <a:r>
              <a:rPr lang="en-US"/>
              <a:t> -</a:t>
            </a:r>
          </a:p>
        </p:txBody>
      </p:sp>
    </p:spTree>
    <p:extLst>
      <p:ext uri="{BB962C8B-B14F-4D97-AF65-F5344CB8AC3E}">
        <p14:creationId xmlns:p14="http://schemas.microsoft.com/office/powerpoint/2010/main" val="2632357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Overall Proficiency Classification:</a:t>
            </a:r>
            <a:br>
              <a:rPr lang="en-US" dirty="0"/>
            </a:br>
            <a:r>
              <a:rPr lang="en-US" dirty="0"/>
              <a:t>Lumbar Puncture</a:t>
            </a:r>
            <a:endParaRPr lang="en-CA"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6174" y="1600200"/>
            <a:ext cx="7551652" cy="4525963"/>
          </a:xfrm>
        </p:spPr>
      </p:pic>
      <p:sp>
        <p:nvSpPr>
          <p:cNvPr id="4" name="Footer Placeholder 3"/>
          <p:cNvSpPr>
            <a:spLocks noGrp="1"/>
          </p:cNvSpPr>
          <p:nvPr>
            <p:ph type="ftr" sz="quarter" idx="10"/>
          </p:nvPr>
        </p:nvSpPr>
        <p:spPr/>
        <p:txBody>
          <a:bodyPr/>
          <a:lstStyle/>
          <a:p>
            <a:pPr>
              <a:defRPr/>
            </a:pPr>
            <a:r>
              <a:rPr lang="en-US"/>
              <a:t>Laboratory for Percutaneous Surgery (The Perk Lab) – Copyright © Queen’s University, 2017</a:t>
            </a:r>
            <a:endParaRPr lang="en-US" dirty="0"/>
          </a:p>
        </p:txBody>
      </p:sp>
      <p:sp>
        <p:nvSpPr>
          <p:cNvPr id="5" name="Slide Number Placeholder 4"/>
          <p:cNvSpPr>
            <a:spLocks noGrp="1"/>
          </p:cNvSpPr>
          <p:nvPr>
            <p:ph type="sldNum" sz="quarter" idx="11"/>
          </p:nvPr>
        </p:nvSpPr>
        <p:spPr/>
        <p:txBody>
          <a:bodyPr/>
          <a:lstStyle/>
          <a:p>
            <a:pPr>
              <a:defRPr/>
            </a:pPr>
            <a:r>
              <a:rPr lang="en-US"/>
              <a:t>- </a:t>
            </a:r>
            <a:fld id="{9FCF0F87-2AA1-4A75-81C9-3ACA5C735B30}" type="slidenum">
              <a:rPr lang="en-US" smtClean="0"/>
              <a:pPr>
                <a:defRPr/>
              </a:pPr>
              <a:t>25</a:t>
            </a:fld>
            <a:r>
              <a:rPr lang="en-US"/>
              <a:t> -</a:t>
            </a:r>
          </a:p>
        </p:txBody>
      </p:sp>
    </p:spTree>
    <p:extLst>
      <p:ext uri="{BB962C8B-B14F-4D97-AF65-F5344CB8AC3E}">
        <p14:creationId xmlns:p14="http://schemas.microsoft.com/office/powerpoint/2010/main" val="3007059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Overall Proficiency Classification</a:t>
            </a:r>
            <a:endParaRPr lang="en-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46101641"/>
              </p:ext>
            </p:extLst>
          </p:nvPr>
        </p:nvGraphicFramePr>
        <p:xfrm>
          <a:off x="425569" y="2034160"/>
          <a:ext cx="8229601" cy="2233039"/>
        </p:xfrm>
        <a:graphic>
          <a:graphicData uri="http://schemas.openxmlformats.org/drawingml/2006/table">
            <a:tbl>
              <a:tblPr firstRow="1" firstCol="1" bandRow="1">
                <a:tableStyleId>{7E9639D4-E3E2-4D34-9284-5A2195B3D0D7}</a:tableStyleId>
              </a:tblPr>
              <a:tblGrid>
                <a:gridCol w="1176833">
                  <a:extLst>
                    <a:ext uri="{9D8B030D-6E8A-4147-A177-3AD203B41FA5}">
                      <a16:colId xmlns:a16="http://schemas.microsoft.com/office/drawing/2014/main" val="104215733"/>
                    </a:ext>
                  </a:extLst>
                </a:gridCol>
                <a:gridCol w="1176833">
                  <a:extLst>
                    <a:ext uri="{9D8B030D-6E8A-4147-A177-3AD203B41FA5}">
                      <a16:colId xmlns:a16="http://schemas.microsoft.com/office/drawing/2014/main" val="299697963"/>
                    </a:ext>
                  </a:extLst>
                </a:gridCol>
                <a:gridCol w="1176833">
                  <a:extLst>
                    <a:ext uri="{9D8B030D-6E8A-4147-A177-3AD203B41FA5}">
                      <a16:colId xmlns:a16="http://schemas.microsoft.com/office/drawing/2014/main" val="986596627"/>
                    </a:ext>
                  </a:extLst>
                </a:gridCol>
                <a:gridCol w="1176833">
                  <a:extLst>
                    <a:ext uri="{9D8B030D-6E8A-4147-A177-3AD203B41FA5}">
                      <a16:colId xmlns:a16="http://schemas.microsoft.com/office/drawing/2014/main" val="404896292"/>
                    </a:ext>
                  </a:extLst>
                </a:gridCol>
                <a:gridCol w="1176833">
                  <a:extLst>
                    <a:ext uri="{9D8B030D-6E8A-4147-A177-3AD203B41FA5}">
                      <a16:colId xmlns:a16="http://schemas.microsoft.com/office/drawing/2014/main" val="1861982567"/>
                    </a:ext>
                  </a:extLst>
                </a:gridCol>
                <a:gridCol w="1176833">
                  <a:extLst>
                    <a:ext uri="{9D8B030D-6E8A-4147-A177-3AD203B41FA5}">
                      <a16:colId xmlns:a16="http://schemas.microsoft.com/office/drawing/2014/main" val="2808963921"/>
                    </a:ext>
                  </a:extLst>
                </a:gridCol>
                <a:gridCol w="1168603">
                  <a:extLst>
                    <a:ext uri="{9D8B030D-6E8A-4147-A177-3AD203B41FA5}">
                      <a16:colId xmlns:a16="http://schemas.microsoft.com/office/drawing/2014/main" val="236247247"/>
                    </a:ext>
                  </a:extLst>
                </a:gridCol>
              </a:tblGrid>
              <a:tr h="323441">
                <a:tc rowSpan="2">
                  <a:txBody>
                    <a:bodyPr/>
                    <a:lstStyle/>
                    <a:p>
                      <a:pPr marL="0" marR="0" indent="0" algn="ctr" hangingPunct="0">
                        <a:lnSpc>
                          <a:spcPts val="1200"/>
                        </a:lnSpc>
                        <a:spcBef>
                          <a:spcPts val="0"/>
                        </a:spcBef>
                        <a:spcAft>
                          <a:spcPts val="0"/>
                        </a:spcAft>
                      </a:pPr>
                      <a:r>
                        <a:rPr lang="en-US" sz="1400" dirty="0">
                          <a:effectLst/>
                        </a:rPr>
                        <a:t>Dataset</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gridSpan="3">
                  <a:txBody>
                    <a:bodyPr/>
                    <a:lstStyle/>
                    <a:p>
                      <a:pPr marL="0" marR="0" indent="0" algn="ctr" hangingPunct="0">
                        <a:lnSpc>
                          <a:spcPts val="1200"/>
                        </a:lnSpc>
                        <a:spcBef>
                          <a:spcPts val="0"/>
                        </a:spcBef>
                        <a:spcAft>
                          <a:spcPts val="0"/>
                        </a:spcAft>
                      </a:pPr>
                      <a:r>
                        <a:rPr lang="en-US" sz="1400" dirty="0">
                          <a:effectLst/>
                        </a:rPr>
                        <a:t>Sum of Z-Scores</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CA"/>
                    </a:p>
                  </a:txBody>
                  <a:tcPr/>
                </a:tc>
                <a:tc hMerge="1">
                  <a:txBody>
                    <a:bodyPr/>
                    <a:lstStyle/>
                    <a:p>
                      <a:endParaRPr lang="en-CA"/>
                    </a:p>
                  </a:txBody>
                  <a:tcPr/>
                </a:tc>
                <a:tc gridSpan="3">
                  <a:txBody>
                    <a:bodyPr/>
                    <a:lstStyle/>
                    <a:p>
                      <a:pPr marL="0" marR="0" indent="0" algn="ctr" hangingPunct="0">
                        <a:lnSpc>
                          <a:spcPts val="1200"/>
                        </a:lnSpc>
                        <a:spcBef>
                          <a:spcPts val="0"/>
                        </a:spcBef>
                        <a:spcAft>
                          <a:spcPts val="0"/>
                        </a:spcAft>
                      </a:pPr>
                      <a:r>
                        <a:rPr lang="en-US" sz="1400">
                          <a:effectLst/>
                        </a:rPr>
                        <a:t>Support Vector Machine</a:t>
                      </a:r>
                      <a:endParaRPr lang="en-CA" sz="14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234504046"/>
                  </a:ext>
                </a:extLst>
              </a:tr>
              <a:tr h="631358">
                <a:tc vMerge="1">
                  <a:txBody>
                    <a:bodyPr/>
                    <a:lstStyle/>
                    <a:p>
                      <a:endParaRPr lang="en-CA"/>
                    </a:p>
                  </a:txBody>
                  <a:tcPr/>
                </a:tc>
                <a:tc>
                  <a:txBody>
                    <a:bodyPr/>
                    <a:lstStyle/>
                    <a:p>
                      <a:pPr marL="0" marR="0" indent="0" algn="ctr" hangingPunct="0">
                        <a:lnSpc>
                          <a:spcPts val="1200"/>
                        </a:lnSpc>
                        <a:spcBef>
                          <a:spcPts val="0"/>
                        </a:spcBef>
                        <a:spcAft>
                          <a:spcPts val="0"/>
                        </a:spcAft>
                      </a:pPr>
                      <a:r>
                        <a:rPr lang="en-US" sz="1400">
                          <a:effectLst/>
                        </a:rPr>
                        <a:t>All</a:t>
                      </a:r>
                      <a:endParaRPr lang="en-CA" sz="1400">
                        <a:effectLst/>
                      </a:endParaRPr>
                    </a:p>
                    <a:p>
                      <a:pPr marL="0" marR="0" indent="0" algn="ctr" hangingPunct="0">
                        <a:lnSpc>
                          <a:spcPts val="1200"/>
                        </a:lnSpc>
                        <a:spcBef>
                          <a:spcPts val="0"/>
                        </a:spcBef>
                        <a:spcAft>
                          <a:spcPts val="0"/>
                        </a:spcAft>
                      </a:pPr>
                      <a:r>
                        <a:rPr lang="en-US" sz="1400">
                          <a:effectLst/>
                        </a:rPr>
                        <a:t>AUC</a:t>
                      </a:r>
                      <a:endParaRPr lang="en-CA"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hangingPunct="0">
                        <a:lnSpc>
                          <a:spcPts val="1200"/>
                        </a:lnSpc>
                        <a:spcBef>
                          <a:spcPts val="0"/>
                        </a:spcBef>
                        <a:spcAft>
                          <a:spcPts val="0"/>
                        </a:spcAft>
                      </a:pPr>
                      <a:r>
                        <a:rPr lang="en-US" sz="1400">
                          <a:effectLst/>
                        </a:rPr>
                        <a:t>Rep.</a:t>
                      </a:r>
                      <a:endParaRPr lang="en-CA" sz="1400">
                        <a:effectLst/>
                      </a:endParaRPr>
                    </a:p>
                    <a:p>
                      <a:pPr marL="0" marR="0" indent="0" algn="ctr" hangingPunct="0">
                        <a:lnSpc>
                          <a:spcPts val="1200"/>
                        </a:lnSpc>
                        <a:spcBef>
                          <a:spcPts val="0"/>
                        </a:spcBef>
                        <a:spcAft>
                          <a:spcPts val="0"/>
                        </a:spcAft>
                      </a:pPr>
                      <a:r>
                        <a:rPr lang="en-US" sz="1400">
                          <a:effectLst/>
                        </a:rPr>
                        <a:t>AUC</a:t>
                      </a:r>
                      <a:endParaRPr lang="en-CA"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hangingPunct="0">
                        <a:lnSpc>
                          <a:spcPts val="1200"/>
                        </a:lnSpc>
                        <a:spcBef>
                          <a:spcPts val="0"/>
                        </a:spcBef>
                        <a:spcAft>
                          <a:spcPts val="0"/>
                        </a:spcAft>
                      </a:pPr>
                      <a:r>
                        <a:rPr lang="en-US" sz="1400">
                          <a:effectLst/>
                        </a:rPr>
                        <a:t>p-value</a:t>
                      </a:r>
                      <a:endParaRPr lang="en-CA"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hangingPunct="0">
                        <a:lnSpc>
                          <a:spcPts val="1200"/>
                        </a:lnSpc>
                        <a:spcBef>
                          <a:spcPts val="0"/>
                        </a:spcBef>
                        <a:spcAft>
                          <a:spcPts val="0"/>
                        </a:spcAft>
                      </a:pPr>
                      <a:r>
                        <a:rPr lang="en-US" sz="1400">
                          <a:effectLst/>
                        </a:rPr>
                        <a:t>All</a:t>
                      </a:r>
                      <a:endParaRPr lang="en-CA" sz="1400">
                        <a:effectLst/>
                      </a:endParaRPr>
                    </a:p>
                    <a:p>
                      <a:pPr marL="0" marR="0" indent="0" algn="ctr" hangingPunct="0">
                        <a:lnSpc>
                          <a:spcPts val="1200"/>
                        </a:lnSpc>
                        <a:spcBef>
                          <a:spcPts val="0"/>
                        </a:spcBef>
                        <a:spcAft>
                          <a:spcPts val="0"/>
                        </a:spcAft>
                      </a:pPr>
                      <a:r>
                        <a:rPr lang="en-US" sz="1400">
                          <a:effectLst/>
                        </a:rPr>
                        <a:t>AUC</a:t>
                      </a:r>
                      <a:endParaRPr lang="en-CA"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hangingPunct="0">
                        <a:lnSpc>
                          <a:spcPts val="1200"/>
                        </a:lnSpc>
                        <a:spcBef>
                          <a:spcPts val="0"/>
                        </a:spcBef>
                        <a:spcAft>
                          <a:spcPts val="0"/>
                        </a:spcAft>
                      </a:pPr>
                      <a:r>
                        <a:rPr lang="en-US" sz="1400">
                          <a:effectLst/>
                        </a:rPr>
                        <a:t>Rep.</a:t>
                      </a:r>
                      <a:endParaRPr lang="en-CA" sz="1400">
                        <a:effectLst/>
                      </a:endParaRPr>
                    </a:p>
                    <a:p>
                      <a:pPr marL="0" marR="0" indent="0" algn="ctr" hangingPunct="0">
                        <a:lnSpc>
                          <a:spcPts val="1200"/>
                        </a:lnSpc>
                        <a:spcBef>
                          <a:spcPts val="0"/>
                        </a:spcBef>
                        <a:spcAft>
                          <a:spcPts val="0"/>
                        </a:spcAft>
                      </a:pPr>
                      <a:r>
                        <a:rPr lang="en-US" sz="1400">
                          <a:effectLst/>
                        </a:rPr>
                        <a:t>AUC</a:t>
                      </a:r>
                      <a:endParaRPr lang="en-CA"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hangingPunct="0">
                        <a:lnSpc>
                          <a:spcPts val="1200"/>
                        </a:lnSpc>
                        <a:spcBef>
                          <a:spcPts val="0"/>
                        </a:spcBef>
                        <a:spcAft>
                          <a:spcPts val="0"/>
                        </a:spcAft>
                      </a:pPr>
                      <a:r>
                        <a:rPr lang="en-US" sz="1400">
                          <a:effectLst/>
                        </a:rPr>
                        <a:t>p-value</a:t>
                      </a:r>
                      <a:endParaRPr lang="en-CA"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63661864"/>
                  </a:ext>
                </a:extLst>
              </a:tr>
              <a:tr h="323441">
                <a:tc>
                  <a:txBody>
                    <a:bodyPr/>
                    <a:lstStyle/>
                    <a:p>
                      <a:pPr marL="0" marR="0" indent="0" algn="ctr" hangingPunct="0">
                        <a:lnSpc>
                          <a:spcPts val="1200"/>
                        </a:lnSpc>
                        <a:spcBef>
                          <a:spcPts val="0"/>
                        </a:spcBef>
                        <a:spcAft>
                          <a:spcPts val="0"/>
                        </a:spcAft>
                      </a:pPr>
                      <a:r>
                        <a:rPr lang="en-US" sz="1400" dirty="0">
                          <a:effectLst/>
                        </a:rPr>
                        <a:t>FAST </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hangingPunct="0">
                        <a:lnSpc>
                          <a:spcPts val="1200"/>
                        </a:lnSpc>
                        <a:spcBef>
                          <a:spcPts val="0"/>
                        </a:spcBef>
                        <a:spcAft>
                          <a:spcPts val="0"/>
                        </a:spcAft>
                      </a:pPr>
                      <a:r>
                        <a:rPr lang="en-CA" sz="1400" dirty="0">
                          <a:effectLst/>
                        </a:rPr>
                        <a:t>0.84</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hangingPunct="0">
                        <a:lnSpc>
                          <a:spcPts val="1200"/>
                        </a:lnSpc>
                        <a:spcBef>
                          <a:spcPts val="0"/>
                        </a:spcBef>
                        <a:spcAft>
                          <a:spcPts val="0"/>
                        </a:spcAft>
                      </a:pPr>
                      <a:r>
                        <a:rPr lang="en-US" sz="1400" dirty="0">
                          <a:effectLst/>
                        </a:rPr>
                        <a:t>0.83</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hangingPunct="0">
                        <a:lnSpc>
                          <a:spcPts val="1200"/>
                        </a:lnSpc>
                        <a:spcBef>
                          <a:spcPts val="0"/>
                        </a:spcBef>
                        <a:spcAft>
                          <a:spcPts val="0"/>
                        </a:spcAft>
                      </a:pPr>
                      <a:r>
                        <a:rPr lang="en-US" sz="1400" dirty="0">
                          <a:effectLst/>
                        </a:rPr>
                        <a:t>0.45</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hangingPunct="0">
                        <a:lnSpc>
                          <a:spcPts val="1200"/>
                        </a:lnSpc>
                        <a:spcBef>
                          <a:spcPts val="0"/>
                        </a:spcBef>
                        <a:spcAft>
                          <a:spcPts val="0"/>
                        </a:spcAft>
                      </a:pPr>
                      <a:r>
                        <a:rPr lang="en-CA" sz="1400" dirty="0">
                          <a:effectLst/>
                        </a:rPr>
                        <a:t>0.84</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hangingPunct="0">
                        <a:lnSpc>
                          <a:spcPts val="1200"/>
                        </a:lnSpc>
                        <a:spcBef>
                          <a:spcPts val="0"/>
                        </a:spcBef>
                        <a:spcAft>
                          <a:spcPts val="0"/>
                        </a:spcAft>
                      </a:pPr>
                      <a:r>
                        <a:rPr lang="en-US" sz="1400" dirty="0">
                          <a:effectLst/>
                        </a:rPr>
                        <a:t>0.84</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hangingPunct="0">
                        <a:lnSpc>
                          <a:spcPts val="1200"/>
                        </a:lnSpc>
                        <a:spcBef>
                          <a:spcPts val="0"/>
                        </a:spcBef>
                        <a:spcAft>
                          <a:spcPts val="0"/>
                        </a:spcAft>
                      </a:pPr>
                      <a:r>
                        <a:rPr lang="en-US" sz="1400" dirty="0">
                          <a:effectLst/>
                        </a:rPr>
                        <a:t>0.44</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669522369"/>
                  </a:ext>
                </a:extLst>
              </a:tr>
              <a:tr h="323441">
                <a:tc>
                  <a:txBody>
                    <a:bodyPr/>
                    <a:lstStyle/>
                    <a:p>
                      <a:pPr marL="0" marR="0" indent="0" algn="ctr" hangingPunct="0">
                        <a:lnSpc>
                          <a:spcPts val="1200"/>
                        </a:lnSpc>
                        <a:spcBef>
                          <a:spcPts val="0"/>
                        </a:spcBef>
                        <a:spcAft>
                          <a:spcPts val="0"/>
                        </a:spcAft>
                      </a:pPr>
                      <a:r>
                        <a:rPr lang="en-US" sz="1400" dirty="0">
                          <a:effectLst/>
                        </a:rPr>
                        <a:t>Femoral Line</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hangingPunct="0">
                        <a:lnSpc>
                          <a:spcPts val="1200"/>
                        </a:lnSpc>
                        <a:spcBef>
                          <a:spcPts val="0"/>
                        </a:spcBef>
                        <a:spcAft>
                          <a:spcPts val="0"/>
                        </a:spcAft>
                      </a:pPr>
                      <a:r>
                        <a:rPr lang="en-US" sz="1400" dirty="0">
                          <a:effectLst/>
                        </a:rPr>
                        <a:t>1.00</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hangingPunct="0">
                        <a:lnSpc>
                          <a:spcPts val="1200"/>
                        </a:lnSpc>
                        <a:spcBef>
                          <a:spcPts val="0"/>
                        </a:spcBef>
                        <a:spcAft>
                          <a:spcPts val="0"/>
                        </a:spcAft>
                      </a:pPr>
                      <a:r>
                        <a:rPr lang="en-US" sz="1400">
                          <a:effectLst/>
                        </a:rPr>
                        <a:t>1.00</a:t>
                      </a:r>
                      <a:endParaRPr lang="en-CA"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hangingPunct="0">
                        <a:lnSpc>
                          <a:spcPts val="1200"/>
                        </a:lnSpc>
                        <a:spcBef>
                          <a:spcPts val="0"/>
                        </a:spcBef>
                        <a:spcAft>
                          <a:spcPts val="0"/>
                        </a:spcAft>
                      </a:pPr>
                      <a:r>
                        <a:rPr lang="en-US" sz="1400" dirty="0">
                          <a:effectLst/>
                        </a:rPr>
                        <a:t>0.50</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hangingPunct="0">
                        <a:lnSpc>
                          <a:spcPts val="1200"/>
                        </a:lnSpc>
                        <a:spcBef>
                          <a:spcPts val="0"/>
                        </a:spcBef>
                        <a:spcAft>
                          <a:spcPts val="0"/>
                        </a:spcAft>
                      </a:pPr>
                      <a:r>
                        <a:rPr lang="en-US" sz="1400" dirty="0">
                          <a:effectLst/>
                        </a:rPr>
                        <a:t>1.00</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hangingPunct="0">
                        <a:lnSpc>
                          <a:spcPts val="1200"/>
                        </a:lnSpc>
                        <a:spcBef>
                          <a:spcPts val="0"/>
                        </a:spcBef>
                        <a:spcAft>
                          <a:spcPts val="0"/>
                        </a:spcAft>
                      </a:pPr>
                      <a:r>
                        <a:rPr lang="en-US" sz="1400" dirty="0">
                          <a:effectLst/>
                        </a:rPr>
                        <a:t>1.00</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hangingPunct="0">
                        <a:lnSpc>
                          <a:spcPts val="1200"/>
                        </a:lnSpc>
                        <a:spcBef>
                          <a:spcPts val="0"/>
                        </a:spcBef>
                        <a:spcAft>
                          <a:spcPts val="0"/>
                        </a:spcAft>
                      </a:pPr>
                      <a:r>
                        <a:rPr lang="en-US" sz="1400" dirty="0">
                          <a:effectLst/>
                        </a:rPr>
                        <a:t>0.50</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29413510"/>
                  </a:ext>
                </a:extLst>
              </a:tr>
              <a:tr h="631358">
                <a:tc>
                  <a:txBody>
                    <a:bodyPr/>
                    <a:lstStyle/>
                    <a:p>
                      <a:pPr marL="0" marR="0" indent="0" algn="ctr" hangingPunct="0">
                        <a:lnSpc>
                          <a:spcPts val="1200"/>
                        </a:lnSpc>
                        <a:spcBef>
                          <a:spcPts val="0"/>
                        </a:spcBef>
                        <a:spcAft>
                          <a:spcPts val="0"/>
                        </a:spcAft>
                      </a:pPr>
                      <a:r>
                        <a:rPr lang="en-US" sz="1400" dirty="0">
                          <a:effectLst/>
                        </a:rPr>
                        <a:t>Lumbar Puncture</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hangingPunct="0">
                        <a:lnSpc>
                          <a:spcPts val="1200"/>
                        </a:lnSpc>
                        <a:spcBef>
                          <a:spcPts val="0"/>
                        </a:spcBef>
                        <a:spcAft>
                          <a:spcPts val="0"/>
                        </a:spcAft>
                      </a:pPr>
                      <a:r>
                        <a:rPr lang="en-US" sz="1400" dirty="0">
                          <a:effectLst/>
                        </a:rPr>
                        <a:t>0.97</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hangingPunct="0">
                        <a:lnSpc>
                          <a:spcPts val="1200"/>
                        </a:lnSpc>
                        <a:spcBef>
                          <a:spcPts val="0"/>
                        </a:spcBef>
                        <a:spcAft>
                          <a:spcPts val="0"/>
                        </a:spcAft>
                      </a:pPr>
                      <a:r>
                        <a:rPr lang="en-US" sz="1400" dirty="0">
                          <a:effectLst/>
                        </a:rPr>
                        <a:t>0.91</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hangingPunct="0">
                        <a:lnSpc>
                          <a:spcPts val="1200"/>
                        </a:lnSpc>
                        <a:spcBef>
                          <a:spcPts val="0"/>
                        </a:spcBef>
                        <a:spcAft>
                          <a:spcPts val="0"/>
                        </a:spcAft>
                      </a:pPr>
                      <a:r>
                        <a:rPr lang="en-US" sz="1400" dirty="0">
                          <a:effectLst/>
                        </a:rPr>
                        <a:t>0.31</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hangingPunct="0">
                        <a:lnSpc>
                          <a:spcPts val="1200"/>
                        </a:lnSpc>
                        <a:spcBef>
                          <a:spcPts val="0"/>
                        </a:spcBef>
                        <a:spcAft>
                          <a:spcPts val="0"/>
                        </a:spcAft>
                      </a:pPr>
                      <a:r>
                        <a:rPr lang="en-US" sz="1400">
                          <a:effectLst/>
                        </a:rPr>
                        <a:t>1.00</a:t>
                      </a:r>
                      <a:endParaRPr lang="en-CA"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hangingPunct="0">
                        <a:lnSpc>
                          <a:spcPts val="1200"/>
                        </a:lnSpc>
                        <a:spcBef>
                          <a:spcPts val="0"/>
                        </a:spcBef>
                        <a:spcAft>
                          <a:spcPts val="0"/>
                        </a:spcAft>
                      </a:pPr>
                      <a:r>
                        <a:rPr lang="en-US" sz="1400">
                          <a:effectLst/>
                        </a:rPr>
                        <a:t>0.96</a:t>
                      </a:r>
                      <a:endParaRPr lang="en-CA"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hangingPunct="0">
                        <a:lnSpc>
                          <a:spcPts val="1200"/>
                        </a:lnSpc>
                        <a:spcBef>
                          <a:spcPts val="0"/>
                        </a:spcBef>
                        <a:spcAft>
                          <a:spcPts val="0"/>
                        </a:spcAft>
                      </a:pPr>
                      <a:r>
                        <a:rPr lang="en-US" sz="1400" dirty="0">
                          <a:effectLst/>
                        </a:rPr>
                        <a:t>0.25</a:t>
                      </a:r>
                      <a:endParaRPr lang="en-CA"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56283146"/>
                  </a:ext>
                </a:extLst>
              </a:tr>
            </a:tbl>
          </a:graphicData>
        </a:graphic>
      </p:graphicFrame>
      <p:sp>
        <p:nvSpPr>
          <p:cNvPr id="4" name="Footer Placeholder 3"/>
          <p:cNvSpPr>
            <a:spLocks noGrp="1"/>
          </p:cNvSpPr>
          <p:nvPr>
            <p:ph type="ftr" sz="quarter" idx="10"/>
          </p:nvPr>
        </p:nvSpPr>
        <p:spPr/>
        <p:txBody>
          <a:bodyPr/>
          <a:lstStyle/>
          <a:p>
            <a:pPr>
              <a:defRPr/>
            </a:pPr>
            <a:r>
              <a:rPr lang="en-US"/>
              <a:t>Laboratory for Percutaneous Surgery (The Perk Lab) – Copyright © Queen’s University, 2017</a:t>
            </a:r>
            <a:endParaRPr lang="en-US" dirty="0"/>
          </a:p>
        </p:txBody>
      </p:sp>
      <p:sp>
        <p:nvSpPr>
          <p:cNvPr id="5" name="Slide Number Placeholder 4"/>
          <p:cNvSpPr>
            <a:spLocks noGrp="1"/>
          </p:cNvSpPr>
          <p:nvPr>
            <p:ph type="sldNum" sz="quarter" idx="11"/>
          </p:nvPr>
        </p:nvSpPr>
        <p:spPr/>
        <p:txBody>
          <a:bodyPr/>
          <a:lstStyle/>
          <a:p>
            <a:pPr>
              <a:defRPr/>
            </a:pPr>
            <a:r>
              <a:rPr lang="en-US"/>
              <a:t>- </a:t>
            </a:r>
            <a:fld id="{9FCF0F87-2AA1-4A75-81C9-3ACA5C735B30}" type="slidenum">
              <a:rPr lang="en-US" smtClean="0"/>
              <a:pPr>
                <a:defRPr/>
              </a:pPr>
              <a:t>26</a:t>
            </a:fld>
            <a:r>
              <a:rPr lang="en-US"/>
              <a:t> -</a:t>
            </a:r>
          </a:p>
        </p:txBody>
      </p:sp>
    </p:spTree>
    <p:extLst>
      <p:ext uri="{BB962C8B-B14F-4D97-AF65-F5344CB8AC3E}">
        <p14:creationId xmlns:p14="http://schemas.microsoft.com/office/powerpoint/2010/main" val="1238227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Interpretation</a:t>
            </a:r>
            <a:endParaRPr lang="en-CA"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552013"/>
            <a:ext cx="4038600" cy="2622337"/>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552013"/>
            <a:ext cx="4038600" cy="2622337"/>
          </a:xfrm>
        </p:spPr>
      </p:pic>
      <p:sp>
        <p:nvSpPr>
          <p:cNvPr id="5" name="Footer Placeholder 4"/>
          <p:cNvSpPr>
            <a:spLocks noGrp="1"/>
          </p:cNvSpPr>
          <p:nvPr>
            <p:ph type="ftr" sz="quarter" idx="10"/>
          </p:nvPr>
        </p:nvSpPr>
        <p:spPr/>
        <p:txBody>
          <a:bodyPr/>
          <a:lstStyle/>
          <a:p>
            <a:pPr>
              <a:defRPr/>
            </a:pPr>
            <a:r>
              <a:rPr lang="en-US"/>
              <a:t>Laboratory for Percutaneous Surgery (The Perk Lab) – Copyright © Queen’s University, 2017</a:t>
            </a:r>
            <a:endParaRPr lang="en-US" dirty="0"/>
          </a:p>
        </p:txBody>
      </p:sp>
      <p:sp>
        <p:nvSpPr>
          <p:cNvPr id="6" name="Slide Number Placeholder 5"/>
          <p:cNvSpPr>
            <a:spLocks noGrp="1"/>
          </p:cNvSpPr>
          <p:nvPr>
            <p:ph type="sldNum" sz="quarter" idx="11"/>
          </p:nvPr>
        </p:nvSpPr>
        <p:spPr/>
        <p:txBody>
          <a:bodyPr/>
          <a:lstStyle/>
          <a:p>
            <a:pPr>
              <a:defRPr/>
            </a:pPr>
            <a:r>
              <a:rPr lang="en-US"/>
              <a:t>- </a:t>
            </a:r>
            <a:fld id="{9FCF0F87-2AA1-4A75-81C9-3ACA5C735B30}" type="slidenum">
              <a:rPr lang="en-US" smtClean="0"/>
              <a:pPr>
                <a:defRPr/>
              </a:pPr>
              <a:t>27</a:t>
            </a:fld>
            <a:r>
              <a:rPr lang="en-US"/>
              <a:t> -</a:t>
            </a:r>
          </a:p>
        </p:txBody>
      </p:sp>
      <p:sp>
        <p:nvSpPr>
          <p:cNvPr id="9" name="Freeform 8"/>
          <p:cNvSpPr/>
          <p:nvPr/>
        </p:nvSpPr>
        <p:spPr>
          <a:xfrm>
            <a:off x="1524000" y="2371038"/>
            <a:ext cx="457200" cy="457200"/>
          </a:xfrm>
          <a:custGeom>
            <a:avLst/>
            <a:gdLst>
              <a:gd name="connsiteX0" fmla="*/ 89854 w 539126"/>
              <a:gd name="connsiteY0" fmla="*/ 227279 h 480985"/>
              <a:gd name="connsiteX1" fmla="*/ 190280 w 539126"/>
              <a:gd name="connsiteY1" fmla="*/ 306562 h 480985"/>
              <a:gd name="connsiteX2" fmla="*/ 449272 w 539126"/>
              <a:gd name="connsiteY2" fmla="*/ 0 h 480985"/>
              <a:gd name="connsiteX3" fmla="*/ 539126 w 539126"/>
              <a:gd name="connsiteY3" fmla="*/ 73998 h 480985"/>
              <a:gd name="connsiteX4" fmla="*/ 195565 w 539126"/>
              <a:gd name="connsiteY4" fmla="*/ 480985 h 480985"/>
              <a:gd name="connsiteX5" fmla="*/ 0 w 539126"/>
              <a:gd name="connsiteY5" fmla="*/ 317133 h 480985"/>
              <a:gd name="connsiteX6" fmla="*/ 89854 w 539126"/>
              <a:gd name="connsiteY6" fmla="*/ 227279 h 480985"/>
              <a:gd name="connsiteX0" fmla="*/ 68712 w 517984"/>
              <a:gd name="connsiteY0" fmla="*/ 227279 h 480985"/>
              <a:gd name="connsiteX1" fmla="*/ 169138 w 517984"/>
              <a:gd name="connsiteY1" fmla="*/ 306562 h 480985"/>
              <a:gd name="connsiteX2" fmla="*/ 428130 w 517984"/>
              <a:gd name="connsiteY2" fmla="*/ 0 h 480985"/>
              <a:gd name="connsiteX3" fmla="*/ 517984 w 517984"/>
              <a:gd name="connsiteY3" fmla="*/ 73998 h 480985"/>
              <a:gd name="connsiteX4" fmla="*/ 174423 w 517984"/>
              <a:gd name="connsiteY4" fmla="*/ 480985 h 480985"/>
              <a:gd name="connsiteX5" fmla="*/ 0 w 517984"/>
              <a:gd name="connsiteY5" fmla="*/ 332989 h 480985"/>
              <a:gd name="connsiteX6" fmla="*/ 68712 w 517984"/>
              <a:gd name="connsiteY6" fmla="*/ 227279 h 480985"/>
              <a:gd name="connsiteX0" fmla="*/ 68712 w 517984"/>
              <a:gd name="connsiteY0" fmla="*/ 227279 h 459554"/>
              <a:gd name="connsiteX1" fmla="*/ 169138 w 517984"/>
              <a:gd name="connsiteY1" fmla="*/ 306562 h 459554"/>
              <a:gd name="connsiteX2" fmla="*/ 428130 w 517984"/>
              <a:gd name="connsiteY2" fmla="*/ 0 h 459554"/>
              <a:gd name="connsiteX3" fmla="*/ 517984 w 517984"/>
              <a:gd name="connsiteY3" fmla="*/ 73998 h 459554"/>
              <a:gd name="connsiteX4" fmla="*/ 164898 w 517984"/>
              <a:gd name="connsiteY4" fmla="*/ 459554 h 459554"/>
              <a:gd name="connsiteX5" fmla="*/ 0 w 517984"/>
              <a:gd name="connsiteY5" fmla="*/ 332989 h 459554"/>
              <a:gd name="connsiteX6" fmla="*/ 68712 w 517984"/>
              <a:gd name="connsiteY6" fmla="*/ 227279 h 459554"/>
              <a:gd name="connsiteX0" fmla="*/ 68712 w 517984"/>
              <a:gd name="connsiteY0" fmla="*/ 227279 h 461935"/>
              <a:gd name="connsiteX1" fmla="*/ 169138 w 517984"/>
              <a:gd name="connsiteY1" fmla="*/ 306562 h 461935"/>
              <a:gd name="connsiteX2" fmla="*/ 428130 w 517984"/>
              <a:gd name="connsiteY2" fmla="*/ 0 h 461935"/>
              <a:gd name="connsiteX3" fmla="*/ 517984 w 517984"/>
              <a:gd name="connsiteY3" fmla="*/ 73998 h 461935"/>
              <a:gd name="connsiteX4" fmla="*/ 176804 w 517984"/>
              <a:gd name="connsiteY4" fmla="*/ 461935 h 461935"/>
              <a:gd name="connsiteX5" fmla="*/ 0 w 517984"/>
              <a:gd name="connsiteY5" fmla="*/ 332989 h 461935"/>
              <a:gd name="connsiteX6" fmla="*/ 68712 w 517984"/>
              <a:gd name="connsiteY6" fmla="*/ 227279 h 461935"/>
              <a:gd name="connsiteX0" fmla="*/ 83000 w 532272"/>
              <a:gd name="connsiteY0" fmla="*/ 227279 h 461935"/>
              <a:gd name="connsiteX1" fmla="*/ 183426 w 532272"/>
              <a:gd name="connsiteY1" fmla="*/ 306562 h 461935"/>
              <a:gd name="connsiteX2" fmla="*/ 442418 w 532272"/>
              <a:gd name="connsiteY2" fmla="*/ 0 h 461935"/>
              <a:gd name="connsiteX3" fmla="*/ 532272 w 532272"/>
              <a:gd name="connsiteY3" fmla="*/ 73998 h 461935"/>
              <a:gd name="connsiteX4" fmla="*/ 191092 w 532272"/>
              <a:gd name="connsiteY4" fmla="*/ 461935 h 461935"/>
              <a:gd name="connsiteX5" fmla="*/ 0 w 532272"/>
              <a:gd name="connsiteY5" fmla="*/ 328226 h 461935"/>
              <a:gd name="connsiteX6" fmla="*/ 83000 w 532272"/>
              <a:gd name="connsiteY6" fmla="*/ 227279 h 461935"/>
              <a:gd name="connsiteX0" fmla="*/ 83000 w 532272"/>
              <a:gd name="connsiteY0" fmla="*/ 227279 h 461935"/>
              <a:gd name="connsiteX1" fmla="*/ 183426 w 532272"/>
              <a:gd name="connsiteY1" fmla="*/ 306562 h 461935"/>
              <a:gd name="connsiteX2" fmla="*/ 442418 w 532272"/>
              <a:gd name="connsiteY2" fmla="*/ 0 h 461935"/>
              <a:gd name="connsiteX3" fmla="*/ 532272 w 532272"/>
              <a:gd name="connsiteY3" fmla="*/ 73998 h 461935"/>
              <a:gd name="connsiteX4" fmla="*/ 179185 w 532272"/>
              <a:gd name="connsiteY4" fmla="*/ 461935 h 461935"/>
              <a:gd name="connsiteX5" fmla="*/ 0 w 532272"/>
              <a:gd name="connsiteY5" fmla="*/ 328226 h 461935"/>
              <a:gd name="connsiteX6" fmla="*/ 83000 w 532272"/>
              <a:gd name="connsiteY6" fmla="*/ 227279 h 461935"/>
              <a:gd name="connsiteX0" fmla="*/ 83000 w 532272"/>
              <a:gd name="connsiteY0" fmla="*/ 227279 h 480985"/>
              <a:gd name="connsiteX1" fmla="*/ 183426 w 532272"/>
              <a:gd name="connsiteY1" fmla="*/ 306562 h 480985"/>
              <a:gd name="connsiteX2" fmla="*/ 442418 w 532272"/>
              <a:gd name="connsiteY2" fmla="*/ 0 h 480985"/>
              <a:gd name="connsiteX3" fmla="*/ 532272 w 532272"/>
              <a:gd name="connsiteY3" fmla="*/ 73998 h 480985"/>
              <a:gd name="connsiteX4" fmla="*/ 188710 w 532272"/>
              <a:gd name="connsiteY4" fmla="*/ 480985 h 480985"/>
              <a:gd name="connsiteX5" fmla="*/ 0 w 532272"/>
              <a:gd name="connsiteY5" fmla="*/ 328226 h 480985"/>
              <a:gd name="connsiteX6" fmla="*/ 83000 w 532272"/>
              <a:gd name="connsiteY6" fmla="*/ 227279 h 480985"/>
              <a:gd name="connsiteX0" fmla="*/ 83000 w 548941"/>
              <a:gd name="connsiteY0" fmla="*/ 227279 h 480985"/>
              <a:gd name="connsiteX1" fmla="*/ 183426 w 548941"/>
              <a:gd name="connsiteY1" fmla="*/ 306562 h 480985"/>
              <a:gd name="connsiteX2" fmla="*/ 442418 w 548941"/>
              <a:gd name="connsiteY2" fmla="*/ 0 h 480985"/>
              <a:gd name="connsiteX3" fmla="*/ 548941 w 548941"/>
              <a:gd name="connsiteY3" fmla="*/ 93048 h 480985"/>
              <a:gd name="connsiteX4" fmla="*/ 188710 w 548941"/>
              <a:gd name="connsiteY4" fmla="*/ 480985 h 480985"/>
              <a:gd name="connsiteX5" fmla="*/ 0 w 548941"/>
              <a:gd name="connsiteY5" fmla="*/ 328226 h 480985"/>
              <a:gd name="connsiteX6" fmla="*/ 83000 w 548941"/>
              <a:gd name="connsiteY6" fmla="*/ 227279 h 4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941" h="480985">
                <a:moveTo>
                  <a:pt x="83000" y="227279"/>
                </a:moveTo>
                <a:lnTo>
                  <a:pt x="183426" y="306562"/>
                </a:lnTo>
                <a:lnTo>
                  <a:pt x="442418" y="0"/>
                </a:lnTo>
                <a:lnTo>
                  <a:pt x="548941" y="93048"/>
                </a:lnTo>
                <a:lnTo>
                  <a:pt x="188710" y="480985"/>
                </a:lnTo>
                <a:lnTo>
                  <a:pt x="0" y="328226"/>
                </a:lnTo>
                <a:lnTo>
                  <a:pt x="83000" y="227279"/>
                </a:lnTo>
                <a:close/>
              </a:path>
            </a:pathLst>
          </a:cu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CA"/>
          </a:p>
        </p:txBody>
      </p:sp>
      <p:sp>
        <p:nvSpPr>
          <p:cNvPr id="10" name="Freeform 9"/>
          <p:cNvSpPr/>
          <p:nvPr/>
        </p:nvSpPr>
        <p:spPr>
          <a:xfrm>
            <a:off x="5943600" y="3634581"/>
            <a:ext cx="457200" cy="457200"/>
          </a:xfrm>
          <a:custGeom>
            <a:avLst/>
            <a:gdLst>
              <a:gd name="connsiteX0" fmla="*/ 89854 w 539126"/>
              <a:gd name="connsiteY0" fmla="*/ 227279 h 480985"/>
              <a:gd name="connsiteX1" fmla="*/ 190280 w 539126"/>
              <a:gd name="connsiteY1" fmla="*/ 306562 h 480985"/>
              <a:gd name="connsiteX2" fmla="*/ 449272 w 539126"/>
              <a:gd name="connsiteY2" fmla="*/ 0 h 480985"/>
              <a:gd name="connsiteX3" fmla="*/ 539126 w 539126"/>
              <a:gd name="connsiteY3" fmla="*/ 73998 h 480985"/>
              <a:gd name="connsiteX4" fmla="*/ 195565 w 539126"/>
              <a:gd name="connsiteY4" fmla="*/ 480985 h 480985"/>
              <a:gd name="connsiteX5" fmla="*/ 0 w 539126"/>
              <a:gd name="connsiteY5" fmla="*/ 317133 h 480985"/>
              <a:gd name="connsiteX6" fmla="*/ 89854 w 539126"/>
              <a:gd name="connsiteY6" fmla="*/ 227279 h 480985"/>
              <a:gd name="connsiteX0" fmla="*/ 68712 w 517984"/>
              <a:gd name="connsiteY0" fmla="*/ 227279 h 480985"/>
              <a:gd name="connsiteX1" fmla="*/ 169138 w 517984"/>
              <a:gd name="connsiteY1" fmla="*/ 306562 h 480985"/>
              <a:gd name="connsiteX2" fmla="*/ 428130 w 517984"/>
              <a:gd name="connsiteY2" fmla="*/ 0 h 480985"/>
              <a:gd name="connsiteX3" fmla="*/ 517984 w 517984"/>
              <a:gd name="connsiteY3" fmla="*/ 73998 h 480985"/>
              <a:gd name="connsiteX4" fmla="*/ 174423 w 517984"/>
              <a:gd name="connsiteY4" fmla="*/ 480985 h 480985"/>
              <a:gd name="connsiteX5" fmla="*/ 0 w 517984"/>
              <a:gd name="connsiteY5" fmla="*/ 332989 h 480985"/>
              <a:gd name="connsiteX6" fmla="*/ 68712 w 517984"/>
              <a:gd name="connsiteY6" fmla="*/ 227279 h 480985"/>
              <a:gd name="connsiteX0" fmla="*/ 68712 w 517984"/>
              <a:gd name="connsiteY0" fmla="*/ 227279 h 459554"/>
              <a:gd name="connsiteX1" fmla="*/ 169138 w 517984"/>
              <a:gd name="connsiteY1" fmla="*/ 306562 h 459554"/>
              <a:gd name="connsiteX2" fmla="*/ 428130 w 517984"/>
              <a:gd name="connsiteY2" fmla="*/ 0 h 459554"/>
              <a:gd name="connsiteX3" fmla="*/ 517984 w 517984"/>
              <a:gd name="connsiteY3" fmla="*/ 73998 h 459554"/>
              <a:gd name="connsiteX4" fmla="*/ 164898 w 517984"/>
              <a:gd name="connsiteY4" fmla="*/ 459554 h 459554"/>
              <a:gd name="connsiteX5" fmla="*/ 0 w 517984"/>
              <a:gd name="connsiteY5" fmla="*/ 332989 h 459554"/>
              <a:gd name="connsiteX6" fmla="*/ 68712 w 517984"/>
              <a:gd name="connsiteY6" fmla="*/ 227279 h 459554"/>
              <a:gd name="connsiteX0" fmla="*/ 68712 w 517984"/>
              <a:gd name="connsiteY0" fmla="*/ 227279 h 461935"/>
              <a:gd name="connsiteX1" fmla="*/ 169138 w 517984"/>
              <a:gd name="connsiteY1" fmla="*/ 306562 h 461935"/>
              <a:gd name="connsiteX2" fmla="*/ 428130 w 517984"/>
              <a:gd name="connsiteY2" fmla="*/ 0 h 461935"/>
              <a:gd name="connsiteX3" fmla="*/ 517984 w 517984"/>
              <a:gd name="connsiteY3" fmla="*/ 73998 h 461935"/>
              <a:gd name="connsiteX4" fmla="*/ 176804 w 517984"/>
              <a:gd name="connsiteY4" fmla="*/ 461935 h 461935"/>
              <a:gd name="connsiteX5" fmla="*/ 0 w 517984"/>
              <a:gd name="connsiteY5" fmla="*/ 332989 h 461935"/>
              <a:gd name="connsiteX6" fmla="*/ 68712 w 517984"/>
              <a:gd name="connsiteY6" fmla="*/ 227279 h 461935"/>
              <a:gd name="connsiteX0" fmla="*/ 83000 w 532272"/>
              <a:gd name="connsiteY0" fmla="*/ 227279 h 461935"/>
              <a:gd name="connsiteX1" fmla="*/ 183426 w 532272"/>
              <a:gd name="connsiteY1" fmla="*/ 306562 h 461935"/>
              <a:gd name="connsiteX2" fmla="*/ 442418 w 532272"/>
              <a:gd name="connsiteY2" fmla="*/ 0 h 461935"/>
              <a:gd name="connsiteX3" fmla="*/ 532272 w 532272"/>
              <a:gd name="connsiteY3" fmla="*/ 73998 h 461935"/>
              <a:gd name="connsiteX4" fmla="*/ 191092 w 532272"/>
              <a:gd name="connsiteY4" fmla="*/ 461935 h 461935"/>
              <a:gd name="connsiteX5" fmla="*/ 0 w 532272"/>
              <a:gd name="connsiteY5" fmla="*/ 328226 h 461935"/>
              <a:gd name="connsiteX6" fmla="*/ 83000 w 532272"/>
              <a:gd name="connsiteY6" fmla="*/ 227279 h 461935"/>
              <a:gd name="connsiteX0" fmla="*/ 83000 w 532272"/>
              <a:gd name="connsiteY0" fmla="*/ 227279 h 461935"/>
              <a:gd name="connsiteX1" fmla="*/ 183426 w 532272"/>
              <a:gd name="connsiteY1" fmla="*/ 306562 h 461935"/>
              <a:gd name="connsiteX2" fmla="*/ 442418 w 532272"/>
              <a:gd name="connsiteY2" fmla="*/ 0 h 461935"/>
              <a:gd name="connsiteX3" fmla="*/ 532272 w 532272"/>
              <a:gd name="connsiteY3" fmla="*/ 73998 h 461935"/>
              <a:gd name="connsiteX4" fmla="*/ 179185 w 532272"/>
              <a:gd name="connsiteY4" fmla="*/ 461935 h 461935"/>
              <a:gd name="connsiteX5" fmla="*/ 0 w 532272"/>
              <a:gd name="connsiteY5" fmla="*/ 328226 h 461935"/>
              <a:gd name="connsiteX6" fmla="*/ 83000 w 532272"/>
              <a:gd name="connsiteY6" fmla="*/ 227279 h 461935"/>
              <a:gd name="connsiteX0" fmla="*/ 83000 w 532272"/>
              <a:gd name="connsiteY0" fmla="*/ 227279 h 480985"/>
              <a:gd name="connsiteX1" fmla="*/ 183426 w 532272"/>
              <a:gd name="connsiteY1" fmla="*/ 306562 h 480985"/>
              <a:gd name="connsiteX2" fmla="*/ 442418 w 532272"/>
              <a:gd name="connsiteY2" fmla="*/ 0 h 480985"/>
              <a:gd name="connsiteX3" fmla="*/ 532272 w 532272"/>
              <a:gd name="connsiteY3" fmla="*/ 73998 h 480985"/>
              <a:gd name="connsiteX4" fmla="*/ 188710 w 532272"/>
              <a:gd name="connsiteY4" fmla="*/ 480985 h 480985"/>
              <a:gd name="connsiteX5" fmla="*/ 0 w 532272"/>
              <a:gd name="connsiteY5" fmla="*/ 328226 h 480985"/>
              <a:gd name="connsiteX6" fmla="*/ 83000 w 532272"/>
              <a:gd name="connsiteY6" fmla="*/ 227279 h 480985"/>
              <a:gd name="connsiteX0" fmla="*/ 83000 w 548941"/>
              <a:gd name="connsiteY0" fmla="*/ 227279 h 480985"/>
              <a:gd name="connsiteX1" fmla="*/ 183426 w 548941"/>
              <a:gd name="connsiteY1" fmla="*/ 306562 h 480985"/>
              <a:gd name="connsiteX2" fmla="*/ 442418 w 548941"/>
              <a:gd name="connsiteY2" fmla="*/ 0 h 480985"/>
              <a:gd name="connsiteX3" fmla="*/ 548941 w 548941"/>
              <a:gd name="connsiteY3" fmla="*/ 93048 h 480985"/>
              <a:gd name="connsiteX4" fmla="*/ 188710 w 548941"/>
              <a:gd name="connsiteY4" fmla="*/ 480985 h 480985"/>
              <a:gd name="connsiteX5" fmla="*/ 0 w 548941"/>
              <a:gd name="connsiteY5" fmla="*/ 328226 h 480985"/>
              <a:gd name="connsiteX6" fmla="*/ 83000 w 548941"/>
              <a:gd name="connsiteY6" fmla="*/ 227279 h 4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941" h="480985">
                <a:moveTo>
                  <a:pt x="83000" y="227279"/>
                </a:moveTo>
                <a:lnTo>
                  <a:pt x="183426" y="306562"/>
                </a:lnTo>
                <a:lnTo>
                  <a:pt x="442418" y="0"/>
                </a:lnTo>
                <a:lnTo>
                  <a:pt x="548941" y="93048"/>
                </a:lnTo>
                <a:lnTo>
                  <a:pt x="188710" y="480985"/>
                </a:lnTo>
                <a:lnTo>
                  <a:pt x="0" y="328226"/>
                </a:lnTo>
                <a:lnTo>
                  <a:pt x="83000" y="227279"/>
                </a:lnTo>
                <a:close/>
              </a:path>
            </a:pathLst>
          </a:cu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CA"/>
          </a:p>
        </p:txBody>
      </p:sp>
      <p:sp>
        <p:nvSpPr>
          <p:cNvPr id="11" name="Multiply 10"/>
          <p:cNvSpPr/>
          <p:nvPr/>
        </p:nvSpPr>
        <p:spPr>
          <a:xfrm>
            <a:off x="6857560" y="3276600"/>
            <a:ext cx="457200" cy="457200"/>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12" name="Multiply 11"/>
          <p:cNvSpPr/>
          <p:nvPr/>
        </p:nvSpPr>
        <p:spPr>
          <a:xfrm>
            <a:off x="6553200" y="3177381"/>
            <a:ext cx="457200" cy="457200"/>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1846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endParaRPr lang="en-CA" dirty="0"/>
          </a:p>
        </p:txBody>
      </p:sp>
      <p:sp>
        <p:nvSpPr>
          <p:cNvPr id="3" name="Content Placeholder 2"/>
          <p:cNvSpPr>
            <a:spLocks noGrp="1"/>
          </p:cNvSpPr>
          <p:nvPr>
            <p:ph idx="1"/>
          </p:nvPr>
        </p:nvSpPr>
        <p:spPr/>
        <p:txBody>
          <a:bodyPr/>
          <a:lstStyle/>
          <a:p>
            <a:r>
              <a:rPr lang="en-US" dirty="0"/>
              <a:t>Time is insufficient for skill assessment</a:t>
            </a:r>
          </a:p>
          <a:p>
            <a:r>
              <a:rPr lang="en-US" dirty="0"/>
              <a:t>Application-specific metrics have added value</a:t>
            </a:r>
          </a:p>
          <a:p>
            <a:r>
              <a:rPr lang="en-US" dirty="0"/>
              <a:t>Skill in point-of-care ultrasound interventions is multi-faceted</a:t>
            </a:r>
          </a:p>
          <a:p>
            <a:endParaRPr lang="en-CA" dirty="0"/>
          </a:p>
        </p:txBody>
      </p:sp>
      <p:sp>
        <p:nvSpPr>
          <p:cNvPr id="4" name="Footer Placeholder 3"/>
          <p:cNvSpPr>
            <a:spLocks noGrp="1"/>
          </p:cNvSpPr>
          <p:nvPr>
            <p:ph type="ftr" sz="quarter" idx="10"/>
          </p:nvPr>
        </p:nvSpPr>
        <p:spPr/>
        <p:txBody>
          <a:bodyPr/>
          <a:lstStyle/>
          <a:p>
            <a:pPr>
              <a:defRPr/>
            </a:pPr>
            <a:r>
              <a:rPr lang="en-US"/>
              <a:t>Laboratory for Percutaneous Surgery (The Perk Lab) – Copyright © Queen’s University, 2017</a:t>
            </a:r>
            <a:endParaRPr lang="en-US" dirty="0"/>
          </a:p>
        </p:txBody>
      </p:sp>
      <p:sp>
        <p:nvSpPr>
          <p:cNvPr id="5" name="Slide Number Placeholder 4"/>
          <p:cNvSpPr>
            <a:spLocks noGrp="1"/>
          </p:cNvSpPr>
          <p:nvPr>
            <p:ph type="sldNum" sz="quarter" idx="11"/>
          </p:nvPr>
        </p:nvSpPr>
        <p:spPr/>
        <p:txBody>
          <a:bodyPr/>
          <a:lstStyle/>
          <a:p>
            <a:pPr>
              <a:defRPr/>
            </a:pPr>
            <a:r>
              <a:rPr lang="en-US"/>
              <a:t>- </a:t>
            </a:r>
            <a:fld id="{9FCF0F87-2AA1-4A75-81C9-3ACA5C735B30}" type="slidenum">
              <a:rPr lang="en-US" smtClean="0"/>
              <a:pPr>
                <a:defRPr/>
              </a:pPr>
              <a:t>28</a:t>
            </a:fld>
            <a:r>
              <a:rPr lang="en-US"/>
              <a:t> -</a:t>
            </a:r>
          </a:p>
        </p:txBody>
      </p:sp>
    </p:spTree>
    <p:extLst>
      <p:ext uri="{BB962C8B-B14F-4D97-AF65-F5344CB8AC3E}">
        <p14:creationId xmlns:p14="http://schemas.microsoft.com/office/powerpoint/2010/main" val="879921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endParaRPr lang="en-CA" dirty="0"/>
          </a:p>
        </p:txBody>
      </p:sp>
      <p:sp>
        <p:nvSpPr>
          <p:cNvPr id="3" name="Content Placeholder 2"/>
          <p:cNvSpPr>
            <a:spLocks noGrp="1"/>
          </p:cNvSpPr>
          <p:nvPr>
            <p:ph idx="1"/>
          </p:nvPr>
        </p:nvSpPr>
        <p:spPr>
          <a:xfrm>
            <a:off x="457200" y="1600200"/>
            <a:ext cx="8229600" cy="4648200"/>
          </a:xfrm>
        </p:spPr>
        <p:txBody>
          <a:bodyPr>
            <a:normAutofit lnSpcReduction="10000"/>
          </a:bodyPr>
          <a:lstStyle/>
          <a:p>
            <a:pPr marL="0" indent="0" algn="ctr">
              <a:buNone/>
            </a:pPr>
            <a:r>
              <a:rPr lang="en-US" sz="1800" dirty="0"/>
              <a:t>Contact: Matthew S. Holden (</a:t>
            </a:r>
            <a:r>
              <a:rPr lang="en-US" sz="1800" dirty="0">
                <a:hlinkClick r:id="rId2"/>
              </a:rPr>
              <a:t>72mh@queensu.ca</a:t>
            </a:r>
            <a:r>
              <a:rPr lang="en-US" sz="1800" dirty="0"/>
              <a:t>)</a:t>
            </a:r>
          </a:p>
          <a:p>
            <a:pPr marL="0" indent="0" algn="ctr">
              <a:buNone/>
            </a:pPr>
            <a:r>
              <a:rPr lang="en-US" sz="1800" dirty="0">
                <a:hlinkClick r:id="rId3"/>
              </a:rPr>
              <a:t>http://perk.cs.queensu.ca/</a:t>
            </a:r>
            <a:endParaRPr lang="en-US" sz="1800" dirty="0"/>
          </a:p>
          <a:p>
            <a:pPr marL="0" indent="0" algn="ctr">
              <a:buNone/>
            </a:pPr>
            <a:endParaRPr lang="en-US" sz="1800" dirty="0"/>
          </a:p>
          <a:p>
            <a:pPr marL="0" indent="0" algn="ctr">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This work was funded, in part, by NIH/NIBIB and NIH/NIGMS via grant 1R01EB021396-01A1 - </a:t>
            </a:r>
            <a:r>
              <a:rPr lang="en-US" sz="1800" dirty="0" err="1"/>
              <a:t>Slicer+PLUS</a:t>
            </a:r>
            <a:r>
              <a:rPr lang="en-US" sz="1800" dirty="0"/>
              <a:t>: Point-of-Care Ultrasound and by CANARIE’s Research Software Program. Matthew S. Holden is supported by the NSERC Canada Graduate Scholarship and the Link Foundation Fellowship in Modelling, Simulation, and Training. Gabor Fichtinger is supported as a Cancer Care Ontario Research Chair in Cancer Imaging.</a:t>
            </a:r>
            <a:endParaRPr lang="en-CA" sz="1800" dirty="0"/>
          </a:p>
        </p:txBody>
      </p:sp>
      <p:sp>
        <p:nvSpPr>
          <p:cNvPr id="4" name="Footer Placeholder 3"/>
          <p:cNvSpPr>
            <a:spLocks noGrp="1"/>
          </p:cNvSpPr>
          <p:nvPr>
            <p:ph type="ftr" sz="quarter" idx="10"/>
          </p:nvPr>
        </p:nvSpPr>
        <p:spPr/>
        <p:txBody>
          <a:bodyPr/>
          <a:lstStyle/>
          <a:p>
            <a:pPr>
              <a:defRPr/>
            </a:pPr>
            <a:r>
              <a:rPr lang="en-US"/>
              <a:t>Laboratory for Percutaneous Surgery (The Perk Lab) – Copyright © Queen’s University, 2017</a:t>
            </a:r>
            <a:endParaRPr lang="en-US" dirty="0"/>
          </a:p>
        </p:txBody>
      </p:sp>
      <p:sp>
        <p:nvSpPr>
          <p:cNvPr id="5" name="Slide Number Placeholder 4"/>
          <p:cNvSpPr>
            <a:spLocks noGrp="1"/>
          </p:cNvSpPr>
          <p:nvPr>
            <p:ph type="sldNum" sz="quarter" idx="11"/>
          </p:nvPr>
        </p:nvSpPr>
        <p:spPr/>
        <p:txBody>
          <a:bodyPr/>
          <a:lstStyle/>
          <a:p>
            <a:pPr>
              <a:defRPr/>
            </a:pPr>
            <a:r>
              <a:rPr lang="en-US"/>
              <a:t>- </a:t>
            </a:r>
            <a:fld id="{9FCF0F87-2AA1-4A75-81C9-3ACA5C735B30}" type="slidenum">
              <a:rPr lang="en-US" smtClean="0"/>
              <a:pPr>
                <a:defRPr/>
              </a:pPr>
              <a:t>29</a:t>
            </a:fld>
            <a:r>
              <a:rPr lang="en-US"/>
              <a:t> -</a:t>
            </a:r>
          </a:p>
        </p:txBody>
      </p:sp>
      <p:pic>
        <p:nvPicPr>
          <p:cNvPr id="6" name="Picture 5" descr="http://static.wixstatic.com/media/c1c09b_0886f9da7d504351a5d4781bd63f9c0c.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725" y="3554526"/>
            <a:ext cx="1800000" cy="7270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womenincancer.org/images/logo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2400" y="3429000"/>
            <a:ext cx="1800000" cy="9781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stretch>
            <a:fillRect/>
          </a:stretch>
        </p:blipFill>
        <p:spPr>
          <a:xfrm>
            <a:off x="4060252" y="3364901"/>
            <a:ext cx="979950" cy="996559"/>
          </a:xfrm>
          <a:prstGeom prst="rect">
            <a:avLst/>
          </a:prstGeom>
        </p:spPr>
      </p:pic>
      <p:sp>
        <p:nvSpPr>
          <p:cNvPr id="10" name="AutoShape 2" descr="Image result for ni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4100" name="Picture 4" descr="Image resul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90800" y="22860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9280" y="2377440"/>
            <a:ext cx="2265768"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382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FAST Ultrasound</a:t>
            </a:r>
            <a:endParaRPr lang="en-CA" dirty="0"/>
          </a:p>
        </p:txBody>
      </p:sp>
      <p:sp>
        <p:nvSpPr>
          <p:cNvPr id="5" name="Footer Placeholder 4"/>
          <p:cNvSpPr>
            <a:spLocks noGrp="1"/>
          </p:cNvSpPr>
          <p:nvPr>
            <p:ph type="ftr" sz="quarter" idx="10"/>
          </p:nvPr>
        </p:nvSpPr>
        <p:spPr/>
        <p:txBody>
          <a:bodyPr/>
          <a:lstStyle/>
          <a:p>
            <a:pPr>
              <a:defRPr/>
            </a:pPr>
            <a:r>
              <a:rPr lang="en-US"/>
              <a:t>Laboratory for Percutaneous Surgery (The Perk Lab) – Copyright © Queen’s University, 2017</a:t>
            </a:r>
            <a:endParaRPr lang="en-US" dirty="0"/>
          </a:p>
        </p:txBody>
      </p:sp>
      <p:sp>
        <p:nvSpPr>
          <p:cNvPr id="6" name="Slide Number Placeholder 5"/>
          <p:cNvSpPr>
            <a:spLocks noGrp="1"/>
          </p:cNvSpPr>
          <p:nvPr>
            <p:ph type="sldNum" sz="quarter" idx="11"/>
          </p:nvPr>
        </p:nvSpPr>
        <p:spPr/>
        <p:txBody>
          <a:bodyPr/>
          <a:lstStyle/>
          <a:p>
            <a:pPr>
              <a:defRPr/>
            </a:pPr>
            <a:r>
              <a:rPr lang="en-US"/>
              <a:t>- </a:t>
            </a:r>
            <a:fld id="{9FCF0F87-2AA1-4A75-81C9-3ACA5C735B30}" type="slidenum">
              <a:rPr lang="en-US" smtClean="0"/>
              <a:pPr>
                <a:defRPr/>
              </a:pPr>
              <a:t>3</a:t>
            </a:fld>
            <a:r>
              <a:rPr lang="en-US"/>
              <a:t> -</a:t>
            </a:r>
          </a:p>
        </p:txBody>
      </p:sp>
      <p:pic>
        <p:nvPicPr>
          <p:cNvPr id="7"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14399" y="1456426"/>
            <a:ext cx="7315202" cy="4114800"/>
          </a:xfrm>
        </p:spPr>
      </p:pic>
      <p:sp>
        <p:nvSpPr>
          <p:cNvPr id="8" name="TextBox 7"/>
          <p:cNvSpPr txBox="1"/>
          <p:nvPr/>
        </p:nvSpPr>
        <p:spPr>
          <a:xfrm>
            <a:off x="2857500" y="5605046"/>
            <a:ext cx="3429000" cy="338554"/>
          </a:xfrm>
          <a:prstGeom prst="rect">
            <a:avLst/>
          </a:prstGeom>
          <a:noFill/>
        </p:spPr>
        <p:txBody>
          <a:bodyPr wrap="square" rtlCol="0">
            <a:spAutoFit/>
          </a:bodyPr>
          <a:lstStyle/>
          <a:p>
            <a:pPr algn="ctr"/>
            <a:r>
              <a:rPr lang="en-US" sz="1600" dirty="0"/>
              <a:t>Holden et al. CARS 2015.</a:t>
            </a:r>
            <a:endParaRPr lang="en-CA" sz="1600" dirty="0"/>
          </a:p>
        </p:txBody>
      </p:sp>
    </p:spTree>
    <p:extLst>
      <p:ext uri="{BB962C8B-B14F-4D97-AF65-F5344CB8AC3E}">
        <p14:creationId xmlns:p14="http://schemas.microsoft.com/office/powerpoint/2010/main" val="2620884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Ultrasound-Guided Central Line</a:t>
            </a:r>
            <a:endParaRPr lang="en-CA" dirty="0"/>
          </a:p>
        </p:txBody>
      </p:sp>
      <p:sp>
        <p:nvSpPr>
          <p:cNvPr id="5" name="Footer Placeholder 4"/>
          <p:cNvSpPr>
            <a:spLocks noGrp="1"/>
          </p:cNvSpPr>
          <p:nvPr>
            <p:ph type="ftr" sz="quarter" idx="10"/>
          </p:nvPr>
        </p:nvSpPr>
        <p:spPr/>
        <p:txBody>
          <a:bodyPr/>
          <a:lstStyle/>
          <a:p>
            <a:pPr>
              <a:defRPr/>
            </a:pPr>
            <a:r>
              <a:rPr lang="en-US"/>
              <a:t>Laboratory for Percutaneous Surgery (The Perk Lab) – Copyright © Queen’s University, 2017</a:t>
            </a:r>
            <a:endParaRPr lang="en-US" dirty="0"/>
          </a:p>
        </p:txBody>
      </p:sp>
      <p:sp>
        <p:nvSpPr>
          <p:cNvPr id="6" name="Slide Number Placeholder 5"/>
          <p:cNvSpPr>
            <a:spLocks noGrp="1"/>
          </p:cNvSpPr>
          <p:nvPr>
            <p:ph type="sldNum" sz="quarter" idx="11"/>
          </p:nvPr>
        </p:nvSpPr>
        <p:spPr/>
        <p:txBody>
          <a:bodyPr/>
          <a:lstStyle/>
          <a:p>
            <a:pPr>
              <a:defRPr/>
            </a:pPr>
            <a:r>
              <a:rPr lang="en-US"/>
              <a:t>- </a:t>
            </a:r>
            <a:fld id="{9FCF0F87-2AA1-4A75-81C9-3ACA5C735B30}" type="slidenum">
              <a:rPr lang="en-US" smtClean="0"/>
              <a:pPr>
                <a:defRPr/>
              </a:pPr>
              <a:t>4</a:t>
            </a:fld>
            <a:r>
              <a:rPr lang="en-US"/>
              <a:t> -</a:t>
            </a: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818738" y="1447800"/>
            <a:ext cx="5506524" cy="4114800"/>
          </a:xfrm>
          <a:prstGeom prst="rect">
            <a:avLst/>
          </a:prstGeom>
        </p:spPr>
      </p:pic>
      <p:sp>
        <p:nvSpPr>
          <p:cNvPr id="8" name="TextBox 7"/>
          <p:cNvSpPr txBox="1"/>
          <p:nvPr/>
        </p:nvSpPr>
        <p:spPr>
          <a:xfrm>
            <a:off x="2857500" y="5605046"/>
            <a:ext cx="3429000" cy="338554"/>
          </a:xfrm>
          <a:prstGeom prst="rect">
            <a:avLst/>
          </a:prstGeom>
          <a:noFill/>
        </p:spPr>
        <p:txBody>
          <a:bodyPr wrap="square" rtlCol="0">
            <a:spAutoFit/>
          </a:bodyPr>
          <a:lstStyle/>
          <a:p>
            <a:pPr algn="ctr"/>
            <a:r>
              <a:rPr lang="en-US" sz="1600" dirty="0"/>
              <a:t>McGraw et al. CJEM 2016.</a:t>
            </a:r>
            <a:endParaRPr lang="en-CA" sz="1600" dirty="0"/>
          </a:p>
        </p:txBody>
      </p:sp>
    </p:spTree>
    <p:extLst>
      <p:ext uri="{BB962C8B-B14F-4D97-AF65-F5344CB8AC3E}">
        <p14:creationId xmlns:p14="http://schemas.microsoft.com/office/powerpoint/2010/main" val="1117211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Lumbar Puncture</a:t>
            </a:r>
            <a:endParaRPr lang="en-CA" dirty="0"/>
          </a:p>
        </p:txBody>
      </p:sp>
      <p:pic>
        <p:nvPicPr>
          <p:cNvPr id="7" name="Content Placeholder 6"/>
          <p:cNvPicPr>
            <a:picLocks noGrp="1" noChangeAspect="1"/>
          </p:cNvPicPr>
          <p:nvPr>
            <p:ph sz="half" idx="1"/>
          </p:nvPr>
        </p:nvPicPr>
        <p:blipFill>
          <a:blip r:embed="rId2"/>
          <a:stretch>
            <a:fillRect/>
          </a:stretch>
        </p:blipFill>
        <p:spPr>
          <a:xfrm>
            <a:off x="2040156" y="1447800"/>
            <a:ext cx="5063688" cy="4114800"/>
          </a:xfrm>
          <a:prstGeom prst="rect">
            <a:avLst/>
          </a:prstGeom>
        </p:spPr>
      </p:pic>
      <p:sp>
        <p:nvSpPr>
          <p:cNvPr id="5" name="Footer Placeholder 4"/>
          <p:cNvSpPr>
            <a:spLocks noGrp="1"/>
          </p:cNvSpPr>
          <p:nvPr>
            <p:ph type="ftr" sz="quarter" idx="10"/>
          </p:nvPr>
        </p:nvSpPr>
        <p:spPr/>
        <p:txBody>
          <a:bodyPr/>
          <a:lstStyle/>
          <a:p>
            <a:pPr>
              <a:defRPr/>
            </a:pPr>
            <a:r>
              <a:rPr lang="en-US"/>
              <a:t>Laboratory for Percutaneous Surgery (The Perk Lab) – Copyright © Queen’s University, 2017</a:t>
            </a:r>
            <a:endParaRPr lang="en-US" dirty="0"/>
          </a:p>
        </p:txBody>
      </p:sp>
      <p:sp>
        <p:nvSpPr>
          <p:cNvPr id="6" name="Slide Number Placeholder 5"/>
          <p:cNvSpPr>
            <a:spLocks noGrp="1"/>
          </p:cNvSpPr>
          <p:nvPr>
            <p:ph type="sldNum" sz="quarter" idx="11"/>
          </p:nvPr>
        </p:nvSpPr>
        <p:spPr/>
        <p:txBody>
          <a:bodyPr/>
          <a:lstStyle/>
          <a:p>
            <a:pPr>
              <a:defRPr/>
            </a:pPr>
            <a:r>
              <a:rPr lang="en-US"/>
              <a:t>- </a:t>
            </a:r>
            <a:fld id="{9FCF0F87-2AA1-4A75-81C9-3ACA5C735B30}" type="slidenum">
              <a:rPr lang="en-US" smtClean="0"/>
              <a:pPr>
                <a:defRPr/>
              </a:pPr>
              <a:t>5</a:t>
            </a:fld>
            <a:r>
              <a:rPr lang="en-US"/>
              <a:t> -</a:t>
            </a:r>
          </a:p>
        </p:txBody>
      </p:sp>
      <p:sp>
        <p:nvSpPr>
          <p:cNvPr id="8" name="TextBox 7"/>
          <p:cNvSpPr txBox="1"/>
          <p:nvPr/>
        </p:nvSpPr>
        <p:spPr>
          <a:xfrm>
            <a:off x="2857500" y="5605046"/>
            <a:ext cx="3429000" cy="338554"/>
          </a:xfrm>
          <a:prstGeom prst="rect">
            <a:avLst/>
          </a:prstGeom>
          <a:noFill/>
        </p:spPr>
        <p:txBody>
          <a:bodyPr wrap="square" rtlCol="0">
            <a:spAutoFit/>
          </a:bodyPr>
          <a:lstStyle/>
          <a:p>
            <a:pPr algn="ctr"/>
            <a:r>
              <a:rPr lang="en-US" sz="1600" dirty="0"/>
              <a:t>Yeo et al. AEM 2015.</a:t>
            </a:r>
            <a:endParaRPr lang="en-CA" sz="1600" dirty="0"/>
          </a:p>
        </p:txBody>
      </p:sp>
    </p:spTree>
    <p:extLst>
      <p:ext uri="{BB962C8B-B14F-4D97-AF65-F5344CB8AC3E}">
        <p14:creationId xmlns:p14="http://schemas.microsoft.com/office/powerpoint/2010/main" val="2906897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Proficiency Assessment</a:t>
            </a:r>
            <a:endParaRPr lang="en-CA" dirty="0"/>
          </a:p>
        </p:txBody>
      </p:sp>
      <p:sp>
        <p:nvSpPr>
          <p:cNvPr id="4" name="Footer Placeholder 3"/>
          <p:cNvSpPr>
            <a:spLocks noGrp="1"/>
          </p:cNvSpPr>
          <p:nvPr>
            <p:ph type="ftr" sz="quarter" idx="10"/>
          </p:nvPr>
        </p:nvSpPr>
        <p:spPr/>
        <p:txBody>
          <a:bodyPr/>
          <a:lstStyle/>
          <a:p>
            <a:pPr>
              <a:defRPr/>
            </a:pPr>
            <a:r>
              <a:rPr lang="en-US"/>
              <a:t>Laboratory for Percutaneous Surgery (The Perk Lab) – Copyright © Queen’s University, 2017</a:t>
            </a:r>
            <a:endParaRPr lang="en-US" dirty="0"/>
          </a:p>
        </p:txBody>
      </p:sp>
      <p:sp>
        <p:nvSpPr>
          <p:cNvPr id="5" name="Slide Number Placeholder 4"/>
          <p:cNvSpPr>
            <a:spLocks noGrp="1"/>
          </p:cNvSpPr>
          <p:nvPr>
            <p:ph type="sldNum" sz="quarter" idx="11"/>
          </p:nvPr>
        </p:nvSpPr>
        <p:spPr/>
        <p:txBody>
          <a:bodyPr/>
          <a:lstStyle/>
          <a:p>
            <a:pPr>
              <a:defRPr/>
            </a:pPr>
            <a:r>
              <a:rPr lang="en-US"/>
              <a:t>- </a:t>
            </a:r>
            <a:fld id="{9FCF0F87-2AA1-4A75-81C9-3ACA5C735B30}" type="slidenum">
              <a:rPr lang="en-US" smtClean="0"/>
              <a:pPr>
                <a:defRPr/>
              </a:pPr>
              <a:t>6</a:t>
            </a:fld>
            <a:r>
              <a:rPr lang="en-US"/>
              <a:t> -</a:t>
            </a:r>
          </a:p>
        </p:txBody>
      </p:sp>
      <p:graphicFrame>
        <p:nvGraphicFramePr>
          <p:cNvPr id="8" name="Table 7"/>
          <p:cNvGraphicFramePr>
            <a:graphicFrameLocks noGrp="1"/>
          </p:cNvGraphicFramePr>
          <p:nvPr>
            <p:extLst>
              <p:ext uri="{D42A27DB-BD31-4B8C-83A1-F6EECF244321}">
                <p14:modId xmlns:p14="http://schemas.microsoft.com/office/powerpoint/2010/main" val="383674623"/>
              </p:ext>
            </p:extLst>
          </p:nvPr>
        </p:nvGraphicFramePr>
        <p:xfrm>
          <a:off x="457200" y="1397000"/>
          <a:ext cx="8229600" cy="4622800"/>
        </p:xfrm>
        <a:graphic>
          <a:graphicData uri="http://schemas.openxmlformats.org/drawingml/2006/table">
            <a:tbl>
              <a:tblPr firstRow="1" bandRow="1">
                <a:tableStyleId>{69012ECD-51FC-41F1-AA8D-1B2483CD663E}</a:tableStyleId>
              </a:tblPr>
              <a:tblGrid>
                <a:gridCol w="2743200">
                  <a:extLst>
                    <a:ext uri="{9D8B030D-6E8A-4147-A177-3AD203B41FA5}">
                      <a16:colId xmlns:a16="http://schemas.microsoft.com/office/drawing/2014/main" val="510385964"/>
                    </a:ext>
                  </a:extLst>
                </a:gridCol>
                <a:gridCol w="2743200">
                  <a:extLst>
                    <a:ext uri="{9D8B030D-6E8A-4147-A177-3AD203B41FA5}">
                      <a16:colId xmlns:a16="http://schemas.microsoft.com/office/drawing/2014/main" val="3901987799"/>
                    </a:ext>
                  </a:extLst>
                </a:gridCol>
                <a:gridCol w="2743200">
                  <a:extLst>
                    <a:ext uri="{9D8B030D-6E8A-4147-A177-3AD203B41FA5}">
                      <a16:colId xmlns:a16="http://schemas.microsoft.com/office/drawing/2014/main" val="814016263"/>
                    </a:ext>
                  </a:extLst>
                </a:gridCol>
              </a:tblGrid>
              <a:tr h="397783">
                <a:tc>
                  <a:txBody>
                    <a:bodyPr/>
                    <a:lstStyle/>
                    <a:p>
                      <a:pPr algn="ctr"/>
                      <a:r>
                        <a:rPr lang="en-US" dirty="0"/>
                        <a:t>What we measure</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dirty="0"/>
                        <a:t>Assessment</a:t>
                      </a: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361468319"/>
                  </a:ext>
                </a:extLst>
              </a:tr>
              <a:tr h="4225017">
                <a:tc>
                  <a:txBody>
                    <a:bodyPr/>
                    <a:lstStyle/>
                    <a:p>
                      <a:pPr algn="ctr"/>
                      <a:r>
                        <a:rPr lang="en-US" dirty="0"/>
                        <a:t>Time</a:t>
                      </a:r>
                    </a:p>
                    <a:p>
                      <a:pPr algn="ctr"/>
                      <a:endParaRPr lang="en-US" dirty="0"/>
                    </a:p>
                    <a:p>
                      <a:pPr algn="ctr"/>
                      <a:r>
                        <a:rPr lang="en-US" dirty="0"/>
                        <a:t>Instrument efficiency</a:t>
                      </a:r>
                    </a:p>
                    <a:p>
                      <a:pPr algn="ctr"/>
                      <a:endParaRPr lang="en-US" dirty="0"/>
                    </a:p>
                    <a:p>
                      <a:pPr algn="ctr"/>
                      <a:r>
                        <a:rPr lang="en-US" dirty="0"/>
                        <a:t>Hand motion</a:t>
                      </a:r>
                    </a:p>
                    <a:p>
                      <a:pPr algn="ctr"/>
                      <a:endParaRPr lang="en-US" dirty="0"/>
                    </a:p>
                    <a:p>
                      <a:pPr algn="ctr"/>
                      <a:r>
                        <a:rPr lang="en-US" dirty="0"/>
                        <a:t>Needle-tissue interaction</a:t>
                      </a:r>
                    </a:p>
                    <a:p>
                      <a:pPr algn="ctr"/>
                      <a:endParaRPr lang="en-US" dirty="0"/>
                    </a:p>
                    <a:p>
                      <a:pPr algn="ctr"/>
                      <a:r>
                        <a:rPr lang="en-US" dirty="0"/>
                        <a:t>Motion fluidity</a:t>
                      </a:r>
                    </a:p>
                    <a:p>
                      <a:pPr algn="ctr"/>
                      <a:endParaRPr lang="en-US" dirty="0"/>
                    </a:p>
                    <a:p>
                      <a:pPr algn="ctr"/>
                      <a:r>
                        <a:rPr lang="en-US" dirty="0"/>
                        <a:t>etc.</a:t>
                      </a:r>
                    </a:p>
                    <a:p>
                      <a:pPr algn="ctr"/>
                      <a:endParaRPr lang="en-US" dirty="0"/>
                    </a:p>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71035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701515019"/>
              </p:ext>
            </p:extLst>
          </p:nvPr>
        </p:nvGraphicFramePr>
        <p:xfrm>
          <a:off x="5943600" y="2655530"/>
          <a:ext cx="2743200" cy="2105739"/>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3277224148"/>
                    </a:ext>
                  </a:extLst>
                </a:gridCol>
                <a:gridCol w="457200">
                  <a:extLst>
                    <a:ext uri="{9D8B030D-6E8A-4147-A177-3AD203B41FA5}">
                      <a16:colId xmlns:a16="http://schemas.microsoft.com/office/drawing/2014/main" val="3128265783"/>
                    </a:ext>
                  </a:extLst>
                </a:gridCol>
              </a:tblGrid>
              <a:tr h="265391">
                <a:tc>
                  <a:txBody>
                    <a:bodyPr/>
                    <a:lstStyle/>
                    <a:p>
                      <a:pPr algn="l"/>
                      <a:r>
                        <a:rPr lang="en-US" dirty="0"/>
                        <a:t>Time/motion</a:t>
                      </a:r>
                      <a:endParaRPr lang="en-CA" dirty="0"/>
                    </a:p>
                  </a:txBody>
                  <a:tcPr anchor="ctr"/>
                </a:tc>
                <a:tc>
                  <a:txBody>
                    <a:bodyPr/>
                    <a:lstStyle/>
                    <a:p>
                      <a:pPr algn="ctr"/>
                      <a:r>
                        <a:rPr lang="en-US" dirty="0"/>
                        <a:t>3</a:t>
                      </a:r>
                      <a:endParaRPr lang="en-CA" dirty="0"/>
                    </a:p>
                  </a:txBody>
                  <a:tcPr anchor="ctr"/>
                </a:tc>
                <a:extLst>
                  <a:ext uri="{0D108BD9-81ED-4DB2-BD59-A6C34878D82A}">
                    <a16:rowId xmlns:a16="http://schemas.microsoft.com/office/drawing/2014/main" val="1267079548"/>
                  </a:ext>
                </a:extLst>
              </a:tr>
              <a:tr h="458073">
                <a:tc>
                  <a:txBody>
                    <a:bodyPr/>
                    <a:lstStyle/>
                    <a:p>
                      <a:pPr algn="l"/>
                      <a:r>
                        <a:rPr lang="en-US" dirty="0"/>
                        <a:t>Instrument handling</a:t>
                      </a:r>
                      <a:endParaRPr lang="en-CA" dirty="0"/>
                    </a:p>
                  </a:txBody>
                  <a:tcPr anchor="ctr"/>
                </a:tc>
                <a:tc>
                  <a:txBody>
                    <a:bodyPr/>
                    <a:lstStyle/>
                    <a:p>
                      <a:pPr algn="ctr"/>
                      <a:r>
                        <a:rPr lang="en-US" dirty="0"/>
                        <a:t>4</a:t>
                      </a:r>
                      <a:endParaRPr lang="en-CA" dirty="0"/>
                    </a:p>
                  </a:txBody>
                  <a:tcPr anchor="ctr"/>
                </a:tc>
                <a:extLst>
                  <a:ext uri="{0D108BD9-81ED-4DB2-BD59-A6C34878D82A}">
                    <a16:rowId xmlns:a16="http://schemas.microsoft.com/office/drawing/2014/main" val="804150282"/>
                  </a:ext>
                </a:extLst>
              </a:tr>
              <a:tr h="458073">
                <a:tc>
                  <a:txBody>
                    <a:bodyPr/>
                    <a:lstStyle/>
                    <a:p>
                      <a:pPr algn="l"/>
                      <a:r>
                        <a:rPr lang="en-US" dirty="0"/>
                        <a:t>Tissue</a:t>
                      </a:r>
                      <a:r>
                        <a:rPr lang="en-US" baseline="0" dirty="0"/>
                        <a:t> respect</a:t>
                      </a:r>
                    </a:p>
                  </a:txBody>
                  <a:tcPr anchor="ctr"/>
                </a:tc>
                <a:tc>
                  <a:txBody>
                    <a:bodyPr/>
                    <a:lstStyle/>
                    <a:p>
                      <a:pPr algn="ctr"/>
                      <a:r>
                        <a:rPr lang="en-US" dirty="0"/>
                        <a:t>2</a:t>
                      </a:r>
                      <a:endParaRPr lang="en-CA" dirty="0"/>
                    </a:p>
                  </a:txBody>
                  <a:tcPr anchor="ctr"/>
                </a:tc>
                <a:extLst>
                  <a:ext uri="{0D108BD9-81ED-4DB2-BD59-A6C34878D82A}">
                    <a16:rowId xmlns:a16="http://schemas.microsoft.com/office/drawing/2014/main" val="476805354"/>
                  </a:ext>
                </a:extLst>
              </a:tr>
              <a:tr h="265391">
                <a:tc>
                  <a:txBody>
                    <a:bodyPr/>
                    <a:lstStyle/>
                    <a:p>
                      <a:pPr algn="l"/>
                      <a:r>
                        <a:rPr lang="en-US" dirty="0"/>
                        <a:t>…</a:t>
                      </a:r>
                      <a:endParaRPr lang="en-CA" dirty="0"/>
                    </a:p>
                  </a:txBody>
                  <a:tcPr anchor="ctr"/>
                </a:tc>
                <a:tc>
                  <a:txBody>
                    <a:bodyPr/>
                    <a:lstStyle/>
                    <a:p>
                      <a:pPr algn="ctr"/>
                      <a:endParaRPr lang="en-CA" dirty="0"/>
                    </a:p>
                  </a:txBody>
                  <a:tcPr anchor="ctr"/>
                </a:tc>
                <a:extLst>
                  <a:ext uri="{0D108BD9-81ED-4DB2-BD59-A6C34878D82A}">
                    <a16:rowId xmlns:a16="http://schemas.microsoft.com/office/drawing/2014/main" val="3586483415"/>
                  </a:ext>
                </a:extLst>
              </a:tr>
              <a:tr h="458073">
                <a:tc>
                  <a:txBody>
                    <a:bodyPr/>
                    <a:lstStyle/>
                    <a:p>
                      <a:pPr algn="l"/>
                      <a:r>
                        <a:rPr lang="en-US" dirty="0"/>
                        <a:t>Procedure knowledge</a:t>
                      </a:r>
                      <a:endParaRPr lang="en-CA" dirty="0"/>
                    </a:p>
                  </a:txBody>
                  <a:tcPr anchor="ctr"/>
                </a:tc>
                <a:tc>
                  <a:txBody>
                    <a:bodyPr/>
                    <a:lstStyle/>
                    <a:p>
                      <a:pPr algn="ctr"/>
                      <a:r>
                        <a:rPr lang="en-US" dirty="0"/>
                        <a:t>4</a:t>
                      </a:r>
                      <a:endParaRPr lang="en-CA" dirty="0"/>
                    </a:p>
                  </a:txBody>
                  <a:tcPr anchor="ctr"/>
                </a:tc>
                <a:extLst>
                  <a:ext uri="{0D108BD9-81ED-4DB2-BD59-A6C34878D82A}">
                    <a16:rowId xmlns:a16="http://schemas.microsoft.com/office/drawing/2014/main" val="118143217"/>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569158958"/>
              </p:ext>
            </p:extLst>
          </p:nvPr>
        </p:nvGraphicFramePr>
        <p:xfrm>
          <a:off x="6934200" y="3251199"/>
          <a:ext cx="838200" cy="914400"/>
        </p:xfrm>
        <a:graphic>
          <a:graphicData uri="http://schemas.openxmlformats.org/drawingml/2006/table">
            <a:tbl>
              <a:tblPr firstRow="1" bandRow="1">
                <a:tableStyleId>{5940675A-B579-460E-94D1-54222C63F5DA}</a:tableStyleId>
              </a:tblPr>
              <a:tblGrid>
                <a:gridCol w="838200">
                  <a:extLst>
                    <a:ext uri="{9D8B030D-6E8A-4147-A177-3AD203B41FA5}">
                      <a16:colId xmlns:a16="http://schemas.microsoft.com/office/drawing/2014/main" val="2544995132"/>
                    </a:ext>
                  </a:extLst>
                </a:gridCol>
              </a:tblGrid>
              <a:tr h="370840">
                <a:tc>
                  <a:txBody>
                    <a:bodyPr/>
                    <a:lstStyle/>
                    <a:p>
                      <a:pPr algn="ctr"/>
                      <a:r>
                        <a:rPr lang="en-US" dirty="0"/>
                        <a:t>A+</a:t>
                      </a:r>
                    </a:p>
                    <a:p>
                      <a:pPr algn="ctr"/>
                      <a:r>
                        <a:rPr lang="en-US" dirty="0"/>
                        <a:t>…</a:t>
                      </a:r>
                    </a:p>
                    <a:p>
                      <a:pPr algn="ctr"/>
                      <a:r>
                        <a:rPr lang="en-US" dirty="0"/>
                        <a:t>F</a:t>
                      </a:r>
                      <a:endParaRPr lang="en-CA" dirty="0"/>
                    </a:p>
                  </a:txBody>
                  <a:tcPr/>
                </a:tc>
                <a:extLst>
                  <a:ext uri="{0D108BD9-81ED-4DB2-BD59-A6C34878D82A}">
                    <a16:rowId xmlns:a16="http://schemas.microsoft.com/office/drawing/2014/main" val="3974113188"/>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674898221"/>
              </p:ext>
            </p:extLst>
          </p:nvPr>
        </p:nvGraphicFramePr>
        <p:xfrm>
          <a:off x="6934200" y="3388359"/>
          <a:ext cx="838200" cy="640080"/>
        </p:xfrm>
        <a:graphic>
          <a:graphicData uri="http://schemas.openxmlformats.org/drawingml/2006/table">
            <a:tbl>
              <a:tblPr firstRow="1" bandRow="1">
                <a:tableStyleId>{5940675A-B579-460E-94D1-54222C63F5DA}</a:tableStyleId>
              </a:tblPr>
              <a:tblGrid>
                <a:gridCol w="838200">
                  <a:extLst>
                    <a:ext uri="{9D8B030D-6E8A-4147-A177-3AD203B41FA5}">
                      <a16:colId xmlns:a16="http://schemas.microsoft.com/office/drawing/2014/main" val="2544995132"/>
                    </a:ext>
                  </a:extLst>
                </a:gridCol>
              </a:tblGrid>
              <a:tr h="370840">
                <a:tc>
                  <a:txBody>
                    <a:bodyPr/>
                    <a:lstStyle/>
                    <a:p>
                      <a:pPr algn="ctr"/>
                      <a:r>
                        <a:rPr lang="en-US" dirty="0"/>
                        <a:t>Pass</a:t>
                      </a:r>
                    </a:p>
                    <a:p>
                      <a:pPr algn="ctr"/>
                      <a:r>
                        <a:rPr lang="en-US" dirty="0"/>
                        <a:t>Fail</a:t>
                      </a:r>
                      <a:endParaRPr lang="en-CA" dirty="0"/>
                    </a:p>
                  </a:txBody>
                  <a:tcPr/>
                </a:tc>
                <a:extLst>
                  <a:ext uri="{0D108BD9-81ED-4DB2-BD59-A6C34878D82A}">
                    <a16:rowId xmlns:a16="http://schemas.microsoft.com/office/drawing/2014/main" val="3974113188"/>
                  </a:ext>
                </a:extLst>
              </a:tr>
            </a:tbl>
          </a:graphicData>
        </a:graphic>
      </p:graphicFrame>
      <p:grpSp>
        <p:nvGrpSpPr>
          <p:cNvPr id="23" name="Group 22"/>
          <p:cNvGrpSpPr/>
          <p:nvPr/>
        </p:nvGrpSpPr>
        <p:grpSpPr>
          <a:xfrm>
            <a:off x="3200400" y="2559664"/>
            <a:ext cx="2743200" cy="2297470"/>
            <a:chOff x="3200400" y="2559664"/>
            <a:chExt cx="2743200" cy="2297470"/>
          </a:xfrm>
        </p:grpSpPr>
        <p:sp>
          <p:nvSpPr>
            <p:cNvPr id="20" name="Rectangle 19"/>
            <p:cNvSpPr/>
            <p:nvPr/>
          </p:nvSpPr>
          <p:spPr>
            <a:xfrm>
              <a:off x="3505200" y="2559664"/>
              <a:ext cx="2133600" cy="22974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21" name="Right Arrow 20"/>
            <p:cNvSpPr/>
            <p:nvPr/>
          </p:nvSpPr>
          <p:spPr>
            <a:xfrm>
              <a:off x="3200400" y="3380957"/>
              <a:ext cx="304800" cy="65488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22" name="Right Arrow 21"/>
            <p:cNvSpPr/>
            <p:nvPr/>
          </p:nvSpPr>
          <p:spPr>
            <a:xfrm>
              <a:off x="5638800" y="3373556"/>
              <a:ext cx="304800" cy="65488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38876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8"/>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a:t>
            </a:r>
            <a:endParaRPr lang="en-CA" dirty="0"/>
          </a:p>
        </p:txBody>
      </p:sp>
      <p:sp>
        <p:nvSpPr>
          <p:cNvPr id="3" name="Content Placeholder 2"/>
          <p:cNvSpPr>
            <a:spLocks noGrp="1"/>
          </p:cNvSpPr>
          <p:nvPr>
            <p:ph idx="1"/>
          </p:nvPr>
        </p:nvSpPr>
        <p:spPr/>
        <p:txBody>
          <a:bodyPr/>
          <a:lstStyle/>
          <a:p>
            <a:pPr marL="0" indent="0">
              <a:buNone/>
            </a:pPr>
            <a:endParaRPr lang="en-US" dirty="0"/>
          </a:p>
          <a:p>
            <a:pPr marL="0" indent="0" algn="ctr">
              <a:buNone/>
            </a:pPr>
            <a:r>
              <a:rPr lang="en-US" dirty="0">
                <a:solidFill>
                  <a:srgbClr val="800000"/>
                </a:solidFill>
              </a:rPr>
              <a:t>Determine which metrics are necessary for overall proficiency assessment in point-of-care ultrasound applications.</a:t>
            </a:r>
            <a:endParaRPr lang="en-CA" dirty="0">
              <a:solidFill>
                <a:srgbClr val="800000"/>
              </a:solidFill>
            </a:endParaRPr>
          </a:p>
        </p:txBody>
      </p:sp>
      <p:sp>
        <p:nvSpPr>
          <p:cNvPr id="4" name="Footer Placeholder 3"/>
          <p:cNvSpPr>
            <a:spLocks noGrp="1"/>
          </p:cNvSpPr>
          <p:nvPr>
            <p:ph type="ftr" sz="quarter" idx="10"/>
          </p:nvPr>
        </p:nvSpPr>
        <p:spPr/>
        <p:txBody>
          <a:bodyPr/>
          <a:lstStyle/>
          <a:p>
            <a:pPr>
              <a:defRPr/>
            </a:pPr>
            <a:r>
              <a:rPr lang="en-US"/>
              <a:t>Laboratory for Percutaneous Surgery (The Perk Lab) – Copyright © Queen’s University, 2017</a:t>
            </a:r>
            <a:endParaRPr lang="en-US" dirty="0"/>
          </a:p>
        </p:txBody>
      </p:sp>
      <p:sp>
        <p:nvSpPr>
          <p:cNvPr id="5" name="Slide Number Placeholder 4"/>
          <p:cNvSpPr>
            <a:spLocks noGrp="1"/>
          </p:cNvSpPr>
          <p:nvPr>
            <p:ph type="sldNum" sz="quarter" idx="11"/>
          </p:nvPr>
        </p:nvSpPr>
        <p:spPr/>
        <p:txBody>
          <a:bodyPr/>
          <a:lstStyle/>
          <a:p>
            <a:pPr>
              <a:defRPr/>
            </a:pPr>
            <a:r>
              <a:rPr lang="en-US"/>
              <a:t>- </a:t>
            </a:r>
            <a:fld id="{9FCF0F87-2AA1-4A75-81C9-3ACA5C735B30}" type="slidenum">
              <a:rPr lang="en-US" smtClean="0"/>
              <a:pPr>
                <a:defRPr/>
              </a:pPr>
              <a:t>7</a:t>
            </a:fld>
            <a:r>
              <a:rPr lang="en-US"/>
              <a:t> -</a:t>
            </a:r>
          </a:p>
        </p:txBody>
      </p:sp>
    </p:spTree>
    <p:extLst>
      <p:ext uri="{BB962C8B-B14F-4D97-AF65-F5344CB8AC3E}">
        <p14:creationId xmlns:p14="http://schemas.microsoft.com/office/powerpoint/2010/main" val="305243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 Ultrasound</a:t>
            </a:r>
            <a:endParaRPr lang="en-CA" dirty="0"/>
          </a:p>
        </p:txBody>
      </p:sp>
      <p:sp>
        <p:nvSpPr>
          <p:cNvPr id="4" name="Footer Placeholder 3"/>
          <p:cNvSpPr>
            <a:spLocks noGrp="1"/>
          </p:cNvSpPr>
          <p:nvPr>
            <p:ph type="ftr" sz="quarter" idx="10"/>
          </p:nvPr>
        </p:nvSpPr>
        <p:spPr/>
        <p:txBody>
          <a:bodyPr/>
          <a:lstStyle/>
          <a:p>
            <a:pPr>
              <a:defRPr/>
            </a:pPr>
            <a:r>
              <a:rPr lang="en-US"/>
              <a:t>Laboratory for Percutaneous Surgery (The Perk Lab) – Copyright © Queen’s University, 2017</a:t>
            </a:r>
            <a:endParaRPr lang="en-US" dirty="0"/>
          </a:p>
        </p:txBody>
      </p:sp>
      <p:sp>
        <p:nvSpPr>
          <p:cNvPr id="5" name="Slide Number Placeholder 4"/>
          <p:cNvSpPr>
            <a:spLocks noGrp="1"/>
          </p:cNvSpPr>
          <p:nvPr>
            <p:ph type="sldNum" sz="quarter" idx="11"/>
          </p:nvPr>
        </p:nvSpPr>
        <p:spPr/>
        <p:txBody>
          <a:bodyPr/>
          <a:lstStyle/>
          <a:p>
            <a:pPr>
              <a:defRPr/>
            </a:pPr>
            <a:r>
              <a:rPr lang="en-US"/>
              <a:t>- </a:t>
            </a:r>
            <a:fld id="{9FCF0F87-2AA1-4A75-81C9-3ACA5C735B30}" type="slidenum">
              <a:rPr lang="en-US" smtClean="0"/>
              <a:pPr>
                <a:defRPr/>
              </a:pPr>
              <a:t>8</a:t>
            </a:fld>
            <a:r>
              <a:rPr lang="en-US"/>
              <a:t> -</a:t>
            </a:r>
          </a:p>
        </p:txBody>
      </p:sp>
      <p:grpSp>
        <p:nvGrpSpPr>
          <p:cNvPr id="43" name="Group 42"/>
          <p:cNvGrpSpPr/>
          <p:nvPr/>
        </p:nvGrpSpPr>
        <p:grpSpPr>
          <a:xfrm>
            <a:off x="1679713" y="4172114"/>
            <a:ext cx="914400" cy="914401"/>
            <a:chOff x="1615441" y="3552508"/>
            <a:chExt cx="1097280" cy="1237387"/>
          </a:xfrm>
        </p:grpSpPr>
        <p:sp>
          <p:nvSpPr>
            <p:cNvPr id="13" name="Oval 12"/>
            <p:cNvSpPr/>
            <p:nvPr/>
          </p:nvSpPr>
          <p:spPr>
            <a:xfrm>
              <a:off x="1615441" y="3692614"/>
              <a:ext cx="1097280" cy="109728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CA"/>
            </a:p>
          </p:txBody>
        </p:sp>
        <p:grpSp>
          <p:nvGrpSpPr>
            <p:cNvPr id="19" name="Group 18"/>
            <p:cNvGrpSpPr/>
            <p:nvPr/>
          </p:nvGrpSpPr>
          <p:grpSpPr>
            <a:xfrm>
              <a:off x="2087881" y="3552508"/>
              <a:ext cx="152400" cy="140105"/>
              <a:chOff x="2567798" y="2984095"/>
              <a:chExt cx="152400" cy="140105"/>
            </a:xfrm>
          </p:grpSpPr>
          <p:sp>
            <p:nvSpPr>
              <p:cNvPr id="14" name="Rectangle 13"/>
              <p:cNvSpPr/>
              <p:nvPr/>
            </p:nvSpPr>
            <p:spPr>
              <a:xfrm>
                <a:off x="2567798" y="2984095"/>
                <a:ext cx="152400"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8" name="Rectangle 17"/>
              <p:cNvSpPr/>
              <p:nvPr/>
            </p:nvSpPr>
            <p:spPr>
              <a:xfrm>
                <a:off x="2621138" y="2984095"/>
                <a:ext cx="45862" cy="1401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grpSp>
        <p:cxnSp>
          <p:nvCxnSpPr>
            <p:cNvPr id="21" name="Straight Connector 20"/>
            <p:cNvCxnSpPr>
              <a:endCxn id="25" idx="7"/>
            </p:cNvCxnSpPr>
            <p:nvPr/>
          </p:nvCxnSpPr>
          <p:spPr>
            <a:xfrm flipH="1">
              <a:off x="2188807" y="3952962"/>
              <a:ext cx="206916" cy="261350"/>
            </a:xfrm>
            <a:prstGeom prst="line">
              <a:avLst/>
            </a:prstGeom>
          </p:spPr>
          <p:style>
            <a:lnRef idx="3">
              <a:schemeClr val="dk1"/>
            </a:lnRef>
            <a:fillRef idx="0">
              <a:schemeClr val="dk1"/>
            </a:fillRef>
            <a:effectRef idx="2">
              <a:schemeClr val="dk1"/>
            </a:effectRef>
            <a:fontRef idx="minor">
              <a:schemeClr val="tx1"/>
            </a:fontRef>
          </p:style>
        </p:cxnSp>
        <p:sp>
          <p:nvSpPr>
            <p:cNvPr id="25" name="Oval 24"/>
            <p:cNvSpPr/>
            <p:nvPr/>
          </p:nvSpPr>
          <p:spPr>
            <a:xfrm>
              <a:off x="2129112" y="4203153"/>
              <a:ext cx="69937"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cxnSp>
          <p:nvCxnSpPr>
            <p:cNvPr id="32" name="Straight Connector 31"/>
            <p:cNvCxnSpPr/>
            <p:nvPr/>
          </p:nvCxnSpPr>
          <p:spPr>
            <a:xfrm flipH="1">
              <a:off x="2164080" y="3768813"/>
              <a:ext cx="1" cy="117387"/>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flipH="1">
              <a:off x="2164079" y="4596306"/>
              <a:ext cx="1" cy="117387"/>
            </a:xfrm>
            <a:prstGeom prst="line">
              <a:avLst/>
            </a:prstGeom>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flipH="1">
              <a:off x="1676400" y="4241253"/>
              <a:ext cx="152399" cy="0"/>
            </a:xfrm>
            <a:prstGeom prst="line">
              <a:avLst/>
            </a:prstGeom>
          </p:spPr>
          <p:style>
            <a:lnRef idx="3">
              <a:schemeClr val="dk1"/>
            </a:lnRef>
            <a:fillRef idx="0">
              <a:schemeClr val="dk1"/>
            </a:fillRef>
            <a:effectRef idx="2">
              <a:schemeClr val="dk1"/>
            </a:effectRef>
            <a:fontRef idx="minor">
              <a:schemeClr val="tx1"/>
            </a:fontRef>
          </p:style>
        </p:cxnSp>
        <p:cxnSp>
          <p:nvCxnSpPr>
            <p:cNvPr id="39" name="Straight Connector 38"/>
            <p:cNvCxnSpPr/>
            <p:nvPr/>
          </p:nvCxnSpPr>
          <p:spPr>
            <a:xfrm flipH="1">
              <a:off x="2503099" y="4241253"/>
              <a:ext cx="152399" cy="0"/>
            </a:xfrm>
            <a:prstGeom prst="line">
              <a:avLst/>
            </a:prstGeom>
          </p:spPr>
          <p:style>
            <a:lnRef idx="3">
              <a:schemeClr val="dk1"/>
            </a:lnRef>
            <a:fillRef idx="0">
              <a:schemeClr val="dk1"/>
            </a:fillRef>
            <a:effectRef idx="2">
              <a:schemeClr val="dk1"/>
            </a:effectRef>
            <a:fontRef idx="minor">
              <a:schemeClr val="tx1"/>
            </a:fontRef>
          </p:style>
        </p:cxnSp>
      </p:grpSp>
      <p:pic>
        <p:nvPicPr>
          <p:cNvPr id="45"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125044" y="1417638"/>
            <a:ext cx="2926081" cy="1645920"/>
          </a:xfrm>
        </p:spPr>
      </p:pic>
      <p:sp>
        <p:nvSpPr>
          <p:cNvPr id="46" name="TextBox 45"/>
          <p:cNvSpPr txBox="1"/>
          <p:nvPr/>
        </p:nvSpPr>
        <p:spPr>
          <a:xfrm>
            <a:off x="3280239" y="3090446"/>
            <a:ext cx="2583522" cy="338554"/>
          </a:xfrm>
          <a:prstGeom prst="rect">
            <a:avLst/>
          </a:prstGeom>
          <a:noFill/>
        </p:spPr>
        <p:txBody>
          <a:bodyPr wrap="square" rtlCol="0">
            <a:spAutoFit/>
          </a:bodyPr>
          <a:lstStyle/>
          <a:p>
            <a:pPr algn="ctr"/>
            <a:r>
              <a:rPr lang="en-US" sz="1600" dirty="0"/>
              <a:t>Holden et al. CARS 2015.</a:t>
            </a:r>
            <a:endParaRPr lang="en-CA" sz="1600" dirty="0"/>
          </a:p>
        </p:txBody>
      </p:sp>
      <p:grpSp>
        <p:nvGrpSpPr>
          <p:cNvPr id="67" name="Group 66"/>
          <p:cNvGrpSpPr/>
          <p:nvPr/>
        </p:nvGrpSpPr>
        <p:grpSpPr>
          <a:xfrm>
            <a:off x="3887375" y="3889398"/>
            <a:ext cx="1370426" cy="1197117"/>
            <a:chOff x="3563841" y="3927938"/>
            <a:chExt cx="2048487" cy="1787062"/>
          </a:xfrm>
        </p:grpSpPr>
        <p:pic>
          <p:nvPicPr>
            <p:cNvPr id="11" name="Picture 10"/>
            <p:cNvPicPr>
              <a:picLocks noChangeAspect="1"/>
            </p:cNvPicPr>
            <p:nvPr/>
          </p:nvPicPr>
          <p:blipFill>
            <a:blip r:embed="rId3"/>
            <a:stretch>
              <a:fillRect/>
            </a:stretch>
          </p:blipFill>
          <p:spPr>
            <a:xfrm>
              <a:off x="3563841" y="3927938"/>
              <a:ext cx="879015" cy="1347315"/>
            </a:xfrm>
            <a:prstGeom prst="rect">
              <a:avLst/>
            </a:prstGeom>
          </p:spPr>
        </p:pic>
        <p:pic>
          <p:nvPicPr>
            <p:cNvPr id="47" name="Picture 46"/>
            <p:cNvPicPr>
              <a:picLocks noChangeAspect="1"/>
            </p:cNvPicPr>
            <p:nvPr/>
          </p:nvPicPr>
          <p:blipFill>
            <a:blip r:embed="rId4"/>
            <a:stretch>
              <a:fillRect/>
            </a:stretch>
          </p:blipFill>
          <p:spPr>
            <a:xfrm>
              <a:off x="4733313" y="4367685"/>
              <a:ext cx="879015" cy="1347315"/>
            </a:xfrm>
            <a:prstGeom prst="rect">
              <a:avLst/>
            </a:prstGeom>
          </p:spPr>
        </p:pic>
        <p:cxnSp>
          <p:nvCxnSpPr>
            <p:cNvPr id="49" name="Curved Connector 48"/>
            <p:cNvCxnSpPr>
              <a:stCxn id="11" idx="2"/>
              <a:endCxn id="47" idx="2"/>
            </p:cNvCxnSpPr>
            <p:nvPr/>
          </p:nvCxnSpPr>
          <p:spPr>
            <a:xfrm rot="16200000" flipH="1">
              <a:off x="4368212" y="4910390"/>
              <a:ext cx="439747" cy="1169472"/>
            </a:xfrm>
            <a:prstGeom prst="curvedConnector3">
              <a:avLst>
                <a:gd name="adj1" fmla="val 38207"/>
              </a:avLst>
            </a:prstGeom>
          </p:spPr>
          <p:style>
            <a:lnRef idx="3">
              <a:schemeClr val="accent2"/>
            </a:lnRef>
            <a:fillRef idx="0">
              <a:schemeClr val="accent2"/>
            </a:fillRef>
            <a:effectRef idx="2">
              <a:schemeClr val="accent2"/>
            </a:effectRef>
            <a:fontRef idx="minor">
              <a:schemeClr val="tx1"/>
            </a:fontRef>
          </p:style>
        </p:cxnSp>
      </p:grpSp>
      <p:grpSp>
        <p:nvGrpSpPr>
          <p:cNvPr id="75" name="Group 74"/>
          <p:cNvGrpSpPr/>
          <p:nvPr/>
        </p:nvGrpSpPr>
        <p:grpSpPr>
          <a:xfrm>
            <a:off x="6705600" y="3555489"/>
            <a:ext cx="1143000" cy="1549911"/>
            <a:chOff x="6740702" y="3505358"/>
            <a:chExt cx="1565098" cy="2291867"/>
          </a:xfrm>
        </p:grpSpPr>
        <p:grpSp>
          <p:nvGrpSpPr>
            <p:cNvPr id="12" name="Group 11"/>
            <p:cNvGrpSpPr/>
            <p:nvPr/>
          </p:nvGrpSpPr>
          <p:grpSpPr>
            <a:xfrm>
              <a:off x="6781800" y="3505358"/>
              <a:ext cx="879015" cy="1981042"/>
              <a:chOff x="5902784" y="4114799"/>
              <a:chExt cx="879015" cy="1981042"/>
            </a:xfrm>
          </p:grpSpPr>
          <p:pic>
            <p:nvPicPr>
              <p:cNvPr id="6" name="Picture 5"/>
              <p:cNvPicPr>
                <a:picLocks noChangeAspect="1"/>
              </p:cNvPicPr>
              <p:nvPr/>
            </p:nvPicPr>
            <p:blipFill>
              <a:blip r:embed="rId3"/>
              <a:stretch>
                <a:fillRect/>
              </a:stretch>
            </p:blipFill>
            <p:spPr>
              <a:xfrm>
                <a:off x="5902784" y="4114799"/>
                <a:ext cx="879015" cy="1347315"/>
              </a:xfrm>
              <a:prstGeom prst="rect">
                <a:avLst/>
              </a:prstGeom>
            </p:spPr>
          </p:pic>
          <p:sp>
            <p:nvSpPr>
              <p:cNvPr id="7" name="Rectangle 6"/>
              <p:cNvSpPr/>
              <p:nvPr/>
            </p:nvSpPr>
            <p:spPr>
              <a:xfrm rot="1896">
                <a:off x="6052011" y="5462275"/>
                <a:ext cx="577563" cy="6335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Oval 67"/>
            <p:cNvSpPr/>
            <p:nvPr/>
          </p:nvSpPr>
          <p:spPr>
            <a:xfrm>
              <a:off x="6740702" y="5039904"/>
              <a:ext cx="76200" cy="76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69" name="Oval 68"/>
            <p:cNvSpPr/>
            <p:nvPr/>
          </p:nvSpPr>
          <p:spPr>
            <a:xfrm>
              <a:off x="7086600" y="5351452"/>
              <a:ext cx="76200" cy="76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70" name="Oval 69"/>
            <p:cNvSpPr/>
            <p:nvPr/>
          </p:nvSpPr>
          <p:spPr>
            <a:xfrm>
              <a:off x="7315200" y="4963704"/>
              <a:ext cx="76200" cy="76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71" name="Oval 70"/>
            <p:cNvSpPr/>
            <p:nvPr/>
          </p:nvSpPr>
          <p:spPr>
            <a:xfrm>
              <a:off x="8229600" y="5351452"/>
              <a:ext cx="76200" cy="76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72" name="Oval 71"/>
            <p:cNvSpPr/>
            <p:nvPr/>
          </p:nvSpPr>
          <p:spPr>
            <a:xfrm>
              <a:off x="7816913" y="5001804"/>
              <a:ext cx="76200" cy="76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73" name="Oval 72"/>
            <p:cNvSpPr/>
            <p:nvPr/>
          </p:nvSpPr>
          <p:spPr>
            <a:xfrm>
              <a:off x="7945206" y="5721025"/>
              <a:ext cx="76200" cy="76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74" name="Oval 73"/>
            <p:cNvSpPr/>
            <p:nvPr/>
          </p:nvSpPr>
          <p:spPr>
            <a:xfrm>
              <a:off x="7505700" y="5684363"/>
              <a:ext cx="76200" cy="76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grpSp>
      <p:sp>
        <p:nvSpPr>
          <p:cNvPr id="76" name="TextBox 75"/>
          <p:cNvSpPr txBox="1"/>
          <p:nvPr/>
        </p:nvSpPr>
        <p:spPr>
          <a:xfrm>
            <a:off x="1069689" y="5079634"/>
            <a:ext cx="2134444" cy="369332"/>
          </a:xfrm>
          <a:prstGeom prst="rect">
            <a:avLst/>
          </a:prstGeom>
          <a:noFill/>
        </p:spPr>
        <p:txBody>
          <a:bodyPr wrap="square" rtlCol="0">
            <a:spAutoFit/>
          </a:bodyPr>
          <a:lstStyle/>
          <a:p>
            <a:pPr algn="ctr"/>
            <a:r>
              <a:rPr lang="en-US" dirty="0"/>
              <a:t>Completion time (s)</a:t>
            </a:r>
            <a:endParaRPr lang="en-CA" dirty="0"/>
          </a:p>
        </p:txBody>
      </p:sp>
      <p:sp>
        <p:nvSpPr>
          <p:cNvPr id="77" name="TextBox 76"/>
          <p:cNvSpPr txBox="1"/>
          <p:nvPr/>
        </p:nvSpPr>
        <p:spPr>
          <a:xfrm>
            <a:off x="3332228" y="5078313"/>
            <a:ext cx="2511711" cy="369332"/>
          </a:xfrm>
          <a:prstGeom prst="rect">
            <a:avLst/>
          </a:prstGeom>
          <a:noFill/>
        </p:spPr>
        <p:txBody>
          <a:bodyPr wrap="square" rtlCol="0">
            <a:spAutoFit/>
          </a:bodyPr>
          <a:lstStyle/>
          <a:p>
            <a:pPr algn="ctr"/>
            <a:r>
              <a:rPr lang="en-US" dirty="0"/>
              <a:t>Probe path length (mm)</a:t>
            </a:r>
            <a:endParaRPr lang="en-CA" dirty="0"/>
          </a:p>
        </p:txBody>
      </p:sp>
      <p:sp>
        <p:nvSpPr>
          <p:cNvPr id="78" name="TextBox 77"/>
          <p:cNvSpPr txBox="1"/>
          <p:nvPr/>
        </p:nvSpPr>
        <p:spPr>
          <a:xfrm>
            <a:off x="5972034" y="5072221"/>
            <a:ext cx="2511711" cy="369332"/>
          </a:xfrm>
          <a:prstGeom prst="rect">
            <a:avLst/>
          </a:prstGeom>
          <a:noFill/>
        </p:spPr>
        <p:txBody>
          <a:bodyPr wrap="square" rtlCol="0">
            <a:spAutoFit/>
          </a:bodyPr>
          <a:lstStyle/>
          <a:p>
            <a:pPr algn="ctr"/>
            <a:r>
              <a:rPr lang="en-US" dirty="0"/>
              <a:t>Points missed (%)</a:t>
            </a:r>
            <a:endParaRPr lang="en-CA" dirty="0"/>
          </a:p>
        </p:txBody>
      </p:sp>
    </p:spTree>
    <p:extLst>
      <p:ext uri="{BB962C8B-B14F-4D97-AF65-F5344CB8AC3E}">
        <p14:creationId xmlns:p14="http://schemas.microsoft.com/office/powerpoint/2010/main" val="68338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Ultrasound-Guided Central Line</a:t>
            </a:r>
            <a:endParaRPr lang="en-CA" dirty="0"/>
          </a:p>
        </p:txBody>
      </p:sp>
      <p:sp>
        <p:nvSpPr>
          <p:cNvPr id="4" name="Footer Placeholder 3"/>
          <p:cNvSpPr>
            <a:spLocks noGrp="1"/>
          </p:cNvSpPr>
          <p:nvPr>
            <p:ph type="ftr" sz="quarter" idx="10"/>
          </p:nvPr>
        </p:nvSpPr>
        <p:spPr/>
        <p:txBody>
          <a:bodyPr/>
          <a:lstStyle/>
          <a:p>
            <a:pPr>
              <a:defRPr/>
            </a:pPr>
            <a:r>
              <a:rPr lang="en-US"/>
              <a:t>Laboratory for Percutaneous Surgery (The Perk Lab) – Copyright © Queen’s University, 2017</a:t>
            </a:r>
            <a:endParaRPr lang="en-US" dirty="0"/>
          </a:p>
        </p:txBody>
      </p:sp>
      <p:sp>
        <p:nvSpPr>
          <p:cNvPr id="5" name="Slide Number Placeholder 4"/>
          <p:cNvSpPr>
            <a:spLocks noGrp="1"/>
          </p:cNvSpPr>
          <p:nvPr>
            <p:ph type="sldNum" sz="quarter" idx="11"/>
          </p:nvPr>
        </p:nvSpPr>
        <p:spPr/>
        <p:txBody>
          <a:bodyPr/>
          <a:lstStyle/>
          <a:p>
            <a:pPr>
              <a:defRPr/>
            </a:pPr>
            <a:r>
              <a:rPr lang="en-US"/>
              <a:t>- </a:t>
            </a:r>
            <a:fld id="{9FCF0F87-2AA1-4A75-81C9-3ACA5C735B30}" type="slidenum">
              <a:rPr lang="en-US" smtClean="0"/>
              <a:pPr>
                <a:defRPr/>
              </a:pPr>
              <a:t>9</a:t>
            </a:fld>
            <a:r>
              <a:rPr lang="en-US"/>
              <a:t> -</a:t>
            </a:r>
          </a:p>
        </p:txBody>
      </p:sp>
      <p:pic>
        <p:nvPicPr>
          <p:cNvPr id="6"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470695" y="1418114"/>
            <a:ext cx="2202610" cy="1645920"/>
          </a:xfrm>
          <a:prstGeom prst="rect">
            <a:avLst/>
          </a:prstGeom>
        </p:spPr>
      </p:pic>
      <p:sp>
        <p:nvSpPr>
          <p:cNvPr id="7" name="TextBox 6"/>
          <p:cNvSpPr txBox="1"/>
          <p:nvPr/>
        </p:nvSpPr>
        <p:spPr>
          <a:xfrm>
            <a:off x="2857500" y="3090446"/>
            <a:ext cx="3429000" cy="338554"/>
          </a:xfrm>
          <a:prstGeom prst="rect">
            <a:avLst/>
          </a:prstGeom>
          <a:noFill/>
        </p:spPr>
        <p:txBody>
          <a:bodyPr wrap="square" rtlCol="0">
            <a:spAutoFit/>
          </a:bodyPr>
          <a:lstStyle/>
          <a:p>
            <a:pPr algn="ctr"/>
            <a:r>
              <a:rPr lang="en-US" sz="1600" dirty="0"/>
              <a:t>McGraw et al. CJEM 2016.</a:t>
            </a:r>
            <a:endParaRPr lang="en-CA" sz="1600" dirty="0"/>
          </a:p>
        </p:txBody>
      </p:sp>
      <p:grpSp>
        <p:nvGrpSpPr>
          <p:cNvPr id="8" name="Group 7"/>
          <p:cNvGrpSpPr/>
          <p:nvPr/>
        </p:nvGrpSpPr>
        <p:grpSpPr>
          <a:xfrm>
            <a:off x="914181" y="3962399"/>
            <a:ext cx="914400" cy="914401"/>
            <a:chOff x="1615441" y="3552508"/>
            <a:chExt cx="1097280" cy="1237387"/>
          </a:xfrm>
        </p:grpSpPr>
        <p:sp>
          <p:nvSpPr>
            <p:cNvPr id="9" name="Oval 8"/>
            <p:cNvSpPr/>
            <p:nvPr/>
          </p:nvSpPr>
          <p:spPr>
            <a:xfrm>
              <a:off x="1615441" y="3692614"/>
              <a:ext cx="1097280" cy="109728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CA"/>
            </a:p>
          </p:txBody>
        </p:sp>
        <p:grpSp>
          <p:nvGrpSpPr>
            <p:cNvPr id="10" name="Group 9"/>
            <p:cNvGrpSpPr/>
            <p:nvPr/>
          </p:nvGrpSpPr>
          <p:grpSpPr>
            <a:xfrm>
              <a:off x="2087881" y="3552508"/>
              <a:ext cx="152400" cy="140105"/>
              <a:chOff x="2567798" y="2984095"/>
              <a:chExt cx="152400" cy="140105"/>
            </a:xfrm>
          </p:grpSpPr>
          <p:sp>
            <p:nvSpPr>
              <p:cNvPr id="17" name="Rectangle 16"/>
              <p:cNvSpPr/>
              <p:nvPr/>
            </p:nvSpPr>
            <p:spPr>
              <a:xfrm>
                <a:off x="2567798" y="2984095"/>
                <a:ext cx="152400"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8" name="Rectangle 17"/>
              <p:cNvSpPr/>
              <p:nvPr/>
            </p:nvSpPr>
            <p:spPr>
              <a:xfrm>
                <a:off x="2621138" y="2984095"/>
                <a:ext cx="45862" cy="1401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grpSp>
        <p:cxnSp>
          <p:nvCxnSpPr>
            <p:cNvPr id="11" name="Straight Connector 10"/>
            <p:cNvCxnSpPr>
              <a:endCxn id="12" idx="7"/>
            </p:cNvCxnSpPr>
            <p:nvPr/>
          </p:nvCxnSpPr>
          <p:spPr>
            <a:xfrm flipH="1">
              <a:off x="2188807" y="3952962"/>
              <a:ext cx="206916" cy="261350"/>
            </a:xfrm>
            <a:prstGeom prst="line">
              <a:avLst/>
            </a:prstGeom>
          </p:spPr>
          <p:style>
            <a:lnRef idx="3">
              <a:schemeClr val="dk1"/>
            </a:lnRef>
            <a:fillRef idx="0">
              <a:schemeClr val="dk1"/>
            </a:fillRef>
            <a:effectRef idx="2">
              <a:schemeClr val="dk1"/>
            </a:effectRef>
            <a:fontRef idx="minor">
              <a:schemeClr val="tx1"/>
            </a:fontRef>
          </p:style>
        </p:cxnSp>
        <p:sp>
          <p:nvSpPr>
            <p:cNvPr id="12" name="Oval 11"/>
            <p:cNvSpPr/>
            <p:nvPr/>
          </p:nvSpPr>
          <p:spPr>
            <a:xfrm>
              <a:off x="2129112" y="4203153"/>
              <a:ext cx="69937"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cxnSp>
          <p:nvCxnSpPr>
            <p:cNvPr id="13" name="Straight Connector 12"/>
            <p:cNvCxnSpPr/>
            <p:nvPr/>
          </p:nvCxnSpPr>
          <p:spPr>
            <a:xfrm flipH="1">
              <a:off x="2164080" y="3768813"/>
              <a:ext cx="1" cy="117387"/>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flipH="1">
              <a:off x="2164079" y="4596306"/>
              <a:ext cx="1" cy="117387"/>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flipH="1">
              <a:off x="1676400" y="4241253"/>
              <a:ext cx="152399" cy="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flipH="1">
              <a:off x="2503099" y="4241253"/>
              <a:ext cx="152399" cy="0"/>
            </a:xfrm>
            <a:prstGeom prst="line">
              <a:avLst/>
            </a:prstGeom>
          </p:spPr>
          <p:style>
            <a:lnRef idx="3">
              <a:schemeClr val="dk1"/>
            </a:lnRef>
            <a:fillRef idx="0">
              <a:schemeClr val="dk1"/>
            </a:fillRef>
            <a:effectRef idx="2">
              <a:schemeClr val="dk1"/>
            </a:effectRef>
            <a:fontRef idx="minor">
              <a:schemeClr val="tx1"/>
            </a:fontRef>
          </p:style>
        </p:cxnSp>
      </p:grpSp>
      <p:grpSp>
        <p:nvGrpSpPr>
          <p:cNvPr id="76" name="Group 75"/>
          <p:cNvGrpSpPr/>
          <p:nvPr/>
        </p:nvGrpSpPr>
        <p:grpSpPr>
          <a:xfrm>
            <a:off x="2827203" y="3581400"/>
            <a:ext cx="1359131" cy="1249194"/>
            <a:chOff x="3238501" y="3947897"/>
            <a:chExt cx="2017196" cy="1782760"/>
          </a:xfrm>
        </p:grpSpPr>
        <p:grpSp>
          <p:nvGrpSpPr>
            <p:cNvPr id="53" name="Group 52"/>
            <p:cNvGrpSpPr/>
            <p:nvPr/>
          </p:nvGrpSpPr>
          <p:grpSpPr>
            <a:xfrm rot="16200000">
              <a:off x="3036888" y="4149510"/>
              <a:ext cx="1317625" cy="914400"/>
              <a:chOff x="5921375" y="4406900"/>
              <a:chExt cx="1317625" cy="914400"/>
            </a:xfrm>
            <a:solidFill>
              <a:schemeClr val="accent1">
                <a:lumMod val="20000"/>
                <a:lumOff val="80000"/>
              </a:schemeClr>
            </a:solidFill>
          </p:grpSpPr>
          <p:sp>
            <p:nvSpPr>
              <p:cNvPr id="48" name="Freeform 21"/>
              <p:cNvSpPr>
                <a:spLocks/>
              </p:cNvSpPr>
              <p:nvPr/>
            </p:nvSpPr>
            <p:spPr bwMode="auto">
              <a:xfrm>
                <a:off x="5921375" y="4406900"/>
                <a:ext cx="1317625" cy="914400"/>
              </a:xfrm>
              <a:custGeom>
                <a:avLst/>
                <a:gdLst>
                  <a:gd name="T0" fmla="*/ 0 w 20304"/>
                  <a:gd name="T1" fmla="*/ 7904 h 12703"/>
                  <a:gd name="T2" fmla="*/ 2450 w 20304"/>
                  <a:gd name="T3" fmla="*/ 8864 h 12703"/>
                  <a:gd name="T4" fmla="*/ 5985 w 20304"/>
                  <a:gd name="T5" fmla="*/ 10758 h 12703"/>
                  <a:gd name="T6" fmla="*/ 10556 w 20304"/>
                  <a:gd name="T7" fmla="*/ 11743 h 12703"/>
                  <a:gd name="T8" fmla="*/ 14925 w 20304"/>
                  <a:gd name="T9" fmla="*/ 12703 h 12703"/>
                  <a:gd name="T10" fmla="*/ 15859 w 20304"/>
                  <a:gd name="T11" fmla="*/ 12021 h 12703"/>
                  <a:gd name="T12" fmla="*/ 15531 w 20304"/>
                  <a:gd name="T13" fmla="*/ 11364 h 12703"/>
                  <a:gd name="T14" fmla="*/ 17829 w 20304"/>
                  <a:gd name="T15" fmla="*/ 12046 h 12703"/>
                  <a:gd name="T16" fmla="*/ 18814 w 20304"/>
                  <a:gd name="T17" fmla="*/ 11440 h 12703"/>
                  <a:gd name="T18" fmla="*/ 18562 w 20304"/>
                  <a:gd name="T19" fmla="*/ 10430 h 12703"/>
                  <a:gd name="T20" fmla="*/ 19420 w 20304"/>
                  <a:gd name="T21" fmla="*/ 10657 h 12703"/>
                  <a:gd name="T22" fmla="*/ 20153 w 20304"/>
                  <a:gd name="T23" fmla="*/ 9900 h 12703"/>
                  <a:gd name="T24" fmla="*/ 19698 w 20304"/>
                  <a:gd name="T25" fmla="*/ 8889 h 12703"/>
                  <a:gd name="T26" fmla="*/ 18486 w 20304"/>
                  <a:gd name="T27" fmla="*/ 8258 h 12703"/>
                  <a:gd name="T28" fmla="*/ 19547 w 20304"/>
                  <a:gd name="T29" fmla="*/ 8309 h 12703"/>
                  <a:gd name="T30" fmla="*/ 20102 w 20304"/>
                  <a:gd name="T31" fmla="*/ 7677 h 12703"/>
                  <a:gd name="T32" fmla="*/ 19622 w 20304"/>
                  <a:gd name="T33" fmla="*/ 6995 h 12703"/>
                  <a:gd name="T34" fmla="*/ 16264 w 20304"/>
                  <a:gd name="T35" fmla="*/ 4899 h 12703"/>
                  <a:gd name="T36" fmla="*/ 13637 w 20304"/>
                  <a:gd name="T37" fmla="*/ 3788 h 12703"/>
                  <a:gd name="T38" fmla="*/ 12450 w 20304"/>
                  <a:gd name="T39" fmla="*/ 3207 h 12703"/>
                  <a:gd name="T40" fmla="*/ 13309 w 20304"/>
                  <a:gd name="T41" fmla="*/ 3536 h 12703"/>
                  <a:gd name="T42" fmla="*/ 14875 w 20304"/>
                  <a:gd name="T43" fmla="*/ 3384 h 12703"/>
                  <a:gd name="T44" fmla="*/ 15455 w 20304"/>
                  <a:gd name="T45" fmla="*/ 2753 h 12703"/>
                  <a:gd name="T46" fmla="*/ 15051 w 20304"/>
                  <a:gd name="T47" fmla="*/ 1919 h 12703"/>
                  <a:gd name="T48" fmla="*/ 13385 w 20304"/>
                  <a:gd name="T49" fmla="*/ 1187 h 12703"/>
                  <a:gd name="T50" fmla="*/ 8511 w 20304"/>
                  <a:gd name="T51" fmla="*/ 51 h 12703"/>
                  <a:gd name="T52" fmla="*/ 4672 w 20304"/>
                  <a:gd name="T53" fmla="*/ 833 h 12703"/>
                  <a:gd name="T54" fmla="*/ 2525 w 20304"/>
                  <a:gd name="T55" fmla="*/ 1541 h 12703"/>
                  <a:gd name="T56" fmla="*/ 1111 w 20304"/>
                  <a:gd name="T57" fmla="*/ 1237 h 12703"/>
                  <a:gd name="T58" fmla="*/ 0 w 20304"/>
                  <a:gd name="T59" fmla="*/ 7904 h 12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04" h="12703">
                    <a:moveTo>
                      <a:pt x="0" y="7904"/>
                    </a:moveTo>
                    <a:cubicBezTo>
                      <a:pt x="0" y="7904"/>
                      <a:pt x="1919" y="8485"/>
                      <a:pt x="2450" y="8864"/>
                    </a:cubicBezTo>
                    <a:cubicBezTo>
                      <a:pt x="2980" y="9243"/>
                      <a:pt x="4950" y="10480"/>
                      <a:pt x="5985" y="10758"/>
                    </a:cubicBezTo>
                    <a:cubicBezTo>
                      <a:pt x="7021" y="11036"/>
                      <a:pt x="9319" y="11415"/>
                      <a:pt x="10556" y="11743"/>
                    </a:cubicBezTo>
                    <a:cubicBezTo>
                      <a:pt x="11794" y="12071"/>
                      <a:pt x="14319" y="12703"/>
                      <a:pt x="14925" y="12703"/>
                    </a:cubicBezTo>
                    <a:cubicBezTo>
                      <a:pt x="15531" y="12703"/>
                      <a:pt x="15708" y="12551"/>
                      <a:pt x="15859" y="12021"/>
                    </a:cubicBezTo>
                    <a:cubicBezTo>
                      <a:pt x="16011" y="11491"/>
                      <a:pt x="15531" y="11364"/>
                      <a:pt x="15531" y="11364"/>
                    </a:cubicBezTo>
                    <a:cubicBezTo>
                      <a:pt x="15531" y="11364"/>
                      <a:pt x="17551" y="11945"/>
                      <a:pt x="17829" y="12046"/>
                    </a:cubicBezTo>
                    <a:cubicBezTo>
                      <a:pt x="18107" y="12147"/>
                      <a:pt x="18637" y="11920"/>
                      <a:pt x="18814" y="11440"/>
                    </a:cubicBezTo>
                    <a:cubicBezTo>
                      <a:pt x="18991" y="10960"/>
                      <a:pt x="18562" y="10430"/>
                      <a:pt x="18562" y="10430"/>
                    </a:cubicBezTo>
                    <a:cubicBezTo>
                      <a:pt x="18562" y="10430"/>
                      <a:pt x="19016" y="10657"/>
                      <a:pt x="19420" y="10657"/>
                    </a:cubicBezTo>
                    <a:cubicBezTo>
                      <a:pt x="19824" y="10657"/>
                      <a:pt x="20153" y="9900"/>
                      <a:pt x="20153" y="9900"/>
                    </a:cubicBezTo>
                    <a:cubicBezTo>
                      <a:pt x="20153" y="9900"/>
                      <a:pt x="20304" y="9243"/>
                      <a:pt x="19698" y="8889"/>
                    </a:cubicBezTo>
                    <a:cubicBezTo>
                      <a:pt x="19092" y="8536"/>
                      <a:pt x="18486" y="8258"/>
                      <a:pt x="18486" y="8258"/>
                    </a:cubicBezTo>
                    <a:cubicBezTo>
                      <a:pt x="18486" y="8258"/>
                      <a:pt x="19142" y="8536"/>
                      <a:pt x="19547" y="8309"/>
                    </a:cubicBezTo>
                    <a:cubicBezTo>
                      <a:pt x="19951" y="8081"/>
                      <a:pt x="20102" y="7677"/>
                      <a:pt x="20102" y="7677"/>
                    </a:cubicBezTo>
                    <a:cubicBezTo>
                      <a:pt x="20102" y="7677"/>
                      <a:pt x="20304" y="7374"/>
                      <a:pt x="19622" y="6995"/>
                    </a:cubicBezTo>
                    <a:cubicBezTo>
                      <a:pt x="18940" y="6617"/>
                      <a:pt x="17274" y="5354"/>
                      <a:pt x="16264" y="4899"/>
                    </a:cubicBezTo>
                    <a:cubicBezTo>
                      <a:pt x="15411" y="4516"/>
                      <a:pt x="14824" y="4344"/>
                      <a:pt x="13637" y="3788"/>
                    </a:cubicBezTo>
                    <a:cubicBezTo>
                      <a:pt x="12787" y="3390"/>
                      <a:pt x="12450" y="3207"/>
                      <a:pt x="12450" y="3207"/>
                    </a:cubicBezTo>
                    <a:cubicBezTo>
                      <a:pt x="12450" y="3207"/>
                      <a:pt x="12846" y="3411"/>
                      <a:pt x="13309" y="3536"/>
                    </a:cubicBezTo>
                    <a:cubicBezTo>
                      <a:pt x="13965" y="3712"/>
                      <a:pt x="14243" y="3712"/>
                      <a:pt x="14875" y="3384"/>
                    </a:cubicBezTo>
                    <a:cubicBezTo>
                      <a:pt x="15506" y="3056"/>
                      <a:pt x="15405" y="3005"/>
                      <a:pt x="15455" y="2753"/>
                    </a:cubicBezTo>
                    <a:cubicBezTo>
                      <a:pt x="15506" y="2500"/>
                      <a:pt x="15051" y="1919"/>
                      <a:pt x="15051" y="1919"/>
                    </a:cubicBezTo>
                    <a:cubicBezTo>
                      <a:pt x="14931" y="1702"/>
                      <a:pt x="14066" y="1414"/>
                      <a:pt x="13385" y="1187"/>
                    </a:cubicBezTo>
                    <a:cubicBezTo>
                      <a:pt x="12881" y="1019"/>
                      <a:pt x="10102" y="101"/>
                      <a:pt x="8511" y="51"/>
                    </a:cubicBezTo>
                    <a:cubicBezTo>
                      <a:pt x="6920" y="0"/>
                      <a:pt x="5505" y="253"/>
                      <a:pt x="4672" y="833"/>
                    </a:cubicBezTo>
                    <a:cubicBezTo>
                      <a:pt x="3839" y="1414"/>
                      <a:pt x="3914" y="1515"/>
                      <a:pt x="2525" y="1541"/>
                    </a:cubicBezTo>
                    <a:cubicBezTo>
                      <a:pt x="1136" y="1566"/>
                      <a:pt x="1111" y="1237"/>
                      <a:pt x="1111" y="1237"/>
                    </a:cubicBezTo>
                    <a:lnTo>
                      <a:pt x="0" y="7904"/>
                    </a:lnTo>
                    <a:close/>
                  </a:path>
                </a:pathLst>
              </a:custGeom>
              <a:grpFill/>
              <a:ln w="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CA"/>
              </a:p>
            </p:txBody>
          </p:sp>
          <p:sp>
            <p:nvSpPr>
              <p:cNvPr id="49" name="Freeform 22"/>
              <p:cNvSpPr>
                <a:spLocks/>
              </p:cNvSpPr>
              <p:nvPr/>
            </p:nvSpPr>
            <p:spPr bwMode="auto">
              <a:xfrm>
                <a:off x="6618288" y="5121275"/>
                <a:ext cx="311150" cy="103188"/>
              </a:xfrm>
              <a:custGeom>
                <a:avLst/>
                <a:gdLst>
                  <a:gd name="T0" fmla="*/ 4798 w 4798"/>
                  <a:gd name="T1" fmla="*/ 1439 h 1439"/>
                  <a:gd name="T2" fmla="*/ 0 w 4798"/>
                  <a:gd name="T3" fmla="*/ 0 h 1439"/>
                </a:gdLst>
                <a:ahLst/>
                <a:cxnLst>
                  <a:cxn ang="0">
                    <a:pos x="T0" y="T1"/>
                  </a:cxn>
                  <a:cxn ang="0">
                    <a:pos x="T2" y="T3"/>
                  </a:cxn>
                </a:cxnLst>
                <a:rect l="0" t="0" r="r" b="b"/>
                <a:pathLst>
                  <a:path w="4798" h="1439">
                    <a:moveTo>
                      <a:pt x="4798" y="1439"/>
                    </a:moveTo>
                    <a:cubicBezTo>
                      <a:pt x="4798" y="1439"/>
                      <a:pt x="1061" y="227"/>
                      <a:pt x="0" y="0"/>
                    </a:cubicBezTo>
                  </a:path>
                </a:pathLst>
              </a:custGeom>
              <a:grpFill/>
              <a:ln w="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CA"/>
              </a:p>
            </p:txBody>
          </p:sp>
          <p:sp>
            <p:nvSpPr>
              <p:cNvPr id="50" name="Freeform 23"/>
              <p:cNvSpPr>
                <a:spLocks/>
              </p:cNvSpPr>
              <p:nvPr/>
            </p:nvSpPr>
            <p:spPr bwMode="auto">
              <a:xfrm>
                <a:off x="6691313" y="4991100"/>
                <a:ext cx="434975" cy="166688"/>
              </a:xfrm>
              <a:custGeom>
                <a:avLst/>
                <a:gdLst>
                  <a:gd name="T0" fmla="*/ 6693 w 6693"/>
                  <a:gd name="T1" fmla="*/ 2323 h 2323"/>
                  <a:gd name="T2" fmla="*/ 0 w 6693"/>
                  <a:gd name="T3" fmla="*/ 0 h 2323"/>
                </a:gdLst>
                <a:ahLst/>
                <a:cxnLst>
                  <a:cxn ang="0">
                    <a:pos x="T0" y="T1"/>
                  </a:cxn>
                  <a:cxn ang="0">
                    <a:pos x="T2" y="T3"/>
                  </a:cxn>
                </a:cxnLst>
                <a:rect l="0" t="0" r="r" b="b"/>
                <a:pathLst>
                  <a:path w="6693" h="2323">
                    <a:moveTo>
                      <a:pt x="6693" y="2323"/>
                    </a:moveTo>
                    <a:cubicBezTo>
                      <a:pt x="6693" y="2323"/>
                      <a:pt x="354" y="25"/>
                      <a:pt x="0" y="0"/>
                    </a:cubicBezTo>
                  </a:path>
                </a:pathLst>
              </a:custGeom>
              <a:grpFill/>
              <a:ln w="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CA"/>
              </a:p>
            </p:txBody>
          </p:sp>
          <p:sp>
            <p:nvSpPr>
              <p:cNvPr id="51" name="Freeform 24"/>
              <p:cNvSpPr>
                <a:spLocks/>
              </p:cNvSpPr>
              <p:nvPr/>
            </p:nvSpPr>
            <p:spPr bwMode="auto">
              <a:xfrm>
                <a:off x="6767513" y="4838700"/>
                <a:ext cx="352425" cy="163513"/>
              </a:xfrm>
              <a:custGeom>
                <a:avLst/>
                <a:gdLst>
                  <a:gd name="T0" fmla="*/ 5455 w 5455"/>
                  <a:gd name="T1" fmla="*/ 2273 h 2273"/>
                  <a:gd name="T2" fmla="*/ 0 w 5455"/>
                  <a:gd name="T3" fmla="*/ 0 h 2273"/>
                </a:gdLst>
                <a:ahLst/>
                <a:cxnLst>
                  <a:cxn ang="0">
                    <a:pos x="T0" y="T1"/>
                  </a:cxn>
                  <a:cxn ang="0">
                    <a:pos x="T2" y="T3"/>
                  </a:cxn>
                </a:cxnLst>
                <a:rect l="0" t="0" r="r" b="b"/>
                <a:pathLst>
                  <a:path w="5455" h="2273">
                    <a:moveTo>
                      <a:pt x="5455" y="2273"/>
                    </a:moveTo>
                    <a:cubicBezTo>
                      <a:pt x="5455" y="2273"/>
                      <a:pt x="808" y="101"/>
                      <a:pt x="0" y="0"/>
                    </a:cubicBezTo>
                  </a:path>
                </a:pathLst>
              </a:custGeom>
              <a:grpFill/>
              <a:ln w="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CA"/>
              </a:p>
            </p:txBody>
          </p:sp>
          <p:sp>
            <p:nvSpPr>
              <p:cNvPr id="52" name="Freeform 25"/>
              <p:cNvSpPr>
                <a:spLocks/>
              </p:cNvSpPr>
              <p:nvPr/>
            </p:nvSpPr>
            <p:spPr bwMode="auto">
              <a:xfrm>
                <a:off x="6621463" y="4591050"/>
                <a:ext cx="107950" cy="47625"/>
              </a:xfrm>
              <a:custGeom>
                <a:avLst/>
                <a:gdLst>
                  <a:gd name="T0" fmla="*/ 1667 w 1667"/>
                  <a:gd name="T1" fmla="*/ 656 h 656"/>
                  <a:gd name="T2" fmla="*/ 0 w 1667"/>
                  <a:gd name="T3" fmla="*/ 0 h 656"/>
                </a:gdLst>
                <a:ahLst/>
                <a:cxnLst>
                  <a:cxn ang="0">
                    <a:pos x="T0" y="T1"/>
                  </a:cxn>
                  <a:cxn ang="0">
                    <a:pos x="T2" y="T3"/>
                  </a:cxn>
                </a:cxnLst>
                <a:rect l="0" t="0" r="r" b="b"/>
                <a:pathLst>
                  <a:path w="1667" h="656">
                    <a:moveTo>
                      <a:pt x="1667" y="656"/>
                    </a:moveTo>
                    <a:cubicBezTo>
                      <a:pt x="1667" y="656"/>
                      <a:pt x="253" y="75"/>
                      <a:pt x="0" y="0"/>
                    </a:cubicBezTo>
                  </a:path>
                </a:pathLst>
              </a:custGeom>
              <a:grpFill/>
              <a:ln w="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CA"/>
              </a:p>
            </p:txBody>
          </p:sp>
        </p:grpSp>
        <p:grpSp>
          <p:nvGrpSpPr>
            <p:cNvPr id="54" name="Group 53"/>
            <p:cNvGrpSpPr/>
            <p:nvPr/>
          </p:nvGrpSpPr>
          <p:grpSpPr>
            <a:xfrm rot="16200000">
              <a:off x="4139684" y="4614645"/>
              <a:ext cx="1317625" cy="914400"/>
              <a:chOff x="5921375" y="4406900"/>
              <a:chExt cx="1317625" cy="914400"/>
            </a:xfrm>
            <a:solidFill>
              <a:schemeClr val="accent1">
                <a:lumMod val="20000"/>
                <a:lumOff val="80000"/>
              </a:schemeClr>
            </a:solidFill>
          </p:grpSpPr>
          <p:sp>
            <p:nvSpPr>
              <p:cNvPr id="55" name="Freeform 21"/>
              <p:cNvSpPr>
                <a:spLocks/>
              </p:cNvSpPr>
              <p:nvPr/>
            </p:nvSpPr>
            <p:spPr bwMode="auto">
              <a:xfrm>
                <a:off x="5921375" y="4406900"/>
                <a:ext cx="1317625" cy="914400"/>
              </a:xfrm>
              <a:custGeom>
                <a:avLst/>
                <a:gdLst>
                  <a:gd name="T0" fmla="*/ 0 w 20304"/>
                  <a:gd name="T1" fmla="*/ 7904 h 12703"/>
                  <a:gd name="T2" fmla="*/ 2450 w 20304"/>
                  <a:gd name="T3" fmla="*/ 8864 h 12703"/>
                  <a:gd name="T4" fmla="*/ 5985 w 20304"/>
                  <a:gd name="T5" fmla="*/ 10758 h 12703"/>
                  <a:gd name="T6" fmla="*/ 10556 w 20304"/>
                  <a:gd name="T7" fmla="*/ 11743 h 12703"/>
                  <a:gd name="T8" fmla="*/ 14925 w 20304"/>
                  <a:gd name="T9" fmla="*/ 12703 h 12703"/>
                  <a:gd name="T10" fmla="*/ 15859 w 20304"/>
                  <a:gd name="T11" fmla="*/ 12021 h 12703"/>
                  <a:gd name="T12" fmla="*/ 15531 w 20304"/>
                  <a:gd name="T13" fmla="*/ 11364 h 12703"/>
                  <a:gd name="T14" fmla="*/ 17829 w 20304"/>
                  <a:gd name="T15" fmla="*/ 12046 h 12703"/>
                  <a:gd name="T16" fmla="*/ 18814 w 20304"/>
                  <a:gd name="T17" fmla="*/ 11440 h 12703"/>
                  <a:gd name="T18" fmla="*/ 18562 w 20304"/>
                  <a:gd name="T19" fmla="*/ 10430 h 12703"/>
                  <a:gd name="T20" fmla="*/ 19420 w 20304"/>
                  <a:gd name="T21" fmla="*/ 10657 h 12703"/>
                  <a:gd name="T22" fmla="*/ 20153 w 20304"/>
                  <a:gd name="T23" fmla="*/ 9900 h 12703"/>
                  <a:gd name="T24" fmla="*/ 19698 w 20304"/>
                  <a:gd name="T25" fmla="*/ 8889 h 12703"/>
                  <a:gd name="T26" fmla="*/ 18486 w 20304"/>
                  <a:gd name="T27" fmla="*/ 8258 h 12703"/>
                  <a:gd name="T28" fmla="*/ 19547 w 20304"/>
                  <a:gd name="T29" fmla="*/ 8309 h 12703"/>
                  <a:gd name="T30" fmla="*/ 20102 w 20304"/>
                  <a:gd name="T31" fmla="*/ 7677 h 12703"/>
                  <a:gd name="T32" fmla="*/ 19622 w 20304"/>
                  <a:gd name="T33" fmla="*/ 6995 h 12703"/>
                  <a:gd name="T34" fmla="*/ 16264 w 20304"/>
                  <a:gd name="T35" fmla="*/ 4899 h 12703"/>
                  <a:gd name="T36" fmla="*/ 13637 w 20304"/>
                  <a:gd name="T37" fmla="*/ 3788 h 12703"/>
                  <a:gd name="T38" fmla="*/ 12450 w 20304"/>
                  <a:gd name="T39" fmla="*/ 3207 h 12703"/>
                  <a:gd name="T40" fmla="*/ 13309 w 20304"/>
                  <a:gd name="T41" fmla="*/ 3536 h 12703"/>
                  <a:gd name="T42" fmla="*/ 14875 w 20304"/>
                  <a:gd name="T43" fmla="*/ 3384 h 12703"/>
                  <a:gd name="T44" fmla="*/ 15455 w 20304"/>
                  <a:gd name="T45" fmla="*/ 2753 h 12703"/>
                  <a:gd name="T46" fmla="*/ 15051 w 20304"/>
                  <a:gd name="T47" fmla="*/ 1919 h 12703"/>
                  <a:gd name="T48" fmla="*/ 13385 w 20304"/>
                  <a:gd name="T49" fmla="*/ 1187 h 12703"/>
                  <a:gd name="T50" fmla="*/ 8511 w 20304"/>
                  <a:gd name="T51" fmla="*/ 51 h 12703"/>
                  <a:gd name="T52" fmla="*/ 4672 w 20304"/>
                  <a:gd name="T53" fmla="*/ 833 h 12703"/>
                  <a:gd name="T54" fmla="*/ 2525 w 20304"/>
                  <a:gd name="T55" fmla="*/ 1541 h 12703"/>
                  <a:gd name="T56" fmla="*/ 1111 w 20304"/>
                  <a:gd name="T57" fmla="*/ 1237 h 12703"/>
                  <a:gd name="T58" fmla="*/ 0 w 20304"/>
                  <a:gd name="T59" fmla="*/ 7904 h 12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04" h="12703">
                    <a:moveTo>
                      <a:pt x="0" y="7904"/>
                    </a:moveTo>
                    <a:cubicBezTo>
                      <a:pt x="0" y="7904"/>
                      <a:pt x="1919" y="8485"/>
                      <a:pt x="2450" y="8864"/>
                    </a:cubicBezTo>
                    <a:cubicBezTo>
                      <a:pt x="2980" y="9243"/>
                      <a:pt x="4950" y="10480"/>
                      <a:pt x="5985" y="10758"/>
                    </a:cubicBezTo>
                    <a:cubicBezTo>
                      <a:pt x="7021" y="11036"/>
                      <a:pt x="9319" y="11415"/>
                      <a:pt x="10556" y="11743"/>
                    </a:cubicBezTo>
                    <a:cubicBezTo>
                      <a:pt x="11794" y="12071"/>
                      <a:pt x="14319" y="12703"/>
                      <a:pt x="14925" y="12703"/>
                    </a:cubicBezTo>
                    <a:cubicBezTo>
                      <a:pt x="15531" y="12703"/>
                      <a:pt x="15708" y="12551"/>
                      <a:pt x="15859" y="12021"/>
                    </a:cubicBezTo>
                    <a:cubicBezTo>
                      <a:pt x="16011" y="11491"/>
                      <a:pt x="15531" y="11364"/>
                      <a:pt x="15531" y="11364"/>
                    </a:cubicBezTo>
                    <a:cubicBezTo>
                      <a:pt x="15531" y="11364"/>
                      <a:pt x="17551" y="11945"/>
                      <a:pt x="17829" y="12046"/>
                    </a:cubicBezTo>
                    <a:cubicBezTo>
                      <a:pt x="18107" y="12147"/>
                      <a:pt x="18637" y="11920"/>
                      <a:pt x="18814" y="11440"/>
                    </a:cubicBezTo>
                    <a:cubicBezTo>
                      <a:pt x="18991" y="10960"/>
                      <a:pt x="18562" y="10430"/>
                      <a:pt x="18562" y="10430"/>
                    </a:cubicBezTo>
                    <a:cubicBezTo>
                      <a:pt x="18562" y="10430"/>
                      <a:pt x="19016" y="10657"/>
                      <a:pt x="19420" y="10657"/>
                    </a:cubicBezTo>
                    <a:cubicBezTo>
                      <a:pt x="19824" y="10657"/>
                      <a:pt x="20153" y="9900"/>
                      <a:pt x="20153" y="9900"/>
                    </a:cubicBezTo>
                    <a:cubicBezTo>
                      <a:pt x="20153" y="9900"/>
                      <a:pt x="20304" y="9243"/>
                      <a:pt x="19698" y="8889"/>
                    </a:cubicBezTo>
                    <a:cubicBezTo>
                      <a:pt x="19092" y="8536"/>
                      <a:pt x="18486" y="8258"/>
                      <a:pt x="18486" y="8258"/>
                    </a:cubicBezTo>
                    <a:cubicBezTo>
                      <a:pt x="18486" y="8258"/>
                      <a:pt x="19142" y="8536"/>
                      <a:pt x="19547" y="8309"/>
                    </a:cubicBezTo>
                    <a:cubicBezTo>
                      <a:pt x="19951" y="8081"/>
                      <a:pt x="20102" y="7677"/>
                      <a:pt x="20102" y="7677"/>
                    </a:cubicBezTo>
                    <a:cubicBezTo>
                      <a:pt x="20102" y="7677"/>
                      <a:pt x="20304" y="7374"/>
                      <a:pt x="19622" y="6995"/>
                    </a:cubicBezTo>
                    <a:cubicBezTo>
                      <a:pt x="18940" y="6617"/>
                      <a:pt x="17274" y="5354"/>
                      <a:pt x="16264" y="4899"/>
                    </a:cubicBezTo>
                    <a:cubicBezTo>
                      <a:pt x="15411" y="4516"/>
                      <a:pt x="14824" y="4344"/>
                      <a:pt x="13637" y="3788"/>
                    </a:cubicBezTo>
                    <a:cubicBezTo>
                      <a:pt x="12787" y="3390"/>
                      <a:pt x="12450" y="3207"/>
                      <a:pt x="12450" y="3207"/>
                    </a:cubicBezTo>
                    <a:cubicBezTo>
                      <a:pt x="12450" y="3207"/>
                      <a:pt x="12846" y="3411"/>
                      <a:pt x="13309" y="3536"/>
                    </a:cubicBezTo>
                    <a:cubicBezTo>
                      <a:pt x="13965" y="3712"/>
                      <a:pt x="14243" y="3712"/>
                      <a:pt x="14875" y="3384"/>
                    </a:cubicBezTo>
                    <a:cubicBezTo>
                      <a:pt x="15506" y="3056"/>
                      <a:pt x="15405" y="3005"/>
                      <a:pt x="15455" y="2753"/>
                    </a:cubicBezTo>
                    <a:cubicBezTo>
                      <a:pt x="15506" y="2500"/>
                      <a:pt x="15051" y="1919"/>
                      <a:pt x="15051" y="1919"/>
                    </a:cubicBezTo>
                    <a:cubicBezTo>
                      <a:pt x="14931" y="1702"/>
                      <a:pt x="14066" y="1414"/>
                      <a:pt x="13385" y="1187"/>
                    </a:cubicBezTo>
                    <a:cubicBezTo>
                      <a:pt x="12881" y="1019"/>
                      <a:pt x="10102" y="101"/>
                      <a:pt x="8511" y="51"/>
                    </a:cubicBezTo>
                    <a:cubicBezTo>
                      <a:pt x="6920" y="0"/>
                      <a:pt x="5505" y="253"/>
                      <a:pt x="4672" y="833"/>
                    </a:cubicBezTo>
                    <a:cubicBezTo>
                      <a:pt x="3839" y="1414"/>
                      <a:pt x="3914" y="1515"/>
                      <a:pt x="2525" y="1541"/>
                    </a:cubicBezTo>
                    <a:cubicBezTo>
                      <a:pt x="1136" y="1566"/>
                      <a:pt x="1111" y="1237"/>
                      <a:pt x="1111" y="1237"/>
                    </a:cubicBezTo>
                    <a:lnTo>
                      <a:pt x="0" y="7904"/>
                    </a:lnTo>
                    <a:close/>
                  </a:path>
                </a:pathLst>
              </a:custGeom>
              <a:grpFill/>
              <a:ln w="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CA"/>
              </a:p>
            </p:txBody>
          </p:sp>
          <p:sp>
            <p:nvSpPr>
              <p:cNvPr id="56" name="Freeform 22"/>
              <p:cNvSpPr>
                <a:spLocks/>
              </p:cNvSpPr>
              <p:nvPr/>
            </p:nvSpPr>
            <p:spPr bwMode="auto">
              <a:xfrm>
                <a:off x="6618288" y="5121275"/>
                <a:ext cx="311150" cy="103188"/>
              </a:xfrm>
              <a:custGeom>
                <a:avLst/>
                <a:gdLst>
                  <a:gd name="T0" fmla="*/ 4798 w 4798"/>
                  <a:gd name="T1" fmla="*/ 1439 h 1439"/>
                  <a:gd name="T2" fmla="*/ 0 w 4798"/>
                  <a:gd name="T3" fmla="*/ 0 h 1439"/>
                </a:gdLst>
                <a:ahLst/>
                <a:cxnLst>
                  <a:cxn ang="0">
                    <a:pos x="T0" y="T1"/>
                  </a:cxn>
                  <a:cxn ang="0">
                    <a:pos x="T2" y="T3"/>
                  </a:cxn>
                </a:cxnLst>
                <a:rect l="0" t="0" r="r" b="b"/>
                <a:pathLst>
                  <a:path w="4798" h="1439">
                    <a:moveTo>
                      <a:pt x="4798" y="1439"/>
                    </a:moveTo>
                    <a:cubicBezTo>
                      <a:pt x="4798" y="1439"/>
                      <a:pt x="1061" y="227"/>
                      <a:pt x="0" y="0"/>
                    </a:cubicBezTo>
                  </a:path>
                </a:pathLst>
              </a:custGeom>
              <a:grpFill/>
              <a:ln w="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CA"/>
              </a:p>
            </p:txBody>
          </p:sp>
          <p:sp>
            <p:nvSpPr>
              <p:cNvPr id="57" name="Freeform 23"/>
              <p:cNvSpPr>
                <a:spLocks/>
              </p:cNvSpPr>
              <p:nvPr/>
            </p:nvSpPr>
            <p:spPr bwMode="auto">
              <a:xfrm>
                <a:off x="6691313" y="4991100"/>
                <a:ext cx="434975" cy="166688"/>
              </a:xfrm>
              <a:custGeom>
                <a:avLst/>
                <a:gdLst>
                  <a:gd name="T0" fmla="*/ 6693 w 6693"/>
                  <a:gd name="T1" fmla="*/ 2323 h 2323"/>
                  <a:gd name="T2" fmla="*/ 0 w 6693"/>
                  <a:gd name="T3" fmla="*/ 0 h 2323"/>
                </a:gdLst>
                <a:ahLst/>
                <a:cxnLst>
                  <a:cxn ang="0">
                    <a:pos x="T0" y="T1"/>
                  </a:cxn>
                  <a:cxn ang="0">
                    <a:pos x="T2" y="T3"/>
                  </a:cxn>
                </a:cxnLst>
                <a:rect l="0" t="0" r="r" b="b"/>
                <a:pathLst>
                  <a:path w="6693" h="2323">
                    <a:moveTo>
                      <a:pt x="6693" y="2323"/>
                    </a:moveTo>
                    <a:cubicBezTo>
                      <a:pt x="6693" y="2323"/>
                      <a:pt x="354" y="25"/>
                      <a:pt x="0" y="0"/>
                    </a:cubicBezTo>
                  </a:path>
                </a:pathLst>
              </a:custGeom>
              <a:grpFill/>
              <a:ln w="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CA"/>
              </a:p>
            </p:txBody>
          </p:sp>
          <p:sp>
            <p:nvSpPr>
              <p:cNvPr id="58" name="Freeform 24"/>
              <p:cNvSpPr>
                <a:spLocks/>
              </p:cNvSpPr>
              <p:nvPr/>
            </p:nvSpPr>
            <p:spPr bwMode="auto">
              <a:xfrm>
                <a:off x="6767513" y="4838700"/>
                <a:ext cx="352425" cy="163513"/>
              </a:xfrm>
              <a:custGeom>
                <a:avLst/>
                <a:gdLst>
                  <a:gd name="T0" fmla="*/ 5455 w 5455"/>
                  <a:gd name="T1" fmla="*/ 2273 h 2273"/>
                  <a:gd name="T2" fmla="*/ 0 w 5455"/>
                  <a:gd name="T3" fmla="*/ 0 h 2273"/>
                </a:gdLst>
                <a:ahLst/>
                <a:cxnLst>
                  <a:cxn ang="0">
                    <a:pos x="T0" y="T1"/>
                  </a:cxn>
                  <a:cxn ang="0">
                    <a:pos x="T2" y="T3"/>
                  </a:cxn>
                </a:cxnLst>
                <a:rect l="0" t="0" r="r" b="b"/>
                <a:pathLst>
                  <a:path w="5455" h="2273">
                    <a:moveTo>
                      <a:pt x="5455" y="2273"/>
                    </a:moveTo>
                    <a:cubicBezTo>
                      <a:pt x="5455" y="2273"/>
                      <a:pt x="808" y="101"/>
                      <a:pt x="0" y="0"/>
                    </a:cubicBezTo>
                  </a:path>
                </a:pathLst>
              </a:custGeom>
              <a:grpFill/>
              <a:ln w="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CA"/>
              </a:p>
            </p:txBody>
          </p:sp>
          <p:sp>
            <p:nvSpPr>
              <p:cNvPr id="59" name="Freeform 25"/>
              <p:cNvSpPr>
                <a:spLocks/>
              </p:cNvSpPr>
              <p:nvPr/>
            </p:nvSpPr>
            <p:spPr bwMode="auto">
              <a:xfrm>
                <a:off x="6621463" y="4591050"/>
                <a:ext cx="107950" cy="47625"/>
              </a:xfrm>
              <a:custGeom>
                <a:avLst/>
                <a:gdLst>
                  <a:gd name="T0" fmla="*/ 1667 w 1667"/>
                  <a:gd name="T1" fmla="*/ 656 h 656"/>
                  <a:gd name="T2" fmla="*/ 0 w 1667"/>
                  <a:gd name="T3" fmla="*/ 0 h 656"/>
                </a:gdLst>
                <a:ahLst/>
                <a:cxnLst>
                  <a:cxn ang="0">
                    <a:pos x="T0" y="T1"/>
                  </a:cxn>
                  <a:cxn ang="0">
                    <a:pos x="T2" y="T3"/>
                  </a:cxn>
                </a:cxnLst>
                <a:rect l="0" t="0" r="r" b="b"/>
                <a:pathLst>
                  <a:path w="1667" h="656">
                    <a:moveTo>
                      <a:pt x="1667" y="656"/>
                    </a:moveTo>
                    <a:cubicBezTo>
                      <a:pt x="1667" y="656"/>
                      <a:pt x="253" y="75"/>
                      <a:pt x="0" y="0"/>
                    </a:cubicBezTo>
                  </a:path>
                </a:pathLst>
              </a:custGeom>
              <a:grpFill/>
              <a:ln w="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CA"/>
              </a:p>
            </p:txBody>
          </p:sp>
        </p:grpSp>
        <p:cxnSp>
          <p:nvCxnSpPr>
            <p:cNvPr id="61" name="Curved Connector 60"/>
            <p:cNvCxnSpPr/>
            <p:nvPr/>
          </p:nvCxnSpPr>
          <p:spPr>
            <a:xfrm rot="16200000" flipH="1">
              <a:off x="4000567" y="4518070"/>
              <a:ext cx="465135" cy="1102796"/>
            </a:xfrm>
            <a:prstGeom prst="curvedConnector3">
              <a:avLst>
                <a:gd name="adj1" fmla="val 56032"/>
              </a:avLst>
            </a:prstGeom>
          </p:spPr>
          <p:style>
            <a:lnRef idx="3">
              <a:schemeClr val="accent2"/>
            </a:lnRef>
            <a:fillRef idx="0">
              <a:schemeClr val="accent2"/>
            </a:fillRef>
            <a:effectRef idx="2">
              <a:schemeClr val="accent2"/>
            </a:effectRef>
            <a:fontRef idx="minor">
              <a:schemeClr val="tx1"/>
            </a:fontRef>
          </p:style>
        </p:cxnSp>
      </p:grpSp>
      <p:grpSp>
        <p:nvGrpSpPr>
          <p:cNvPr id="84" name="Group 83"/>
          <p:cNvGrpSpPr/>
          <p:nvPr/>
        </p:nvGrpSpPr>
        <p:grpSpPr>
          <a:xfrm>
            <a:off x="5022482" y="3856969"/>
            <a:ext cx="1133196" cy="988441"/>
            <a:chOff x="6863038" y="4092527"/>
            <a:chExt cx="1628776" cy="1405425"/>
          </a:xfrm>
        </p:grpSpPr>
        <p:grpSp>
          <p:nvGrpSpPr>
            <p:cNvPr id="67" name="Group 66"/>
            <p:cNvGrpSpPr/>
            <p:nvPr/>
          </p:nvGrpSpPr>
          <p:grpSpPr>
            <a:xfrm rot="16200000">
              <a:off x="6661425" y="4294140"/>
              <a:ext cx="1317625" cy="914400"/>
              <a:chOff x="5921375" y="4406900"/>
              <a:chExt cx="1317625" cy="914400"/>
            </a:xfrm>
            <a:solidFill>
              <a:schemeClr val="accent1">
                <a:lumMod val="20000"/>
                <a:lumOff val="80000"/>
              </a:schemeClr>
            </a:solidFill>
          </p:grpSpPr>
          <p:sp>
            <p:nvSpPr>
              <p:cNvPr id="68" name="Freeform 21"/>
              <p:cNvSpPr>
                <a:spLocks/>
              </p:cNvSpPr>
              <p:nvPr/>
            </p:nvSpPr>
            <p:spPr bwMode="auto">
              <a:xfrm>
                <a:off x="5921375" y="4406900"/>
                <a:ext cx="1317625" cy="914400"/>
              </a:xfrm>
              <a:custGeom>
                <a:avLst/>
                <a:gdLst>
                  <a:gd name="T0" fmla="*/ 0 w 20304"/>
                  <a:gd name="T1" fmla="*/ 7904 h 12703"/>
                  <a:gd name="T2" fmla="*/ 2450 w 20304"/>
                  <a:gd name="T3" fmla="*/ 8864 h 12703"/>
                  <a:gd name="T4" fmla="*/ 5985 w 20304"/>
                  <a:gd name="T5" fmla="*/ 10758 h 12703"/>
                  <a:gd name="T6" fmla="*/ 10556 w 20304"/>
                  <a:gd name="T7" fmla="*/ 11743 h 12703"/>
                  <a:gd name="T8" fmla="*/ 14925 w 20304"/>
                  <a:gd name="T9" fmla="*/ 12703 h 12703"/>
                  <a:gd name="T10" fmla="*/ 15859 w 20304"/>
                  <a:gd name="T11" fmla="*/ 12021 h 12703"/>
                  <a:gd name="T12" fmla="*/ 15531 w 20304"/>
                  <a:gd name="T13" fmla="*/ 11364 h 12703"/>
                  <a:gd name="T14" fmla="*/ 17829 w 20304"/>
                  <a:gd name="T15" fmla="*/ 12046 h 12703"/>
                  <a:gd name="T16" fmla="*/ 18814 w 20304"/>
                  <a:gd name="T17" fmla="*/ 11440 h 12703"/>
                  <a:gd name="T18" fmla="*/ 18562 w 20304"/>
                  <a:gd name="T19" fmla="*/ 10430 h 12703"/>
                  <a:gd name="T20" fmla="*/ 19420 w 20304"/>
                  <a:gd name="T21" fmla="*/ 10657 h 12703"/>
                  <a:gd name="T22" fmla="*/ 20153 w 20304"/>
                  <a:gd name="T23" fmla="*/ 9900 h 12703"/>
                  <a:gd name="T24" fmla="*/ 19698 w 20304"/>
                  <a:gd name="T25" fmla="*/ 8889 h 12703"/>
                  <a:gd name="T26" fmla="*/ 18486 w 20304"/>
                  <a:gd name="T27" fmla="*/ 8258 h 12703"/>
                  <a:gd name="T28" fmla="*/ 19547 w 20304"/>
                  <a:gd name="T29" fmla="*/ 8309 h 12703"/>
                  <a:gd name="T30" fmla="*/ 20102 w 20304"/>
                  <a:gd name="T31" fmla="*/ 7677 h 12703"/>
                  <a:gd name="T32" fmla="*/ 19622 w 20304"/>
                  <a:gd name="T33" fmla="*/ 6995 h 12703"/>
                  <a:gd name="T34" fmla="*/ 16264 w 20304"/>
                  <a:gd name="T35" fmla="*/ 4899 h 12703"/>
                  <a:gd name="T36" fmla="*/ 13637 w 20304"/>
                  <a:gd name="T37" fmla="*/ 3788 h 12703"/>
                  <a:gd name="T38" fmla="*/ 12450 w 20304"/>
                  <a:gd name="T39" fmla="*/ 3207 h 12703"/>
                  <a:gd name="T40" fmla="*/ 13309 w 20304"/>
                  <a:gd name="T41" fmla="*/ 3536 h 12703"/>
                  <a:gd name="T42" fmla="*/ 14875 w 20304"/>
                  <a:gd name="T43" fmla="*/ 3384 h 12703"/>
                  <a:gd name="T44" fmla="*/ 15455 w 20304"/>
                  <a:gd name="T45" fmla="*/ 2753 h 12703"/>
                  <a:gd name="T46" fmla="*/ 15051 w 20304"/>
                  <a:gd name="T47" fmla="*/ 1919 h 12703"/>
                  <a:gd name="T48" fmla="*/ 13385 w 20304"/>
                  <a:gd name="T49" fmla="*/ 1187 h 12703"/>
                  <a:gd name="T50" fmla="*/ 8511 w 20304"/>
                  <a:gd name="T51" fmla="*/ 51 h 12703"/>
                  <a:gd name="T52" fmla="*/ 4672 w 20304"/>
                  <a:gd name="T53" fmla="*/ 833 h 12703"/>
                  <a:gd name="T54" fmla="*/ 2525 w 20304"/>
                  <a:gd name="T55" fmla="*/ 1541 h 12703"/>
                  <a:gd name="T56" fmla="*/ 1111 w 20304"/>
                  <a:gd name="T57" fmla="*/ 1237 h 12703"/>
                  <a:gd name="T58" fmla="*/ 0 w 20304"/>
                  <a:gd name="T59" fmla="*/ 7904 h 12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04" h="12703">
                    <a:moveTo>
                      <a:pt x="0" y="7904"/>
                    </a:moveTo>
                    <a:cubicBezTo>
                      <a:pt x="0" y="7904"/>
                      <a:pt x="1919" y="8485"/>
                      <a:pt x="2450" y="8864"/>
                    </a:cubicBezTo>
                    <a:cubicBezTo>
                      <a:pt x="2980" y="9243"/>
                      <a:pt x="4950" y="10480"/>
                      <a:pt x="5985" y="10758"/>
                    </a:cubicBezTo>
                    <a:cubicBezTo>
                      <a:pt x="7021" y="11036"/>
                      <a:pt x="9319" y="11415"/>
                      <a:pt x="10556" y="11743"/>
                    </a:cubicBezTo>
                    <a:cubicBezTo>
                      <a:pt x="11794" y="12071"/>
                      <a:pt x="14319" y="12703"/>
                      <a:pt x="14925" y="12703"/>
                    </a:cubicBezTo>
                    <a:cubicBezTo>
                      <a:pt x="15531" y="12703"/>
                      <a:pt x="15708" y="12551"/>
                      <a:pt x="15859" y="12021"/>
                    </a:cubicBezTo>
                    <a:cubicBezTo>
                      <a:pt x="16011" y="11491"/>
                      <a:pt x="15531" y="11364"/>
                      <a:pt x="15531" y="11364"/>
                    </a:cubicBezTo>
                    <a:cubicBezTo>
                      <a:pt x="15531" y="11364"/>
                      <a:pt x="17551" y="11945"/>
                      <a:pt x="17829" y="12046"/>
                    </a:cubicBezTo>
                    <a:cubicBezTo>
                      <a:pt x="18107" y="12147"/>
                      <a:pt x="18637" y="11920"/>
                      <a:pt x="18814" y="11440"/>
                    </a:cubicBezTo>
                    <a:cubicBezTo>
                      <a:pt x="18991" y="10960"/>
                      <a:pt x="18562" y="10430"/>
                      <a:pt x="18562" y="10430"/>
                    </a:cubicBezTo>
                    <a:cubicBezTo>
                      <a:pt x="18562" y="10430"/>
                      <a:pt x="19016" y="10657"/>
                      <a:pt x="19420" y="10657"/>
                    </a:cubicBezTo>
                    <a:cubicBezTo>
                      <a:pt x="19824" y="10657"/>
                      <a:pt x="20153" y="9900"/>
                      <a:pt x="20153" y="9900"/>
                    </a:cubicBezTo>
                    <a:cubicBezTo>
                      <a:pt x="20153" y="9900"/>
                      <a:pt x="20304" y="9243"/>
                      <a:pt x="19698" y="8889"/>
                    </a:cubicBezTo>
                    <a:cubicBezTo>
                      <a:pt x="19092" y="8536"/>
                      <a:pt x="18486" y="8258"/>
                      <a:pt x="18486" y="8258"/>
                    </a:cubicBezTo>
                    <a:cubicBezTo>
                      <a:pt x="18486" y="8258"/>
                      <a:pt x="19142" y="8536"/>
                      <a:pt x="19547" y="8309"/>
                    </a:cubicBezTo>
                    <a:cubicBezTo>
                      <a:pt x="19951" y="8081"/>
                      <a:pt x="20102" y="7677"/>
                      <a:pt x="20102" y="7677"/>
                    </a:cubicBezTo>
                    <a:cubicBezTo>
                      <a:pt x="20102" y="7677"/>
                      <a:pt x="20304" y="7374"/>
                      <a:pt x="19622" y="6995"/>
                    </a:cubicBezTo>
                    <a:cubicBezTo>
                      <a:pt x="18940" y="6617"/>
                      <a:pt x="17274" y="5354"/>
                      <a:pt x="16264" y="4899"/>
                    </a:cubicBezTo>
                    <a:cubicBezTo>
                      <a:pt x="15411" y="4516"/>
                      <a:pt x="14824" y="4344"/>
                      <a:pt x="13637" y="3788"/>
                    </a:cubicBezTo>
                    <a:cubicBezTo>
                      <a:pt x="12787" y="3390"/>
                      <a:pt x="12450" y="3207"/>
                      <a:pt x="12450" y="3207"/>
                    </a:cubicBezTo>
                    <a:cubicBezTo>
                      <a:pt x="12450" y="3207"/>
                      <a:pt x="12846" y="3411"/>
                      <a:pt x="13309" y="3536"/>
                    </a:cubicBezTo>
                    <a:cubicBezTo>
                      <a:pt x="13965" y="3712"/>
                      <a:pt x="14243" y="3712"/>
                      <a:pt x="14875" y="3384"/>
                    </a:cubicBezTo>
                    <a:cubicBezTo>
                      <a:pt x="15506" y="3056"/>
                      <a:pt x="15405" y="3005"/>
                      <a:pt x="15455" y="2753"/>
                    </a:cubicBezTo>
                    <a:cubicBezTo>
                      <a:pt x="15506" y="2500"/>
                      <a:pt x="15051" y="1919"/>
                      <a:pt x="15051" y="1919"/>
                    </a:cubicBezTo>
                    <a:cubicBezTo>
                      <a:pt x="14931" y="1702"/>
                      <a:pt x="14066" y="1414"/>
                      <a:pt x="13385" y="1187"/>
                    </a:cubicBezTo>
                    <a:cubicBezTo>
                      <a:pt x="12881" y="1019"/>
                      <a:pt x="10102" y="101"/>
                      <a:pt x="8511" y="51"/>
                    </a:cubicBezTo>
                    <a:cubicBezTo>
                      <a:pt x="6920" y="0"/>
                      <a:pt x="5505" y="253"/>
                      <a:pt x="4672" y="833"/>
                    </a:cubicBezTo>
                    <a:cubicBezTo>
                      <a:pt x="3839" y="1414"/>
                      <a:pt x="3914" y="1515"/>
                      <a:pt x="2525" y="1541"/>
                    </a:cubicBezTo>
                    <a:cubicBezTo>
                      <a:pt x="1136" y="1566"/>
                      <a:pt x="1111" y="1237"/>
                      <a:pt x="1111" y="1237"/>
                    </a:cubicBezTo>
                    <a:lnTo>
                      <a:pt x="0" y="7904"/>
                    </a:lnTo>
                    <a:close/>
                  </a:path>
                </a:pathLst>
              </a:custGeom>
              <a:grpFill/>
              <a:ln w="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CA"/>
              </a:p>
            </p:txBody>
          </p:sp>
          <p:sp>
            <p:nvSpPr>
              <p:cNvPr id="69" name="Freeform 22"/>
              <p:cNvSpPr>
                <a:spLocks/>
              </p:cNvSpPr>
              <p:nvPr/>
            </p:nvSpPr>
            <p:spPr bwMode="auto">
              <a:xfrm>
                <a:off x="6618288" y="5121275"/>
                <a:ext cx="311150" cy="103188"/>
              </a:xfrm>
              <a:custGeom>
                <a:avLst/>
                <a:gdLst>
                  <a:gd name="T0" fmla="*/ 4798 w 4798"/>
                  <a:gd name="T1" fmla="*/ 1439 h 1439"/>
                  <a:gd name="T2" fmla="*/ 0 w 4798"/>
                  <a:gd name="T3" fmla="*/ 0 h 1439"/>
                </a:gdLst>
                <a:ahLst/>
                <a:cxnLst>
                  <a:cxn ang="0">
                    <a:pos x="T0" y="T1"/>
                  </a:cxn>
                  <a:cxn ang="0">
                    <a:pos x="T2" y="T3"/>
                  </a:cxn>
                </a:cxnLst>
                <a:rect l="0" t="0" r="r" b="b"/>
                <a:pathLst>
                  <a:path w="4798" h="1439">
                    <a:moveTo>
                      <a:pt x="4798" y="1439"/>
                    </a:moveTo>
                    <a:cubicBezTo>
                      <a:pt x="4798" y="1439"/>
                      <a:pt x="1061" y="227"/>
                      <a:pt x="0" y="0"/>
                    </a:cubicBezTo>
                  </a:path>
                </a:pathLst>
              </a:custGeom>
              <a:grpFill/>
              <a:ln w="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CA"/>
              </a:p>
            </p:txBody>
          </p:sp>
          <p:sp>
            <p:nvSpPr>
              <p:cNvPr id="70" name="Freeform 23"/>
              <p:cNvSpPr>
                <a:spLocks/>
              </p:cNvSpPr>
              <p:nvPr/>
            </p:nvSpPr>
            <p:spPr bwMode="auto">
              <a:xfrm>
                <a:off x="6691313" y="4991100"/>
                <a:ext cx="434975" cy="166688"/>
              </a:xfrm>
              <a:custGeom>
                <a:avLst/>
                <a:gdLst>
                  <a:gd name="T0" fmla="*/ 6693 w 6693"/>
                  <a:gd name="T1" fmla="*/ 2323 h 2323"/>
                  <a:gd name="T2" fmla="*/ 0 w 6693"/>
                  <a:gd name="T3" fmla="*/ 0 h 2323"/>
                </a:gdLst>
                <a:ahLst/>
                <a:cxnLst>
                  <a:cxn ang="0">
                    <a:pos x="T0" y="T1"/>
                  </a:cxn>
                  <a:cxn ang="0">
                    <a:pos x="T2" y="T3"/>
                  </a:cxn>
                </a:cxnLst>
                <a:rect l="0" t="0" r="r" b="b"/>
                <a:pathLst>
                  <a:path w="6693" h="2323">
                    <a:moveTo>
                      <a:pt x="6693" y="2323"/>
                    </a:moveTo>
                    <a:cubicBezTo>
                      <a:pt x="6693" y="2323"/>
                      <a:pt x="354" y="25"/>
                      <a:pt x="0" y="0"/>
                    </a:cubicBezTo>
                  </a:path>
                </a:pathLst>
              </a:custGeom>
              <a:grpFill/>
              <a:ln w="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CA"/>
              </a:p>
            </p:txBody>
          </p:sp>
          <p:sp>
            <p:nvSpPr>
              <p:cNvPr id="71" name="Freeform 24"/>
              <p:cNvSpPr>
                <a:spLocks/>
              </p:cNvSpPr>
              <p:nvPr/>
            </p:nvSpPr>
            <p:spPr bwMode="auto">
              <a:xfrm>
                <a:off x="6767513" y="4838700"/>
                <a:ext cx="352425" cy="163513"/>
              </a:xfrm>
              <a:custGeom>
                <a:avLst/>
                <a:gdLst>
                  <a:gd name="T0" fmla="*/ 5455 w 5455"/>
                  <a:gd name="T1" fmla="*/ 2273 h 2273"/>
                  <a:gd name="T2" fmla="*/ 0 w 5455"/>
                  <a:gd name="T3" fmla="*/ 0 h 2273"/>
                </a:gdLst>
                <a:ahLst/>
                <a:cxnLst>
                  <a:cxn ang="0">
                    <a:pos x="T0" y="T1"/>
                  </a:cxn>
                  <a:cxn ang="0">
                    <a:pos x="T2" y="T3"/>
                  </a:cxn>
                </a:cxnLst>
                <a:rect l="0" t="0" r="r" b="b"/>
                <a:pathLst>
                  <a:path w="5455" h="2273">
                    <a:moveTo>
                      <a:pt x="5455" y="2273"/>
                    </a:moveTo>
                    <a:cubicBezTo>
                      <a:pt x="5455" y="2273"/>
                      <a:pt x="808" y="101"/>
                      <a:pt x="0" y="0"/>
                    </a:cubicBezTo>
                  </a:path>
                </a:pathLst>
              </a:custGeom>
              <a:grpFill/>
              <a:ln w="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CA"/>
              </a:p>
            </p:txBody>
          </p:sp>
          <p:sp>
            <p:nvSpPr>
              <p:cNvPr id="72" name="Freeform 25"/>
              <p:cNvSpPr>
                <a:spLocks/>
              </p:cNvSpPr>
              <p:nvPr/>
            </p:nvSpPr>
            <p:spPr bwMode="auto">
              <a:xfrm>
                <a:off x="6621463" y="4591050"/>
                <a:ext cx="107950" cy="47625"/>
              </a:xfrm>
              <a:custGeom>
                <a:avLst/>
                <a:gdLst>
                  <a:gd name="T0" fmla="*/ 1667 w 1667"/>
                  <a:gd name="T1" fmla="*/ 656 h 656"/>
                  <a:gd name="T2" fmla="*/ 0 w 1667"/>
                  <a:gd name="T3" fmla="*/ 0 h 656"/>
                </a:gdLst>
                <a:ahLst/>
                <a:cxnLst>
                  <a:cxn ang="0">
                    <a:pos x="T0" y="T1"/>
                  </a:cxn>
                  <a:cxn ang="0">
                    <a:pos x="T2" y="T3"/>
                  </a:cxn>
                </a:cxnLst>
                <a:rect l="0" t="0" r="r" b="b"/>
                <a:pathLst>
                  <a:path w="1667" h="656">
                    <a:moveTo>
                      <a:pt x="1667" y="656"/>
                    </a:moveTo>
                    <a:cubicBezTo>
                      <a:pt x="1667" y="656"/>
                      <a:pt x="253" y="75"/>
                      <a:pt x="0" y="0"/>
                    </a:cubicBezTo>
                  </a:path>
                </a:pathLst>
              </a:custGeom>
              <a:grpFill/>
              <a:ln w="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CA"/>
              </a:p>
            </p:txBody>
          </p:sp>
        </p:grpSp>
        <p:cxnSp>
          <p:nvCxnSpPr>
            <p:cNvPr id="78" name="Straight Arrow Connector 77"/>
            <p:cNvCxnSpPr/>
            <p:nvPr/>
          </p:nvCxnSpPr>
          <p:spPr>
            <a:xfrm flipV="1">
              <a:off x="7294838" y="4836900"/>
              <a:ext cx="706162" cy="12382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9" name="Straight Arrow Connector 78"/>
            <p:cNvCxnSpPr/>
            <p:nvPr/>
          </p:nvCxnSpPr>
          <p:spPr>
            <a:xfrm>
              <a:off x="8001000" y="4836901"/>
              <a:ext cx="490814" cy="46513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2" name="TextBox 81"/>
            <p:cNvSpPr txBox="1"/>
            <p:nvPr/>
          </p:nvSpPr>
          <p:spPr>
            <a:xfrm>
              <a:off x="7686713" y="4845904"/>
              <a:ext cx="325163" cy="369332"/>
            </a:xfrm>
            <a:prstGeom prst="rect">
              <a:avLst/>
            </a:prstGeom>
            <a:noFill/>
          </p:spPr>
          <p:txBody>
            <a:bodyPr wrap="square" rtlCol="0">
              <a:spAutoFit/>
            </a:bodyPr>
            <a:lstStyle/>
            <a:p>
              <a:r>
                <a:rPr lang="en-US" dirty="0">
                  <a:solidFill>
                    <a:schemeClr val="accent2"/>
                  </a:solidFill>
                </a:rPr>
                <a:t>1</a:t>
              </a:r>
              <a:endParaRPr lang="en-CA" dirty="0">
                <a:solidFill>
                  <a:schemeClr val="accent2"/>
                </a:solidFill>
              </a:endParaRPr>
            </a:p>
          </p:txBody>
        </p:sp>
        <p:sp>
          <p:nvSpPr>
            <p:cNvPr id="83" name="TextBox 82"/>
            <p:cNvSpPr txBox="1"/>
            <p:nvPr/>
          </p:nvSpPr>
          <p:spPr>
            <a:xfrm>
              <a:off x="8095495" y="5128620"/>
              <a:ext cx="325163" cy="369332"/>
            </a:xfrm>
            <a:prstGeom prst="rect">
              <a:avLst/>
            </a:prstGeom>
            <a:noFill/>
          </p:spPr>
          <p:txBody>
            <a:bodyPr wrap="square" rtlCol="0">
              <a:spAutoFit/>
            </a:bodyPr>
            <a:lstStyle/>
            <a:p>
              <a:r>
                <a:rPr lang="en-US" dirty="0">
                  <a:solidFill>
                    <a:schemeClr val="accent2"/>
                  </a:solidFill>
                </a:rPr>
                <a:t>2</a:t>
              </a:r>
              <a:endParaRPr lang="en-CA" dirty="0">
                <a:solidFill>
                  <a:schemeClr val="accent2"/>
                </a:solidFill>
              </a:endParaRPr>
            </a:p>
          </p:txBody>
        </p:sp>
      </p:grpSp>
      <p:grpSp>
        <p:nvGrpSpPr>
          <p:cNvPr id="86" name="Group 85"/>
          <p:cNvGrpSpPr/>
          <p:nvPr/>
        </p:nvGrpSpPr>
        <p:grpSpPr>
          <a:xfrm>
            <a:off x="6955005" y="3886200"/>
            <a:ext cx="1122195" cy="923978"/>
            <a:chOff x="6863038" y="4092527"/>
            <a:chExt cx="1618687" cy="1317625"/>
          </a:xfrm>
        </p:grpSpPr>
        <p:grpSp>
          <p:nvGrpSpPr>
            <p:cNvPr id="87" name="Group 86"/>
            <p:cNvGrpSpPr/>
            <p:nvPr/>
          </p:nvGrpSpPr>
          <p:grpSpPr>
            <a:xfrm rot="16200000">
              <a:off x="6661425" y="4294140"/>
              <a:ext cx="1317625" cy="914400"/>
              <a:chOff x="5921375" y="4406900"/>
              <a:chExt cx="1317625" cy="914400"/>
            </a:xfrm>
            <a:solidFill>
              <a:schemeClr val="accent1">
                <a:lumMod val="20000"/>
                <a:lumOff val="80000"/>
              </a:schemeClr>
            </a:solidFill>
          </p:grpSpPr>
          <p:sp>
            <p:nvSpPr>
              <p:cNvPr id="92" name="Freeform 21"/>
              <p:cNvSpPr>
                <a:spLocks/>
              </p:cNvSpPr>
              <p:nvPr/>
            </p:nvSpPr>
            <p:spPr bwMode="auto">
              <a:xfrm>
                <a:off x="5921375" y="4406900"/>
                <a:ext cx="1317625" cy="914400"/>
              </a:xfrm>
              <a:custGeom>
                <a:avLst/>
                <a:gdLst>
                  <a:gd name="T0" fmla="*/ 0 w 20304"/>
                  <a:gd name="T1" fmla="*/ 7904 h 12703"/>
                  <a:gd name="T2" fmla="*/ 2450 w 20304"/>
                  <a:gd name="T3" fmla="*/ 8864 h 12703"/>
                  <a:gd name="T4" fmla="*/ 5985 w 20304"/>
                  <a:gd name="T5" fmla="*/ 10758 h 12703"/>
                  <a:gd name="T6" fmla="*/ 10556 w 20304"/>
                  <a:gd name="T7" fmla="*/ 11743 h 12703"/>
                  <a:gd name="T8" fmla="*/ 14925 w 20304"/>
                  <a:gd name="T9" fmla="*/ 12703 h 12703"/>
                  <a:gd name="T10" fmla="*/ 15859 w 20304"/>
                  <a:gd name="T11" fmla="*/ 12021 h 12703"/>
                  <a:gd name="T12" fmla="*/ 15531 w 20304"/>
                  <a:gd name="T13" fmla="*/ 11364 h 12703"/>
                  <a:gd name="T14" fmla="*/ 17829 w 20304"/>
                  <a:gd name="T15" fmla="*/ 12046 h 12703"/>
                  <a:gd name="T16" fmla="*/ 18814 w 20304"/>
                  <a:gd name="T17" fmla="*/ 11440 h 12703"/>
                  <a:gd name="T18" fmla="*/ 18562 w 20304"/>
                  <a:gd name="T19" fmla="*/ 10430 h 12703"/>
                  <a:gd name="T20" fmla="*/ 19420 w 20304"/>
                  <a:gd name="T21" fmla="*/ 10657 h 12703"/>
                  <a:gd name="T22" fmla="*/ 20153 w 20304"/>
                  <a:gd name="T23" fmla="*/ 9900 h 12703"/>
                  <a:gd name="T24" fmla="*/ 19698 w 20304"/>
                  <a:gd name="T25" fmla="*/ 8889 h 12703"/>
                  <a:gd name="T26" fmla="*/ 18486 w 20304"/>
                  <a:gd name="T27" fmla="*/ 8258 h 12703"/>
                  <a:gd name="T28" fmla="*/ 19547 w 20304"/>
                  <a:gd name="T29" fmla="*/ 8309 h 12703"/>
                  <a:gd name="T30" fmla="*/ 20102 w 20304"/>
                  <a:gd name="T31" fmla="*/ 7677 h 12703"/>
                  <a:gd name="T32" fmla="*/ 19622 w 20304"/>
                  <a:gd name="T33" fmla="*/ 6995 h 12703"/>
                  <a:gd name="T34" fmla="*/ 16264 w 20304"/>
                  <a:gd name="T35" fmla="*/ 4899 h 12703"/>
                  <a:gd name="T36" fmla="*/ 13637 w 20304"/>
                  <a:gd name="T37" fmla="*/ 3788 h 12703"/>
                  <a:gd name="T38" fmla="*/ 12450 w 20304"/>
                  <a:gd name="T39" fmla="*/ 3207 h 12703"/>
                  <a:gd name="T40" fmla="*/ 13309 w 20304"/>
                  <a:gd name="T41" fmla="*/ 3536 h 12703"/>
                  <a:gd name="T42" fmla="*/ 14875 w 20304"/>
                  <a:gd name="T43" fmla="*/ 3384 h 12703"/>
                  <a:gd name="T44" fmla="*/ 15455 w 20304"/>
                  <a:gd name="T45" fmla="*/ 2753 h 12703"/>
                  <a:gd name="T46" fmla="*/ 15051 w 20304"/>
                  <a:gd name="T47" fmla="*/ 1919 h 12703"/>
                  <a:gd name="T48" fmla="*/ 13385 w 20304"/>
                  <a:gd name="T49" fmla="*/ 1187 h 12703"/>
                  <a:gd name="T50" fmla="*/ 8511 w 20304"/>
                  <a:gd name="T51" fmla="*/ 51 h 12703"/>
                  <a:gd name="T52" fmla="*/ 4672 w 20304"/>
                  <a:gd name="T53" fmla="*/ 833 h 12703"/>
                  <a:gd name="T54" fmla="*/ 2525 w 20304"/>
                  <a:gd name="T55" fmla="*/ 1541 h 12703"/>
                  <a:gd name="T56" fmla="*/ 1111 w 20304"/>
                  <a:gd name="T57" fmla="*/ 1237 h 12703"/>
                  <a:gd name="T58" fmla="*/ 0 w 20304"/>
                  <a:gd name="T59" fmla="*/ 7904 h 12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04" h="12703">
                    <a:moveTo>
                      <a:pt x="0" y="7904"/>
                    </a:moveTo>
                    <a:cubicBezTo>
                      <a:pt x="0" y="7904"/>
                      <a:pt x="1919" y="8485"/>
                      <a:pt x="2450" y="8864"/>
                    </a:cubicBezTo>
                    <a:cubicBezTo>
                      <a:pt x="2980" y="9243"/>
                      <a:pt x="4950" y="10480"/>
                      <a:pt x="5985" y="10758"/>
                    </a:cubicBezTo>
                    <a:cubicBezTo>
                      <a:pt x="7021" y="11036"/>
                      <a:pt x="9319" y="11415"/>
                      <a:pt x="10556" y="11743"/>
                    </a:cubicBezTo>
                    <a:cubicBezTo>
                      <a:pt x="11794" y="12071"/>
                      <a:pt x="14319" y="12703"/>
                      <a:pt x="14925" y="12703"/>
                    </a:cubicBezTo>
                    <a:cubicBezTo>
                      <a:pt x="15531" y="12703"/>
                      <a:pt x="15708" y="12551"/>
                      <a:pt x="15859" y="12021"/>
                    </a:cubicBezTo>
                    <a:cubicBezTo>
                      <a:pt x="16011" y="11491"/>
                      <a:pt x="15531" y="11364"/>
                      <a:pt x="15531" y="11364"/>
                    </a:cubicBezTo>
                    <a:cubicBezTo>
                      <a:pt x="15531" y="11364"/>
                      <a:pt x="17551" y="11945"/>
                      <a:pt x="17829" y="12046"/>
                    </a:cubicBezTo>
                    <a:cubicBezTo>
                      <a:pt x="18107" y="12147"/>
                      <a:pt x="18637" y="11920"/>
                      <a:pt x="18814" y="11440"/>
                    </a:cubicBezTo>
                    <a:cubicBezTo>
                      <a:pt x="18991" y="10960"/>
                      <a:pt x="18562" y="10430"/>
                      <a:pt x="18562" y="10430"/>
                    </a:cubicBezTo>
                    <a:cubicBezTo>
                      <a:pt x="18562" y="10430"/>
                      <a:pt x="19016" y="10657"/>
                      <a:pt x="19420" y="10657"/>
                    </a:cubicBezTo>
                    <a:cubicBezTo>
                      <a:pt x="19824" y="10657"/>
                      <a:pt x="20153" y="9900"/>
                      <a:pt x="20153" y="9900"/>
                    </a:cubicBezTo>
                    <a:cubicBezTo>
                      <a:pt x="20153" y="9900"/>
                      <a:pt x="20304" y="9243"/>
                      <a:pt x="19698" y="8889"/>
                    </a:cubicBezTo>
                    <a:cubicBezTo>
                      <a:pt x="19092" y="8536"/>
                      <a:pt x="18486" y="8258"/>
                      <a:pt x="18486" y="8258"/>
                    </a:cubicBezTo>
                    <a:cubicBezTo>
                      <a:pt x="18486" y="8258"/>
                      <a:pt x="19142" y="8536"/>
                      <a:pt x="19547" y="8309"/>
                    </a:cubicBezTo>
                    <a:cubicBezTo>
                      <a:pt x="19951" y="8081"/>
                      <a:pt x="20102" y="7677"/>
                      <a:pt x="20102" y="7677"/>
                    </a:cubicBezTo>
                    <a:cubicBezTo>
                      <a:pt x="20102" y="7677"/>
                      <a:pt x="20304" y="7374"/>
                      <a:pt x="19622" y="6995"/>
                    </a:cubicBezTo>
                    <a:cubicBezTo>
                      <a:pt x="18940" y="6617"/>
                      <a:pt x="17274" y="5354"/>
                      <a:pt x="16264" y="4899"/>
                    </a:cubicBezTo>
                    <a:cubicBezTo>
                      <a:pt x="15411" y="4516"/>
                      <a:pt x="14824" y="4344"/>
                      <a:pt x="13637" y="3788"/>
                    </a:cubicBezTo>
                    <a:cubicBezTo>
                      <a:pt x="12787" y="3390"/>
                      <a:pt x="12450" y="3207"/>
                      <a:pt x="12450" y="3207"/>
                    </a:cubicBezTo>
                    <a:cubicBezTo>
                      <a:pt x="12450" y="3207"/>
                      <a:pt x="12846" y="3411"/>
                      <a:pt x="13309" y="3536"/>
                    </a:cubicBezTo>
                    <a:cubicBezTo>
                      <a:pt x="13965" y="3712"/>
                      <a:pt x="14243" y="3712"/>
                      <a:pt x="14875" y="3384"/>
                    </a:cubicBezTo>
                    <a:cubicBezTo>
                      <a:pt x="15506" y="3056"/>
                      <a:pt x="15405" y="3005"/>
                      <a:pt x="15455" y="2753"/>
                    </a:cubicBezTo>
                    <a:cubicBezTo>
                      <a:pt x="15506" y="2500"/>
                      <a:pt x="15051" y="1919"/>
                      <a:pt x="15051" y="1919"/>
                    </a:cubicBezTo>
                    <a:cubicBezTo>
                      <a:pt x="14931" y="1702"/>
                      <a:pt x="14066" y="1414"/>
                      <a:pt x="13385" y="1187"/>
                    </a:cubicBezTo>
                    <a:cubicBezTo>
                      <a:pt x="12881" y="1019"/>
                      <a:pt x="10102" y="101"/>
                      <a:pt x="8511" y="51"/>
                    </a:cubicBezTo>
                    <a:cubicBezTo>
                      <a:pt x="6920" y="0"/>
                      <a:pt x="5505" y="253"/>
                      <a:pt x="4672" y="833"/>
                    </a:cubicBezTo>
                    <a:cubicBezTo>
                      <a:pt x="3839" y="1414"/>
                      <a:pt x="3914" y="1515"/>
                      <a:pt x="2525" y="1541"/>
                    </a:cubicBezTo>
                    <a:cubicBezTo>
                      <a:pt x="1136" y="1566"/>
                      <a:pt x="1111" y="1237"/>
                      <a:pt x="1111" y="1237"/>
                    </a:cubicBezTo>
                    <a:lnTo>
                      <a:pt x="0" y="7904"/>
                    </a:lnTo>
                    <a:close/>
                  </a:path>
                </a:pathLst>
              </a:custGeom>
              <a:grpFill/>
              <a:ln w="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CA"/>
              </a:p>
            </p:txBody>
          </p:sp>
          <p:sp>
            <p:nvSpPr>
              <p:cNvPr id="93" name="Freeform 22"/>
              <p:cNvSpPr>
                <a:spLocks/>
              </p:cNvSpPr>
              <p:nvPr/>
            </p:nvSpPr>
            <p:spPr bwMode="auto">
              <a:xfrm>
                <a:off x="6618288" y="5121275"/>
                <a:ext cx="311150" cy="103188"/>
              </a:xfrm>
              <a:custGeom>
                <a:avLst/>
                <a:gdLst>
                  <a:gd name="T0" fmla="*/ 4798 w 4798"/>
                  <a:gd name="T1" fmla="*/ 1439 h 1439"/>
                  <a:gd name="T2" fmla="*/ 0 w 4798"/>
                  <a:gd name="T3" fmla="*/ 0 h 1439"/>
                </a:gdLst>
                <a:ahLst/>
                <a:cxnLst>
                  <a:cxn ang="0">
                    <a:pos x="T0" y="T1"/>
                  </a:cxn>
                  <a:cxn ang="0">
                    <a:pos x="T2" y="T3"/>
                  </a:cxn>
                </a:cxnLst>
                <a:rect l="0" t="0" r="r" b="b"/>
                <a:pathLst>
                  <a:path w="4798" h="1439">
                    <a:moveTo>
                      <a:pt x="4798" y="1439"/>
                    </a:moveTo>
                    <a:cubicBezTo>
                      <a:pt x="4798" y="1439"/>
                      <a:pt x="1061" y="227"/>
                      <a:pt x="0" y="0"/>
                    </a:cubicBezTo>
                  </a:path>
                </a:pathLst>
              </a:custGeom>
              <a:grpFill/>
              <a:ln w="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CA"/>
              </a:p>
            </p:txBody>
          </p:sp>
          <p:sp>
            <p:nvSpPr>
              <p:cNvPr id="94" name="Freeform 23"/>
              <p:cNvSpPr>
                <a:spLocks/>
              </p:cNvSpPr>
              <p:nvPr/>
            </p:nvSpPr>
            <p:spPr bwMode="auto">
              <a:xfrm>
                <a:off x="6691313" y="4991100"/>
                <a:ext cx="434975" cy="166688"/>
              </a:xfrm>
              <a:custGeom>
                <a:avLst/>
                <a:gdLst>
                  <a:gd name="T0" fmla="*/ 6693 w 6693"/>
                  <a:gd name="T1" fmla="*/ 2323 h 2323"/>
                  <a:gd name="T2" fmla="*/ 0 w 6693"/>
                  <a:gd name="T3" fmla="*/ 0 h 2323"/>
                </a:gdLst>
                <a:ahLst/>
                <a:cxnLst>
                  <a:cxn ang="0">
                    <a:pos x="T0" y="T1"/>
                  </a:cxn>
                  <a:cxn ang="0">
                    <a:pos x="T2" y="T3"/>
                  </a:cxn>
                </a:cxnLst>
                <a:rect l="0" t="0" r="r" b="b"/>
                <a:pathLst>
                  <a:path w="6693" h="2323">
                    <a:moveTo>
                      <a:pt x="6693" y="2323"/>
                    </a:moveTo>
                    <a:cubicBezTo>
                      <a:pt x="6693" y="2323"/>
                      <a:pt x="354" y="25"/>
                      <a:pt x="0" y="0"/>
                    </a:cubicBezTo>
                  </a:path>
                </a:pathLst>
              </a:custGeom>
              <a:grpFill/>
              <a:ln w="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CA"/>
              </a:p>
            </p:txBody>
          </p:sp>
          <p:sp>
            <p:nvSpPr>
              <p:cNvPr id="95" name="Freeform 24"/>
              <p:cNvSpPr>
                <a:spLocks/>
              </p:cNvSpPr>
              <p:nvPr/>
            </p:nvSpPr>
            <p:spPr bwMode="auto">
              <a:xfrm>
                <a:off x="6767513" y="4838700"/>
                <a:ext cx="352425" cy="163513"/>
              </a:xfrm>
              <a:custGeom>
                <a:avLst/>
                <a:gdLst>
                  <a:gd name="T0" fmla="*/ 5455 w 5455"/>
                  <a:gd name="T1" fmla="*/ 2273 h 2273"/>
                  <a:gd name="T2" fmla="*/ 0 w 5455"/>
                  <a:gd name="T3" fmla="*/ 0 h 2273"/>
                </a:gdLst>
                <a:ahLst/>
                <a:cxnLst>
                  <a:cxn ang="0">
                    <a:pos x="T0" y="T1"/>
                  </a:cxn>
                  <a:cxn ang="0">
                    <a:pos x="T2" y="T3"/>
                  </a:cxn>
                </a:cxnLst>
                <a:rect l="0" t="0" r="r" b="b"/>
                <a:pathLst>
                  <a:path w="5455" h="2273">
                    <a:moveTo>
                      <a:pt x="5455" y="2273"/>
                    </a:moveTo>
                    <a:cubicBezTo>
                      <a:pt x="5455" y="2273"/>
                      <a:pt x="808" y="101"/>
                      <a:pt x="0" y="0"/>
                    </a:cubicBezTo>
                  </a:path>
                </a:pathLst>
              </a:custGeom>
              <a:grpFill/>
              <a:ln w="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CA"/>
              </a:p>
            </p:txBody>
          </p:sp>
          <p:sp>
            <p:nvSpPr>
              <p:cNvPr id="96" name="Freeform 25"/>
              <p:cNvSpPr>
                <a:spLocks/>
              </p:cNvSpPr>
              <p:nvPr/>
            </p:nvSpPr>
            <p:spPr bwMode="auto">
              <a:xfrm>
                <a:off x="6621463" y="4591050"/>
                <a:ext cx="107950" cy="47625"/>
              </a:xfrm>
              <a:custGeom>
                <a:avLst/>
                <a:gdLst>
                  <a:gd name="T0" fmla="*/ 1667 w 1667"/>
                  <a:gd name="T1" fmla="*/ 656 h 656"/>
                  <a:gd name="T2" fmla="*/ 0 w 1667"/>
                  <a:gd name="T3" fmla="*/ 0 h 656"/>
                </a:gdLst>
                <a:ahLst/>
                <a:cxnLst>
                  <a:cxn ang="0">
                    <a:pos x="T0" y="T1"/>
                  </a:cxn>
                  <a:cxn ang="0">
                    <a:pos x="T2" y="T3"/>
                  </a:cxn>
                </a:cxnLst>
                <a:rect l="0" t="0" r="r" b="b"/>
                <a:pathLst>
                  <a:path w="1667" h="656">
                    <a:moveTo>
                      <a:pt x="1667" y="656"/>
                    </a:moveTo>
                    <a:cubicBezTo>
                      <a:pt x="1667" y="656"/>
                      <a:pt x="253" y="75"/>
                      <a:pt x="0" y="0"/>
                    </a:cubicBezTo>
                  </a:path>
                </a:pathLst>
              </a:custGeom>
              <a:grpFill/>
              <a:ln w="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CA"/>
              </a:p>
            </p:txBody>
          </p:sp>
        </p:grpSp>
        <p:cxnSp>
          <p:nvCxnSpPr>
            <p:cNvPr id="88" name="Straight Arrow Connector 87"/>
            <p:cNvCxnSpPr/>
            <p:nvPr/>
          </p:nvCxnSpPr>
          <p:spPr>
            <a:xfrm flipV="1">
              <a:off x="7294838" y="4564014"/>
              <a:ext cx="482600" cy="396707"/>
            </a:xfrm>
            <a:prstGeom prst="curvedConnector3">
              <a:avLst>
                <a:gd name="adj1" fmla="val -54404"/>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9" name="Straight Arrow Connector 88"/>
            <p:cNvCxnSpPr/>
            <p:nvPr/>
          </p:nvCxnSpPr>
          <p:spPr>
            <a:xfrm rot="16200000" flipH="1">
              <a:off x="7815199" y="4578152"/>
              <a:ext cx="358607" cy="331000"/>
            </a:xfrm>
            <a:prstGeom prst="curvedConnector3">
              <a:avLst>
                <a:gd name="adj1" fmla="val 208716"/>
              </a:avLst>
            </a:prstGeom>
            <a:ln>
              <a:tailEnd type="triangle"/>
            </a:ln>
          </p:spPr>
          <p:style>
            <a:lnRef idx="3">
              <a:schemeClr val="accent2"/>
            </a:lnRef>
            <a:fillRef idx="0">
              <a:schemeClr val="accent2"/>
            </a:fillRef>
            <a:effectRef idx="2">
              <a:schemeClr val="accent2"/>
            </a:effectRef>
            <a:fontRef idx="minor">
              <a:schemeClr val="tx1"/>
            </a:fontRef>
          </p:style>
        </p:cxnSp>
        <p:sp>
          <p:nvSpPr>
            <p:cNvPr id="90" name="TextBox 89"/>
            <p:cNvSpPr txBox="1"/>
            <p:nvPr/>
          </p:nvSpPr>
          <p:spPr>
            <a:xfrm>
              <a:off x="7466425" y="4589901"/>
              <a:ext cx="325163" cy="369332"/>
            </a:xfrm>
            <a:prstGeom prst="rect">
              <a:avLst/>
            </a:prstGeom>
            <a:noFill/>
          </p:spPr>
          <p:txBody>
            <a:bodyPr wrap="square" rtlCol="0">
              <a:spAutoFit/>
            </a:bodyPr>
            <a:lstStyle/>
            <a:p>
              <a:r>
                <a:rPr lang="en-US" dirty="0">
                  <a:solidFill>
                    <a:schemeClr val="accent2"/>
                  </a:solidFill>
                </a:rPr>
                <a:t>1</a:t>
              </a:r>
              <a:endParaRPr lang="en-CA" dirty="0">
                <a:solidFill>
                  <a:schemeClr val="accent2"/>
                </a:solidFill>
              </a:endParaRPr>
            </a:p>
          </p:txBody>
        </p:sp>
        <p:sp>
          <p:nvSpPr>
            <p:cNvPr id="91" name="TextBox 90"/>
            <p:cNvSpPr txBox="1"/>
            <p:nvPr/>
          </p:nvSpPr>
          <p:spPr>
            <a:xfrm>
              <a:off x="8156562" y="4959233"/>
              <a:ext cx="325163" cy="369332"/>
            </a:xfrm>
            <a:prstGeom prst="rect">
              <a:avLst/>
            </a:prstGeom>
            <a:noFill/>
          </p:spPr>
          <p:txBody>
            <a:bodyPr wrap="square" rtlCol="0">
              <a:spAutoFit/>
            </a:bodyPr>
            <a:lstStyle/>
            <a:p>
              <a:r>
                <a:rPr lang="en-US" dirty="0">
                  <a:solidFill>
                    <a:schemeClr val="accent2"/>
                  </a:solidFill>
                </a:rPr>
                <a:t>2</a:t>
              </a:r>
              <a:endParaRPr lang="en-CA" dirty="0">
                <a:solidFill>
                  <a:schemeClr val="accent2"/>
                </a:solidFill>
              </a:endParaRPr>
            </a:p>
          </p:txBody>
        </p:sp>
      </p:grpSp>
      <p:sp>
        <p:nvSpPr>
          <p:cNvPr id="107" name="TextBox 106"/>
          <p:cNvSpPr txBox="1"/>
          <p:nvPr/>
        </p:nvSpPr>
        <p:spPr>
          <a:xfrm>
            <a:off x="4289907" y="4814456"/>
            <a:ext cx="2611372" cy="307777"/>
          </a:xfrm>
          <a:prstGeom prst="rect">
            <a:avLst/>
          </a:prstGeom>
          <a:noFill/>
        </p:spPr>
        <p:txBody>
          <a:bodyPr wrap="square" rtlCol="0">
            <a:spAutoFit/>
          </a:bodyPr>
          <a:lstStyle/>
          <a:p>
            <a:pPr algn="ctr"/>
            <a:r>
              <a:rPr lang="en-US" sz="1400" dirty="0"/>
              <a:t>Hand translational actions</a:t>
            </a:r>
            <a:endParaRPr lang="en-CA" sz="1400" dirty="0"/>
          </a:p>
        </p:txBody>
      </p:sp>
      <p:sp>
        <p:nvSpPr>
          <p:cNvPr id="108" name="TextBox 107"/>
          <p:cNvSpPr txBox="1"/>
          <p:nvPr/>
        </p:nvSpPr>
        <p:spPr>
          <a:xfrm>
            <a:off x="2235398" y="4844016"/>
            <a:ext cx="2511711" cy="307777"/>
          </a:xfrm>
          <a:prstGeom prst="rect">
            <a:avLst/>
          </a:prstGeom>
          <a:noFill/>
        </p:spPr>
        <p:txBody>
          <a:bodyPr wrap="square" rtlCol="0">
            <a:spAutoFit/>
          </a:bodyPr>
          <a:lstStyle/>
          <a:p>
            <a:pPr algn="ctr"/>
            <a:r>
              <a:rPr lang="en-US" sz="1400" dirty="0"/>
              <a:t>Hand path length (mm)</a:t>
            </a:r>
            <a:endParaRPr lang="en-CA" sz="1400" dirty="0"/>
          </a:p>
        </p:txBody>
      </p:sp>
      <p:sp>
        <p:nvSpPr>
          <p:cNvPr id="109" name="TextBox 108"/>
          <p:cNvSpPr txBox="1"/>
          <p:nvPr/>
        </p:nvSpPr>
        <p:spPr>
          <a:xfrm>
            <a:off x="6249844" y="4804271"/>
            <a:ext cx="2511711" cy="307777"/>
          </a:xfrm>
          <a:prstGeom prst="rect">
            <a:avLst/>
          </a:prstGeom>
          <a:noFill/>
        </p:spPr>
        <p:txBody>
          <a:bodyPr wrap="square" rtlCol="0">
            <a:spAutoFit/>
          </a:bodyPr>
          <a:lstStyle/>
          <a:p>
            <a:pPr algn="ctr"/>
            <a:r>
              <a:rPr lang="en-US" sz="1400" dirty="0"/>
              <a:t>Hand rotational actions</a:t>
            </a:r>
            <a:endParaRPr lang="en-CA" sz="1400" dirty="0"/>
          </a:p>
        </p:txBody>
      </p:sp>
      <p:sp>
        <p:nvSpPr>
          <p:cNvPr id="110" name="TextBox 109"/>
          <p:cNvSpPr txBox="1"/>
          <p:nvPr/>
        </p:nvSpPr>
        <p:spPr>
          <a:xfrm>
            <a:off x="115523" y="4835639"/>
            <a:ext cx="2511711" cy="307777"/>
          </a:xfrm>
          <a:prstGeom prst="rect">
            <a:avLst/>
          </a:prstGeom>
          <a:noFill/>
        </p:spPr>
        <p:txBody>
          <a:bodyPr wrap="square" rtlCol="0">
            <a:spAutoFit/>
          </a:bodyPr>
          <a:lstStyle/>
          <a:p>
            <a:pPr algn="ctr"/>
            <a:r>
              <a:rPr lang="en-US" sz="1400" dirty="0"/>
              <a:t>Completion time (s)</a:t>
            </a:r>
            <a:endParaRPr lang="en-CA" sz="1400" dirty="0"/>
          </a:p>
        </p:txBody>
      </p:sp>
    </p:spTree>
    <p:extLst>
      <p:ext uri="{BB962C8B-B14F-4D97-AF65-F5344CB8AC3E}">
        <p14:creationId xmlns:p14="http://schemas.microsoft.com/office/powerpoint/2010/main" val="943852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39134</TotalTime>
  <Words>1399</Words>
  <Application>Microsoft Office PowerPoint</Application>
  <PresentationFormat>On-screen Show (4:3)</PresentationFormat>
  <Paragraphs>348</Paragraphs>
  <Slides>29</Slides>
  <Notes>0</Notes>
  <HiddenSlides>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Cambria Math</vt:lpstr>
      <vt:lpstr>Times New Roman</vt:lpstr>
      <vt:lpstr>Office Theme</vt:lpstr>
      <vt:lpstr>Overall Proficiency Assessment in Point-of-Care Ultrasound Interventions: The Stopwatch is not enough</vt:lpstr>
      <vt:lpstr>Competency-Based Medical Education</vt:lpstr>
      <vt:lpstr>FAST Ultrasound</vt:lpstr>
      <vt:lpstr>Ultrasound-Guided Central Line</vt:lpstr>
      <vt:lpstr>Lumbar Puncture</vt:lpstr>
      <vt:lpstr>Proficiency Assessment</vt:lpstr>
      <vt:lpstr>Objective</vt:lpstr>
      <vt:lpstr>FAST Ultrasound</vt:lpstr>
      <vt:lpstr>Ultrasound-Guided Central Line</vt:lpstr>
      <vt:lpstr>Lumbar Puncture</vt:lpstr>
      <vt:lpstr>Metric Validity</vt:lpstr>
      <vt:lpstr>Metric Validity</vt:lpstr>
      <vt:lpstr>Metric Validity</vt:lpstr>
      <vt:lpstr>Exploratory Factor Analysis (EFA)</vt:lpstr>
      <vt:lpstr>Metric Validity</vt:lpstr>
      <vt:lpstr>Metric Validity</vt:lpstr>
      <vt:lpstr>Metric Correlation</vt:lpstr>
      <vt:lpstr>EFA: FAST Ultrasound</vt:lpstr>
      <vt:lpstr>EFA: Ultrasound-Guided Central Line</vt:lpstr>
      <vt:lpstr>EFA: Lumbar Puncture</vt:lpstr>
      <vt:lpstr>Representative Metrics</vt:lpstr>
      <vt:lpstr>Overall Proficiency Classification</vt:lpstr>
      <vt:lpstr>Overall Proficiency Classification: FAST Ultrasound</vt:lpstr>
      <vt:lpstr>Overall Proficiency Classification: Ultrasound-Guided Central Line</vt:lpstr>
      <vt:lpstr>Overall Proficiency Classification: Lumbar Puncture</vt:lpstr>
      <vt:lpstr>Overall Proficiency Classification</vt:lpstr>
      <vt:lpstr>Interpretation</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Holden</dc:creator>
  <cp:lastModifiedBy>Matthew Holden</cp:lastModifiedBy>
  <cp:revision>233</cp:revision>
  <dcterms:created xsi:type="dcterms:W3CDTF">2013-01-28T22:14:32Z</dcterms:created>
  <dcterms:modified xsi:type="dcterms:W3CDTF">2017-09-12T15:18:07Z</dcterms:modified>
</cp:coreProperties>
</file>