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32918400" cy="43891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8005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601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4015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202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00251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803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6035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404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49B"/>
    <a:srgbClr val="46A1A8"/>
    <a:srgbClr val="51B0B7"/>
    <a:srgbClr val="68BAC0"/>
    <a:srgbClr val="9ED1D6"/>
    <a:srgbClr val="4BA5AF"/>
    <a:srgbClr val="B6DCE0"/>
    <a:srgbClr val="53ACB5"/>
    <a:srgbClr val="B9D5FF"/>
    <a:srgbClr val="75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916" autoAdjust="0"/>
    <p:restoredTop sz="99600" autoAdjust="0"/>
  </p:normalViewPr>
  <p:slideViewPr>
    <p:cSldViewPr showGuides="1">
      <p:cViewPr>
        <p:scale>
          <a:sx n="30" d="100"/>
          <a:sy n="30" d="100"/>
        </p:scale>
        <p:origin x="-1272" y="4032"/>
      </p:cViewPr>
      <p:guideLst>
        <p:guide orient="horz" pos="26390"/>
        <p:guide orient="horz" pos="27372"/>
        <p:guide orient="horz" pos="19609"/>
        <p:guide orient="horz" pos="8163"/>
        <p:guide orient="horz" pos="4431"/>
        <p:guide orient="horz" pos="25456"/>
        <p:guide orient="horz" pos="22352"/>
        <p:guide pos="10259"/>
        <p:guide pos="225"/>
        <p:guide pos="20511"/>
        <p:guide pos="10478"/>
        <p:guide pos="663"/>
        <p:guide pos="10931"/>
        <p:guide pos="156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22CCDE-59C2-448A-85CF-0372B8119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00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01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01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202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00251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03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035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04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5E59E-5279-4062-840F-93774A07B537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13634301"/>
            <a:ext cx="27981276" cy="94079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6" y="24871052"/>
            <a:ext cx="23044151" cy="11217896"/>
          </a:xfrm>
        </p:spPr>
        <p:txBody>
          <a:bodyPr/>
          <a:lstStyle>
            <a:lvl1pPr marL="0" indent="0" algn="ctr">
              <a:buNone/>
              <a:defRPr/>
            </a:lvl1pPr>
            <a:lvl2pPr marL="480050" indent="0" algn="ctr">
              <a:buNone/>
              <a:defRPr/>
            </a:lvl2pPr>
            <a:lvl3pPr marL="960101" indent="0" algn="ctr">
              <a:buNone/>
              <a:defRPr/>
            </a:lvl3pPr>
            <a:lvl4pPr marL="1440151" indent="0" algn="ctr">
              <a:buNone/>
              <a:defRPr/>
            </a:lvl4pPr>
            <a:lvl5pPr marL="1920201" indent="0" algn="ctr">
              <a:buNone/>
              <a:defRPr/>
            </a:lvl5pPr>
            <a:lvl6pPr marL="2400251" indent="0" algn="ctr">
              <a:buNone/>
              <a:defRPr/>
            </a:lvl6pPr>
            <a:lvl7pPr marL="2880302" indent="0" algn="ctr">
              <a:buNone/>
              <a:defRPr/>
            </a:lvl7pPr>
            <a:lvl8pPr marL="3360352" indent="0" algn="ctr">
              <a:buNone/>
              <a:defRPr/>
            </a:lvl8pPr>
            <a:lvl9pPr marL="38404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C09E-9965-44E9-AAAC-E108A8AE5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C2AC-EAE4-4755-BFC7-5A4A6F5B9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756532"/>
            <a:ext cx="7405688" cy="37452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40" y="1756532"/>
            <a:ext cx="22067837" cy="37452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5004-1D4B-428A-9015-7847BC228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49B8-4EE5-41EE-8593-2DEE396F3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431"/>
            <a:ext cx="27981276" cy="871822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229"/>
            <a:ext cx="27981276" cy="960120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50" indent="0">
              <a:buNone/>
              <a:defRPr sz="1900"/>
            </a:lvl2pPr>
            <a:lvl3pPr marL="960101" indent="0">
              <a:buNone/>
              <a:defRPr sz="1700"/>
            </a:lvl3pPr>
            <a:lvl4pPr marL="1440151" indent="0">
              <a:buNone/>
              <a:defRPr sz="1400"/>
            </a:lvl4pPr>
            <a:lvl5pPr marL="1920201" indent="0">
              <a:buNone/>
              <a:defRPr sz="1400"/>
            </a:lvl5pPr>
            <a:lvl6pPr marL="2400251" indent="0">
              <a:buNone/>
              <a:defRPr sz="1400"/>
            </a:lvl6pPr>
            <a:lvl7pPr marL="2880302" indent="0">
              <a:buNone/>
              <a:defRPr sz="1400"/>
            </a:lvl7pPr>
            <a:lvl8pPr marL="3360352" indent="0">
              <a:buNone/>
              <a:defRPr sz="1400"/>
            </a:lvl8pPr>
            <a:lvl9pPr marL="38404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0776-78D1-49A3-AF5F-0C61E4F75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10240653"/>
            <a:ext cx="14736762" cy="2896856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2" y="10240653"/>
            <a:ext cx="14736764" cy="2896856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A665-C175-40FF-A0FF-A63E1DB39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0" y="1758099"/>
            <a:ext cx="29625924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4304"/>
            <a:ext cx="14544675" cy="40943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8678"/>
            <a:ext cx="14544675" cy="2528897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9824304"/>
            <a:ext cx="14549438" cy="40943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13918678"/>
            <a:ext cx="14549438" cy="2528897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77A5-2386-4F20-87CD-B55B3F303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D9AF-78D0-4149-9547-7D0B0471E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E7A9-86B6-4E51-B75D-937A5C4C6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104"/>
            <a:ext cx="10829925" cy="743774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4" y="1747104"/>
            <a:ext cx="18402300" cy="3746054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4853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955F-F93D-4CC7-BA13-854B2D349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30723527"/>
            <a:ext cx="19751676" cy="362774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3921552"/>
            <a:ext cx="19751676" cy="26335348"/>
          </a:xfrm>
        </p:spPr>
        <p:txBody>
          <a:bodyPr/>
          <a:lstStyle>
            <a:lvl1pPr marL="0" indent="0">
              <a:buNone/>
              <a:defRPr sz="3400"/>
            </a:lvl1pPr>
            <a:lvl2pPr marL="480050" indent="0">
              <a:buNone/>
              <a:defRPr sz="3000"/>
            </a:lvl2pPr>
            <a:lvl3pPr marL="960101" indent="0">
              <a:buNone/>
              <a:defRPr sz="2600"/>
            </a:lvl3pPr>
            <a:lvl4pPr marL="1440151" indent="0">
              <a:buNone/>
              <a:defRPr sz="2100"/>
            </a:lvl4pPr>
            <a:lvl5pPr marL="1920201" indent="0">
              <a:buNone/>
              <a:defRPr sz="2100"/>
            </a:lvl5pPr>
            <a:lvl6pPr marL="2400251" indent="0">
              <a:buNone/>
              <a:defRPr sz="2100"/>
            </a:lvl6pPr>
            <a:lvl7pPr marL="2880302" indent="0">
              <a:buNone/>
              <a:defRPr sz="2100"/>
            </a:lvl7pPr>
            <a:lvl8pPr marL="3360352" indent="0">
              <a:buNone/>
              <a:defRPr sz="2100"/>
            </a:lvl8pPr>
            <a:lvl9pPr marL="3840402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34351278"/>
            <a:ext cx="19751676" cy="5150176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8BB7-8200-4A11-A3CD-21C97DBA6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1755987"/>
            <a:ext cx="296265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10241282"/>
            <a:ext cx="29626560" cy="2896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39971133"/>
            <a:ext cx="76809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39971133"/>
            <a:ext cx="10424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ct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39971133"/>
            <a:ext cx="76809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EAA68B-5EE7-4063-A8F8-DD4A1B7E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2pPr>
      <a:lvl3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3pPr>
      <a:lvl4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4pPr>
      <a:lvl5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5pPr>
      <a:lvl6pPr marL="480050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6pPr>
      <a:lvl7pPr marL="9601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7pPr>
      <a:lvl8pPr marL="144015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8pPr>
      <a:lvl9pPr marL="19202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9pPr>
    </p:titleStyle>
    <p:bodyStyle>
      <a:lvl1pPr marL="1728516" indent="-1728516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43726" indent="-1440151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4100">
          <a:solidFill>
            <a:schemeClr val="tx1"/>
          </a:solidFill>
          <a:latin typeface="+mn-lt"/>
        </a:defRPr>
      </a:lvl2pPr>
      <a:lvl3pPr marL="5760603" indent="-1151788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</a:defRPr>
      </a:lvl3pPr>
      <a:lvl4pPr marL="8064178" indent="-1151788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0100">
          <a:solidFill>
            <a:schemeClr val="tx1"/>
          </a:solidFill>
          <a:latin typeface="+mn-lt"/>
        </a:defRPr>
      </a:lvl4pPr>
      <a:lvl5pPr marL="10369421" indent="-1151788" algn="l" defTabSz="4608817" rtl="0" eaLnBrk="0" fontAlgn="base" hangingPunct="0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5pPr>
      <a:lvl6pPr marL="1084947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6pPr>
      <a:lvl7pPr marL="1132952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7pPr>
      <a:lvl8pPr marL="1180957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8pPr>
      <a:lvl9pPr marL="1228962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5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5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2906970" cy="43891200"/>
          </a:xfrm>
          <a:prstGeom prst="rect">
            <a:avLst/>
          </a:prstGeom>
          <a:solidFill>
            <a:srgbClr val="FBEBC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5267219"/>
            <a:endParaRPr lang="en-US" sz="10400" dirty="0">
              <a:latin typeface="Bookman"/>
            </a:endParaRPr>
          </a:p>
        </p:txBody>
      </p:sp>
      <p:sp>
        <p:nvSpPr>
          <p:cNvPr id="106" name="Rectangle 9"/>
          <p:cNvSpPr>
            <a:spLocks noChangeArrowheads="1"/>
          </p:cNvSpPr>
          <p:nvPr/>
        </p:nvSpPr>
        <p:spPr bwMode="auto">
          <a:xfrm>
            <a:off x="357596" y="13232632"/>
            <a:ext cx="15928521" cy="27219024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>
              <a:defRPr/>
            </a:pPr>
            <a:r>
              <a:rPr lang="en-US" sz="7500" b="1" dirty="0" smtClean="0">
                <a:solidFill>
                  <a:srgbClr val="FBEBCD"/>
                </a:solidFill>
                <a:latin typeface="+mj-lt"/>
              </a:rPr>
              <a:t>Methods</a:t>
            </a:r>
            <a:endParaRPr lang="en-US" sz="7500" b="1" dirty="0">
              <a:solidFill>
                <a:srgbClr val="FBEBCD"/>
              </a:solidFill>
              <a:latin typeface="+mj-lt"/>
            </a:endParaRPr>
          </a:p>
        </p:txBody>
      </p:sp>
      <p:sp>
        <p:nvSpPr>
          <p:cNvPr id="2053" name="Rectangle 25"/>
          <p:cNvSpPr>
            <a:spLocks noChangeArrowheads="1"/>
          </p:cNvSpPr>
          <p:nvPr/>
        </p:nvSpPr>
        <p:spPr bwMode="auto">
          <a:xfrm>
            <a:off x="1060849" y="14420763"/>
            <a:ext cx="15226734" cy="6408713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 algn="just">
              <a:spcAft>
                <a:spcPts val="600"/>
              </a:spcAft>
            </a:pPr>
            <a:r>
              <a:rPr lang="en-US" sz="5300" b="1" dirty="0" smtClean="0"/>
              <a:t>Platform</a:t>
            </a:r>
          </a:p>
          <a:p>
            <a:pPr marL="676656" indent="-530352" algn="just"/>
            <a:r>
              <a:rPr lang="en-US" sz="3400" dirty="0"/>
              <a:t>SlicerRT is a downloadable </a:t>
            </a:r>
            <a:r>
              <a:rPr lang="en-US" sz="3400" b="1" dirty="0"/>
              <a:t>extension to 3D Slicer </a:t>
            </a:r>
            <a:r>
              <a:rPr lang="en-US" sz="3400" dirty="0"/>
              <a:t>(</a:t>
            </a:r>
            <a:r>
              <a:rPr lang="en-US" sz="3400" b="1" dirty="0" smtClean="0">
                <a:solidFill>
                  <a:srgbClr val="0070C0"/>
                </a:solidFill>
              </a:rPr>
              <a:t>www.slicer.org</a:t>
            </a:r>
            <a:r>
              <a:rPr lang="en-US" sz="3400" dirty="0" smtClean="0"/>
              <a:t>)</a:t>
            </a:r>
          </a:p>
          <a:p>
            <a:pPr marL="676656" indent="-530352" algn="just">
              <a:buFont typeface="Arial" pitchFamily="34" charset="0"/>
              <a:buChar char="•"/>
            </a:pPr>
            <a:r>
              <a:rPr lang="en-US" sz="3400" dirty="0" smtClean="0"/>
              <a:t>Widely used as a </a:t>
            </a:r>
            <a:r>
              <a:rPr lang="en-US" sz="3400" b="1" dirty="0" smtClean="0"/>
              <a:t>software application platform </a:t>
            </a:r>
            <a:r>
              <a:rPr lang="en-US" sz="3400" dirty="0" smtClean="0"/>
              <a:t>in medical image computing</a:t>
            </a:r>
          </a:p>
          <a:p>
            <a:pPr marL="676656" indent="-530352" algn="just">
              <a:buFont typeface="Arial" pitchFamily="34" charset="0"/>
              <a:buChar char="•"/>
            </a:pPr>
            <a:r>
              <a:rPr lang="en-US" sz="3400" dirty="0" smtClean="0"/>
              <a:t>Already contains key functionalities</a:t>
            </a:r>
          </a:p>
          <a:p>
            <a:pPr marL="1156706" lvl="1" indent="-530352" algn="just">
              <a:buFont typeface="Arial" pitchFamily="34" charset="0"/>
              <a:buChar char="­"/>
            </a:pPr>
            <a:r>
              <a:rPr lang="en-US" sz="3400" dirty="0" smtClean="0"/>
              <a:t>Reading DICOM images</a:t>
            </a:r>
          </a:p>
          <a:p>
            <a:pPr marL="1156706" lvl="1" indent="-530352" algn="just">
              <a:buFont typeface="Arial" pitchFamily="34" charset="0"/>
              <a:buChar char="­"/>
            </a:pPr>
            <a:r>
              <a:rPr lang="en-US" sz="3400" dirty="0" smtClean="0"/>
              <a:t>Visualizing and manipulating datasets</a:t>
            </a:r>
          </a:p>
          <a:p>
            <a:pPr marL="1156706" lvl="1" indent="-530352" algn="just">
              <a:buFont typeface="Arial" pitchFamily="34" charset="0"/>
              <a:buChar char="­"/>
            </a:pPr>
            <a:r>
              <a:rPr lang="en-US" sz="3400" dirty="0" smtClean="0"/>
              <a:t>Advanced segmentation, registration, etc.</a:t>
            </a:r>
          </a:p>
          <a:p>
            <a:pPr marL="676656" indent="-530352" algn="just">
              <a:buFont typeface="Arial" pitchFamily="34" charset="0"/>
              <a:buChar char="•"/>
            </a:pPr>
            <a:r>
              <a:rPr lang="en-US" sz="3400" dirty="0" smtClean="0"/>
              <a:t>Free, </a:t>
            </a:r>
            <a:r>
              <a:rPr lang="en-US" sz="3400" b="1" dirty="0" smtClean="0"/>
              <a:t>open-source</a:t>
            </a:r>
          </a:p>
          <a:p>
            <a:pPr marL="676656" indent="-530352" algn="just">
              <a:buFont typeface="Arial" pitchFamily="34" charset="0"/>
              <a:buChar char="•"/>
            </a:pPr>
            <a:r>
              <a:rPr lang="en-US" sz="3400" dirty="0" smtClean="0"/>
              <a:t>Extensible by </a:t>
            </a:r>
            <a:r>
              <a:rPr lang="en-US" sz="3400" b="1" dirty="0" smtClean="0"/>
              <a:t>custom modules</a:t>
            </a:r>
          </a:p>
          <a:p>
            <a:pPr marL="676656" indent="-530352" algn="just">
              <a:buFont typeface="Arial" pitchFamily="34" charset="0"/>
              <a:buChar char="•"/>
            </a:pPr>
            <a:r>
              <a:rPr lang="en-US" sz="3400" b="1" dirty="0" smtClean="0"/>
              <a:t>Large user and developer base</a:t>
            </a:r>
          </a:p>
          <a:p>
            <a:pPr algn="just"/>
            <a:endParaRPr lang="en-US" sz="5300" b="1" dirty="0" smtClean="0"/>
          </a:p>
          <a:p>
            <a:pPr algn="just"/>
            <a:endParaRPr lang="en-US" sz="5300" b="1" dirty="0" smtClean="0"/>
          </a:p>
          <a:p>
            <a:pPr algn="just"/>
            <a:endParaRPr lang="en-US" sz="3400" b="1" dirty="0"/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16632284" y="35879148"/>
            <a:ext cx="15928523" cy="4572508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>
              <a:defRPr/>
            </a:pPr>
            <a:r>
              <a:rPr lang="en-US" sz="7500" b="1" dirty="0" smtClean="0">
                <a:solidFill>
                  <a:srgbClr val="FBEBCD"/>
                </a:solidFill>
                <a:latin typeface="+mj-lt"/>
              </a:rPr>
              <a:t>Acknowledgements</a:t>
            </a:r>
            <a:endParaRPr lang="en-US" sz="7500" b="1" dirty="0">
              <a:solidFill>
                <a:srgbClr val="FBEBCD"/>
              </a:solidFill>
              <a:latin typeface="+mj-lt"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16632284" y="5783839"/>
            <a:ext cx="15928523" cy="22058002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>
              <a:defRPr/>
            </a:pPr>
            <a:r>
              <a:rPr lang="en-US" sz="7500" b="1" dirty="0" smtClean="0">
                <a:solidFill>
                  <a:srgbClr val="FBEBCD"/>
                </a:solidFill>
                <a:latin typeface="+mj-lt"/>
              </a:rPr>
              <a:t>Results</a:t>
            </a:r>
            <a:endParaRPr lang="en-US" sz="7500" b="1" dirty="0">
              <a:solidFill>
                <a:srgbClr val="FBEBCD"/>
              </a:solidFill>
              <a:latin typeface="+mj-lt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57596" y="5785978"/>
            <a:ext cx="15928521" cy="7122618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>
              <a:defRPr/>
            </a:pPr>
            <a:r>
              <a:rPr lang="en-US" sz="7500" b="1" dirty="0">
                <a:solidFill>
                  <a:srgbClr val="FBEBCD"/>
                </a:solidFill>
                <a:latin typeface="+mj-lt"/>
              </a:rPr>
              <a:t>Introduction</a:t>
            </a:r>
          </a:p>
        </p:txBody>
      </p:sp>
      <p:sp>
        <p:nvSpPr>
          <p:cNvPr id="3" name="Rectangle 372"/>
          <p:cNvSpPr>
            <a:spLocks noChangeArrowheads="1"/>
          </p:cNvSpPr>
          <p:nvPr/>
        </p:nvSpPr>
        <p:spPr bwMode="auto">
          <a:xfrm>
            <a:off x="17296856" y="7039945"/>
            <a:ext cx="15263949" cy="20801895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3400" dirty="0" smtClean="0"/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5300" b="1" dirty="0" smtClean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n-US" sz="3400" dirty="0" smtClean="0"/>
          </a:p>
          <a:p>
            <a:pPr>
              <a:spcAft>
                <a:spcPts val="600"/>
              </a:spcAft>
              <a:defRPr/>
            </a:pPr>
            <a:endParaRPr lang="en-US" sz="3400" dirty="0" smtClean="0"/>
          </a:p>
          <a:p>
            <a:pPr>
              <a:spcAft>
                <a:spcPts val="600"/>
              </a:spcAft>
              <a:defRPr/>
            </a:pPr>
            <a:endParaRPr lang="en-US" sz="3400" dirty="0" smtClean="0"/>
          </a:p>
          <a:p>
            <a:pPr>
              <a:spcAft>
                <a:spcPts val="600"/>
              </a:spcAft>
              <a:defRPr/>
            </a:pPr>
            <a:endParaRPr lang="en-US" sz="3400" dirty="0" smtClean="0"/>
          </a:p>
          <a:p>
            <a:pPr marL="678037" indent="-528869">
              <a:spcBef>
                <a:spcPts val="854"/>
              </a:spcBef>
              <a:defRPr/>
            </a:pPr>
            <a:endParaRPr lang="en-US" sz="5300" b="1" dirty="0" smtClean="0"/>
          </a:p>
        </p:txBody>
      </p:sp>
      <p:sp>
        <p:nvSpPr>
          <p:cNvPr id="2060" name="Rectangle 551"/>
          <p:cNvSpPr>
            <a:spLocks noChangeArrowheads="1"/>
          </p:cNvSpPr>
          <p:nvPr/>
        </p:nvSpPr>
        <p:spPr bwMode="auto">
          <a:xfrm>
            <a:off x="17313186" y="37211296"/>
            <a:ext cx="15247620" cy="3240360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 marL="149168" algn="just">
              <a:spcBef>
                <a:spcPts val="854"/>
              </a:spcBef>
            </a:pPr>
            <a:r>
              <a:rPr lang="en-US" sz="3400" dirty="0"/>
              <a:t>SlicerRT has been made possible by funding from </a:t>
            </a:r>
            <a:r>
              <a:rPr lang="en-US" sz="3400" dirty="0" smtClean="0"/>
              <a:t>the Province </a:t>
            </a:r>
            <a:r>
              <a:rPr lang="en-US" sz="3400" dirty="0"/>
              <a:t>of Ontario, Ontario Research Fund Research </a:t>
            </a:r>
            <a:r>
              <a:rPr lang="en-US" sz="3400" dirty="0" smtClean="0"/>
              <a:t>Excellence Program</a:t>
            </a:r>
            <a:r>
              <a:rPr lang="en-US" sz="3400" dirty="0"/>
              <a:t>, Ontario Consortium for Adaptive </a:t>
            </a:r>
            <a:r>
              <a:rPr lang="en-US" sz="3400" dirty="0" smtClean="0"/>
              <a:t>Interventions in </a:t>
            </a:r>
            <a:r>
              <a:rPr lang="en-US" sz="3400" dirty="0"/>
              <a:t>Radiation Oncology (OCAIRO), and An </a:t>
            </a:r>
            <a:r>
              <a:rPr lang="en-US" sz="3400" dirty="0" smtClean="0"/>
              <a:t>Applied Cancer </a:t>
            </a:r>
            <a:r>
              <a:rPr lang="en-US" sz="3400" dirty="0"/>
              <a:t>Research Unit of Cancer Care Ontario with funds </a:t>
            </a:r>
            <a:r>
              <a:rPr lang="en-US" sz="3400" dirty="0" smtClean="0"/>
              <a:t>provided by </a:t>
            </a:r>
            <a:r>
              <a:rPr lang="en-US" sz="3400" dirty="0"/>
              <a:t>the Ministry of Health and Long-Term Care. </a:t>
            </a:r>
            <a:r>
              <a:rPr lang="en-US" sz="3400" dirty="0" smtClean="0"/>
              <a:t>G.F. was </a:t>
            </a:r>
            <a:r>
              <a:rPr lang="en-US" sz="3400" dirty="0"/>
              <a:t>funded as a Cancer Care Ontario Research </a:t>
            </a:r>
            <a:r>
              <a:rPr lang="en-US" sz="3400"/>
              <a:t>Chair</a:t>
            </a:r>
            <a:r>
              <a:rPr lang="en-US" sz="3400" smtClean="0"/>
              <a:t>.</a:t>
            </a:r>
            <a:endParaRPr lang="en-US" sz="3400" dirty="0" smtClean="0"/>
          </a:p>
        </p:txBody>
      </p:sp>
      <p:pic>
        <p:nvPicPr>
          <p:cNvPr id="2062" name="Picture 3" descr="QueensLogoColor_Modifi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679" y="40855435"/>
            <a:ext cx="3937232" cy="23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932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2065" name="Rectangle 125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25"/>
          <p:cNvSpPr>
            <a:spLocks noChangeArrowheads="1"/>
          </p:cNvSpPr>
          <p:nvPr/>
        </p:nvSpPr>
        <p:spPr bwMode="auto">
          <a:xfrm>
            <a:off x="1054658" y="31054612"/>
            <a:ext cx="15232925" cy="9397044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 algn="just">
              <a:spcAft>
                <a:spcPts val="600"/>
              </a:spcAft>
              <a:defRPr/>
            </a:pPr>
            <a:r>
              <a:rPr lang="en-US" sz="5300" b="1" dirty="0" smtClean="0"/>
              <a:t>Features</a:t>
            </a:r>
          </a:p>
          <a:p>
            <a:pPr marL="678037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DICOM-RT import/export: structure set, dose distribution, RT image, plan</a:t>
            </a:r>
          </a:p>
          <a:p>
            <a:pPr marL="678037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Contour analysis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Multiple representations (automatic conversion between them)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Contour Comparison: Dice coefficient, </a:t>
            </a:r>
            <a:r>
              <a:rPr lang="en-US" sz="3400" dirty="0" err="1" smtClean="0"/>
              <a:t>Hausdorff</a:t>
            </a:r>
            <a:r>
              <a:rPr lang="en-US" sz="3400" dirty="0" smtClean="0"/>
              <a:t> distance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Contour morphology</a:t>
            </a:r>
          </a:p>
          <a:p>
            <a:pPr marL="1638138" lvl="2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Expand, shrink</a:t>
            </a:r>
          </a:p>
          <a:p>
            <a:pPr marL="1638138" lvl="2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Logical operators</a:t>
            </a:r>
          </a:p>
          <a:p>
            <a:pPr marL="678037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Dose analysis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Dose volume histogram (DVH)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Dose accumulation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Dose comparison (gamma)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Isodose contours / surfaces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External beam planning</a:t>
            </a:r>
          </a:p>
          <a:p>
            <a:pPr marL="1638138" lvl="2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Photon, proton</a:t>
            </a:r>
          </a:p>
          <a:p>
            <a:pPr marL="678037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Data management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r>
              <a:rPr lang="en-US" sz="3400" dirty="0" smtClean="0"/>
              <a:t>Subject hierarchy</a:t>
            </a:r>
          </a:p>
          <a:p>
            <a:pPr marL="1158087" lvl="1" indent="-528869" algn="just">
              <a:buFont typeface="Arial" pitchFamily="34" charset="0"/>
              <a:buChar char="•"/>
              <a:defRPr/>
            </a:pPr>
            <a:endParaRPr lang="en-US" sz="3400" dirty="0" smtClean="0"/>
          </a:p>
          <a:p>
            <a:pPr marL="629218" lvl="1" algn="just">
              <a:defRPr/>
            </a:pPr>
            <a:endParaRPr lang="en-US" sz="3400" dirty="0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1053684" y="6967936"/>
            <a:ext cx="15232925" cy="5940660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 algn="just">
              <a:defRPr/>
            </a:pPr>
            <a:r>
              <a:rPr lang="en-US" sz="5300" b="1" dirty="0" smtClean="0"/>
              <a:t>Background</a:t>
            </a:r>
            <a:endParaRPr lang="en-US" sz="5300" b="1" dirty="0"/>
          </a:p>
          <a:p>
            <a:pPr marL="180000" algn="just">
              <a:defRPr/>
            </a:pPr>
            <a:r>
              <a:rPr lang="en-US" sz="3400" dirty="0" smtClean="0"/>
              <a:t>Radiation therapy (RT</a:t>
            </a:r>
            <a:r>
              <a:rPr lang="en-US" sz="3400" dirty="0"/>
              <a:t>) software tools are mostly either expensive and closed proprietary applications or free open-source packages with limited scope, extensibility, reliability, or user support. This limits the potentials of collaborative RT research</a:t>
            </a:r>
            <a:r>
              <a:rPr lang="en-US" sz="3400" dirty="0" smtClean="0"/>
              <a:t>.</a:t>
            </a:r>
            <a:endParaRPr lang="en-US" sz="3400" dirty="0"/>
          </a:p>
          <a:p>
            <a:pPr algn="just">
              <a:defRPr/>
            </a:pPr>
            <a:r>
              <a:rPr lang="en-US" sz="5300" b="1" dirty="0" smtClean="0"/>
              <a:t>Objective</a:t>
            </a:r>
            <a:endParaRPr lang="en-US" sz="5300" b="1" dirty="0"/>
          </a:p>
          <a:p>
            <a:pPr marL="180000" indent="-41275" algn="just">
              <a:defRPr/>
            </a:pPr>
            <a:r>
              <a:rPr lang="en-US" sz="3400" dirty="0" smtClean="0"/>
              <a:t>	SlicerRT aspires </a:t>
            </a:r>
            <a:r>
              <a:rPr lang="en-US" sz="3400" dirty="0"/>
              <a:t>to be an open-source toolkit for RT research, </a:t>
            </a:r>
            <a:r>
              <a:rPr lang="en-US" sz="3400" dirty="0" smtClean="0"/>
              <a:t>providing user-friendly interface, proven algorithms, and flexibility for </a:t>
            </a:r>
            <a:r>
              <a:rPr lang="en-US" sz="3400" dirty="0"/>
              <a:t>researchers, and a general image-guided therapy infrastructure to assist clinical translation of experimental therapeutic approaches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pic>
        <p:nvPicPr>
          <p:cNvPr id="2101" name="Picture 4" descr="C:\lasso\PerkFacilities\PerkLogo\PerkLogo2010-round-600d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372" y="40855435"/>
            <a:ext cx="2592977" cy="23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66" descr="S:\data\lab.logos\Ocairo\OCAIRO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03416" y="41143365"/>
            <a:ext cx="7668852" cy="1772924"/>
          </a:xfrm>
          <a:prstGeom prst="rect">
            <a:avLst/>
          </a:prstGeom>
          <a:noFill/>
        </p:spPr>
      </p:pic>
      <p:pic>
        <p:nvPicPr>
          <p:cNvPr id="2115" name="Picture 67" descr="S:\data\lab.logos\SparKit\LogoSparKitLar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76425" y="40739688"/>
            <a:ext cx="4239563" cy="2580278"/>
          </a:xfrm>
          <a:prstGeom prst="rect">
            <a:avLst/>
          </a:prstGeom>
          <a:noFill/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57597" y="345439"/>
            <a:ext cx="32203209" cy="512473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4608817"/>
            <a:endParaRPr lang="en-US" dirty="0"/>
          </a:p>
        </p:txBody>
      </p:sp>
      <p:sp>
        <p:nvSpPr>
          <p:cNvPr id="2063" name="TextBox 273"/>
          <p:cNvSpPr txBox="1">
            <a:spLocks noChangeArrowheads="1"/>
          </p:cNvSpPr>
          <p:nvPr/>
        </p:nvSpPr>
        <p:spPr bwMode="auto">
          <a:xfrm>
            <a:off x="1290189" y="343200"/>
            <a:ext cx="30318266" cy="53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7200" b="1" dirty="0">
                <a:solidFill>
                  <a:srgbClr val="F8DBA6"/>
                </a:solidFill>
              </a:rPr>
              <a:t>Improvements in SlicerRT, the </a:t>
            </a:r>
            <a:r>
              <a:rPr lang="en-US" sz="7200" b="1" dirty="0" smtClean="0">
                <a:solidFill>
                  <a:srgbClr val="F8DBA6"/>
                </a:solidFill>
              </a:rPr>
              <a:t>radiation therapy </a:t>
            </a:r>
            <a:r>
              <a:rPr lang="en-US" sz="7200" b="1" dirty="0">
                <a:solidFill>
                  <a:srgbClr val="F8DBA6"/>
                </a:solidFill>
              </a:rPr>
              <a:t>research </a:t>
            </a:r>
            <a:r>
              <a:rPr lang="en-US" sz="7200" b="1">
                <a:solidFill>
                  <a:srgbClr val="F8DBA6"/>
                </a:solidFill>
              </a:rPr>
              <a:t>toolkit </a:t>
            </a:r>
            <a:r>
              <a:rPr lang="en-US" sz="7200" b="1" smtClean="0">
                <a:solidFill>
                  <a:srgbClr val="F8DBA6"/>
                </a:solidFill>
              </a:rPr>
              <a:t>based on 3D </a:t>
            </a:r>
            <a:r>
              <a:rPr lang="en-US" sz="7200" b="1" dirty="0">
                <a:solidFill>
                  <a:srgbClr val="F8DBA6"/>
                </a:solidFill>
              </a:rPr>
              <a:t>Slicer</a:t>
            </a:r>
            <a:endParaRPr lang="en-US" sz="7200" dirty="0" smtClean="0">
              <a:solidFill>
                <a:srgbClr val="F8DBA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5400" u="sng" dirty="0" smtClean="0">
                <a:solidFill>
                  <a:srgbClr val="F8DBA6"/>
                </a:solidFill>
              </a:rPr>
              <a:t>Csaba Pinter</a:t>
            </a:r>
            <a:r>
              <a:rPr lang="en-US" sz="5400" baseline="30000" dirty="0" smtClean="0">
                <a:solidFill>
                  <a:srgbClr val="F8DBA6"/>
                </a:solidFill>
              </a:rPr>
              <a:t>1</a:t>
            </a:r>
            <a:r>
              <a:rPr lang="en-US" sz="5400" dirty="0" smtClean="0">
                <a:solidFill>
                  <a:srgbClr val="F8DBA6"/>
                </a:solidFill>
              </a:rPr>
              <a:t>, Andras Lasso</a:t>
            </a:r>
            <a:r>
              <a:rPr lang="en-US" sz="5400" baseline="30000" dirty="0" smtClean="0">
                <a:solidFill>
                  <a:srgbClr val="F8DBA6"/>
                </a:solidFill>
              </a:rPr>
              <a:t>1</a:t>
            </a:r>
            <a:r>
              <a:rPr lang="en-US" sz="5400" dirty="0" smtClean="0">
                <a:solidFill>
                  <a:srgbClr val="F8DBA6"/>
                </a:solidFill>
              </a:rPr>
              <a:t>, An Wang</a:t>
            </a:r>
            <a:r>
              <a:rPr lang="en-US" sz="5400" baseline="30000" dirty="0" smtClean="0">
                <a:solidFill>
                  <a:srgbClr val="F8DBA6"/>
                </a:solidFill>
              </a:rPr>
              <a:t>2</a:t>
            </a:r>
            <a:r>
              <a:rPr lang="en-US" sz="5400" dirty="0" smtClean="0">
                <a:solidFill>
                  <a:srgbClr val="F8DBA6"/>
                </a:solidFill>
              </a:rPr>
              <a:t>, </a:t>
            </a:r>
            <a:r>
              <a:rPr lang="en-US" sz="5400" dirty="0">
                <a:solidFill>
                  <a:srgbClr val="F8DBA6"/>
                </a:solidFill>
              </a:rPr>
              <a:t>Gregory C. </a:t>
            </a:r>
            <a:r>
              <a:rPr lang="en-US" sz="5400" dirty="0" smtClean="0">
                <a:solidFill>
                  <a:srgbClr val="F8DBA6"/>
                </a:solidFill>
              </a:rPr>
              <a:t>Sharp</a:t>
            </a:r>
            <a:r>
              <a:rPr lang="en-US" sz="5400" baseline="30000" dirty="0" smtClean="0">
                <a:solidFill>
                  <a:srgbClr val="F8DBA6"/>
                </a:solidFill>
              </a:rPr>
              <a:t>3</a:t>
            </a:r>
            <a:r>
              <a:rPr lang="en-US" sz="5400" dirty="0" smtClean="0">
                <a:solidFill>
                  <a:srgbClr val="F8DBA6"/>
                </a:solidFill>
              </a:rPr>
              <a:t>, David Jaffray</a:t>
            </a:r>
            <a:r>
              <a:rPr lang="en-US" sz="5400" baseline="30000" dirty="0">
                <a:solidFill>
                  <a:srgbClr val="F8DBA6"/>
                </a:solidFill>
              </a:rPr>
              <a:t>2</a:t>
            </a:r>
            <a:r>
              <a:rPr lang="en-US" sz="5400" dirty="0" smtClean="0">
                <a:solidFill>
                  <a:srgbClr val="F8DBA6"/>
                </a:solidFill>
              </a:rPr>
              <a:t>, Gabor Fichtinger</a:t>
            </a:r>
            <a:r>
              <a:rPr lang="en-US" sz="5400" baseline="30000" dirty="0" smtClean="0">
                <a:solidFill>
                  <a:srgbClr val="F8DBA6"/>
                </a:solidFill>
              </a:rPr>
              <a:t>1</a:t>
            </a:r>
          </a:p>
          <a:p>
            <a:pPr algn="ctr">
              <a:spcBef>
                <a:spcPts val="600"/>
              </a:spcBef>
            </a:pPr>
            <a:r>
              <a:rPr lang="en-US" sz="4000" baseline="30000" dirty="0" smtClean="0">
                <a:solidFill>
                  <a:srgbClr val="F8DBA6"/>
                </a:solidFill>
              </a:rPr>
              <a:t>1</a:t>
            </a:r>
            <a:r>
              <a:rPr lang="en-US" sz="4000" dirty="0" smtClean="0">
                <a:solidFill>
                  <a:srgbClr val="F8DBA6"/>
                </a:solidFill>
              </a:rPr>
              <a:t>Laboratory for Percutaneous Surgery, School of Computing, Queen’s University, Kingston, ON</a:t>
            </a:r>
          </a:p>
          <a:p>
            <a:pPr algn="ctr">
              <a:spcBef>
                <a:spcPts val="0"/>
              </a:spcBef>
            </a:pPr>
            <a:r>
              <a:rPr lang="en-US" sz="4000" baseline="30000" dirty="0" smtClean="0">
                <a:solidFill>
                  <a:srgbClr val="F8DBA6"/>
                </a:solidFill>
              </a:rPr>
              <a:t>2</a:t>
            </a:r>
            <a:r>
              <a:rPr lang="en-US" sz="4000" dirty="0" smtClean="0">
                <a:solidFill>
                  <a:srgbClr val="F8DBA6"/>
                </a:solidFill>
              </a:rPr>
              <a:t>Radiation Medicine Program, Princess Margaret Hospital, University Health Network, Toronto, ON</a:t>
            </a:r>
          </a:p>
          <a:p>
            <a:pPr algn="ctr">
              <a:spcBef>
                <a:spcPts val="0"/>
              </a:spcBef>
            </a:pPr>
            <a:r>
              <a:rPr lang="en-US" sz="4000" baseline="30000" dirty="0">
                <a:solidFill>
                  <a:srgbClr val="F8DBA6"/>
                </a:solidFill>
              </a:rPr>
              <a:t>3</a:t>
            </a:r>
            <a:r>
              <a:rPr lang="en-US" sz="4000" dirty="0">
                <a:solidFill>
                  <a:srgbClr val="F8DBA6"/>
                </a:solidFill>
              </a:rPr>
              <a:t>Department of Radiation Oncology, Massachusetts General Hospital, Boston, MA, USA</a:t>
            </a:r>
          </a:p>
        </p:txBody>
      </p:sp>
      <p:pic>
        <p:nvPicPr>
          <p:cNvPr id="1026" name="Picture 2" descr="S:\data\lab.logos\Cco\LogoCco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83" y="40937627"/>
            <a:ext cx="5432897" cy="27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551"/>
          <p:cNvSpPr>
            <a:spLocks noChangeArrowheads="1"/>
          </p:cNvSpPr>
          <p:nvPr/>
        </p:nvSpPr>
        <p:spPr bwMode="auto">
          <a:xfrm>
            <a:off x="1039963" y="21117508"/>
            <a:ext cx="15247620" cy="9649072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 indent="-528869" algn="just">
              <a:defRPr/>
            </a:pPr>
            <a:r>
              <a:rPr lang="en-CA" sz="5300" b="1" dirty="0" smtClean="0"/>
              <a:t>Design</a:t>
            </a: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16639220" y="28210296"/>
            <a:ext cx="15928523" cy="7272808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>
              <a:defRPr/>
            </a:pPr>
            <a:r>
              <a:rPr lang="en-US" sz="7500" b="1" smtClean="0">
                <a:solidFill>
                  <a:srgbClr val="FBEBCD"/>
                </a:solidFill>
                <a:latin typeface="+mj-lt"/>
              </a:rPr>
              <a:t>Conclusions</a:t>
            </a:r>
            <a:endParaRPr lang="en-US" sz="7500" b="1" dirty="0">
              <a:solidFill>
                <a:srgbClr val="FBEBCD"/>
              </a:solidFill>
              <a:latin typeface="+mj-lt"/>
            </a:endParaRPr>
          </a:p>
        </p:txBody>
      </p:sp>
      <p:sp>
        <p:nvSpPr>
          <p:cNvPr id="77" name="Rectangle 551"/>
          <p:cNvSpPr>
            <a:spLocks noChangeArrowheads="1"/>
          </p:cNvSpPr>
          <p:nvPr/>
        </p:nvSpPr>
        <p:spPr bwMode="auto">
          <a:xfrm>
            <a:off x="17320122" y="29398428"/>
            <a:ext cx="15247620" cy="6084676"/>
          </a:xfrm>
          <a:prstGeom prst="rect">
            <a:avLst/>
          </a:prstGeom>
          <a:solidFill>
            <a:srgbClr val="F8DB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20" tIns="48006" rIns="384040" bIns="48006"/>
          <a:lstStyle/>
          <a:p>
            <a:pPr marL="180000" algn="just">
              <a:spcBef>
                <a:spcPts val="854"/>
              </a:spcBef>
            </a:pPr>
            <a:r>
              <a:rPr lang="en-US" sz="3400" dirty="0"/>
              <a:t>SlicerRT </a:t>
            </a:r>
            <a:r>
              <a:rPr lang="en-US" sz="3400" dirty="0" smtClean="0"/>
              <a:t>became </a:t>
            </a:r>
            <a:r>
              <a:rPr lang="en-US" sz="3400" dirty="0"/>
              <a:t>a complete toolkit for RT </a:t>
            </a:r>
            <a:r>
              <a:rPr lang="en-US" sz="3400" dirty="0" smtClean="0"/>
              <a:t>researchers by </a:t>
            </a:r>
            <a:r>
              <a:rPr lang="en-US" sz="3400" dirty="0"/>
              <a:t>providing most frequently used features for </a:t>
            </a:r>
            <a:r>
              <a:rPr lang="en-US" sz="3400" b="1" dirty="0" smtClean="0"/>
              <a:t>objective comparison </a:t>
            </a:r>
            <a:r>
              <a:rPr lang="en-US" sz="3400" b="1" dirty="0"/>
              <a:t>and analysis </a:t>
            </a:r>
            <a:r>
              <a:rPr lang="en-US" sz="3400" dirty="0"/>
              <a:t>of RT data and allowing </a:t>
            </a:r>
            <a:r>
              <a:rPr lang="en-US" sz="3400" dirty="0" smtClean="0"/>
              <a:t>researchers to </a:t>
            </a:r>
            <a:r>
              <a:rPr lang="en-US" sz="3400" b="1" dirty="0"/>
              <a:t>easily develop and share </a:t>
            </a:r>
            <a:r>
              <a:rPr lang="en-US" sz="3400" dirty="0"/>
              <a:t>their additional </a:t>
            </a:r>
            <a:r>
              <a:rPr lang="en-US" sz="3400" dirty="0" smtClean="0"/>
              <a:t>custom methods</a:t>
            </a:r>
            <a:r>
              <a:rPr lang="en-US" sz="3400" dirty="0"/>
              <a:t>. Current funding ensures continuous </a:t>
            </a:r>
            <a:r>
              <a:rPr lang="en-US" sz="3400" dirty="0" smtClean="0"/>
              <a:t>development for </a:t>
            </a:r>
            <a:r>
              <a:rPr lang="en-US" sz="3400" dirty="0"/>
              <a:t>several years and we expect that other research groups </a:t>
            </a:r>
            <a:r>
              <a:rPr lang="en-US" sz="3400" dirty="0" smtClean="0"/>
              <a:t>will also </a:t>
            </a:r>
            <a:r>
              <a:rPr lang="en-US" sz="3400" dirty="0"/>
              <a:t>join these efforts</a:t>
            </a:r>
            <a:r>
              <a:rPr lang="en-US" sz="3400" dirty="0" smtClean="0"/>
              <a:t>.</a:t>
            </a:r>
          </a:p>
          <a:p>
            <a:pPr marL="180000" algn="just">
              <a:spcBef>
                <a:spcPts val="854"/>
              </a:spcBef>
            </a:pPr>
            <a:r>
              <a:rPr lang="en-US" sz="3400" dirty="0"/>
              <a:t>Please visit </a:t>
            </a:r>
            <a:r>
              <a:rPr lang="en-US" sz="3400" b="1" dirty="0">
                <a:solidFill>
                  <a:srgbClr val="0070C0"/>
                </a:solidFill>
              </a:rPr>
              <a:t>http://www.SlicerRT.org</a:t>
            </a:r>
            <a:r>
              <a:rPr lang="en-US" sz="3400" dirty="0"/>
              <a:t> and share with us your comments, ideas, and needs.</a:t>
            </a:r>
            <a:endParaRPr lang="en-CA" sz="3400" dirty="0"/>
          </a:p>
          <a:p>
            <a:pPr marL="180000" algn="just">
              <a:spcBef>
                <a:spcPts val="854"/>
              </a:spcBef>
            </a:pPr>
            <a:r>
              <a:rPr lang="en-US" sz="3400"/>
              <a:t>Overview paper: Csaba Pinter, Andras Lasso, An Wang, David Jaffray, and Gabor Fichtinger, “SlicerRT: Radiation therapy research toolkit for 3D Slicer”, Med. Phys. 39 (10), October 2012</a:t>
            </a:r>
          </a:p>
          <a:p>
            <a:pPr marL="180000" algn="just">
              <a:spcBef>
                <a:spcPts val="854"/>
              </a:spcBef>
            </a:pPr>
            <a:endParaRPr lang="en-CA" sz="3400" dirty="0" smtClean="0"/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6375131" y="21568747"/>
            <a:ext cx="8175857" cy="120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3600" i="1" dirty="0" smtClean="0"/>
              <a:t>Architectural overview of SlicerRT</a:t>
            </a:r>
            <a:endParaRPr lang="en-US" sz="3400" i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17323296" y="7075948"/>
            <a:ext cx="1522969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266700">
              <a:spcAft>
                <a:spcPts val="600"/>
              </a:spcAft>
              <a:defRPr/>
            </a:pPr>
            <a:r>
              <a:rPr lang="en-US" sz="5300" b="1" dirty="0" smtClean="0"/>
              <a:t>Improvements in the toolkit since </a:t>
            </a:r>
            <a:r>
              <a:rPr lang="en-US" sz="5300" b="1" dirty="0" err="1" smtClean="0"/>
              <a:t>ImNO</a:t>
            </a:r>
            <a:r>
              <a:rPr lang="en-US" sz="5300" b="1" dirty="0" smtClean="0"/>
              <a:t> 2013</a:t>
            </a:r>
            <a:br>
              <a:rPr lang="en-US" sz="5300" b="1" dirty="0" smtClean="0"/>
            </a:br>
            <a:endParaRPr lang="en-US" sz="4800" b="1" dirty="0"/>
          </a:p>
        </p:txBody>
      </p:sp>
      <p:sp>
        <p:nvSpPr>
          <p:cNvPr id="78" name="TextBox 63"/>
          <p:cNvSpPr txBox="1">
            <a:spLocks noChangeArrowheads="1"/>
          </p:cNvSpPr>
          <p:nvPr/>
        </p:nvSpPr>
        <p:spPr bwMode="auto">
          <a:xfrm>
            <a:off x="10700324" y="19533332"/>
            <a:ext cx="5551494" cy="114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3400" i="1" dirty="0" smtClean="0"/>
              <a:t>SlicerRT</a:t>
            </a:r>
            <a:r>
              <a:rPr lang="en-US" sz="3400" b="1" i="1" dirty="0" smtClean="0"/>
              <a:t> </a:t>
            </a:r>
            <a:r>
              <a:rPr lang="en-US" sz="3400" i="1" dirty="0" smtClean="0"/>
              <a:t>Extension</a:t>
            </a:r>
            <a:br>
              <a:rPr lang="en-US" sz="3400" i="1" dirty="0" smtClean="0"/>
            </a:br>
            <a:r>
              <a:rPr lang="en-US" sz="3400" i="1" dirty="0" smtClean="0"/>
              <a:t>logo in 3D Slicer</a:t>
            </a:r>
            <a:endParaRPr lang="en-US" sz="3400" i="1" dirty="0"/>
          </a:p>
        </p:txBody>
      </p:sp>
      <p:sp>
        <p:nvSpPr>
          <p:cNvPr id="80" name="TextBox 63"/>
          <p:cNvSpPr txBox="1">
            <a:spLocks noChangeArrowheads="1"/>
          </p:cNvSpPr>
          <p:nvPr/>
        </p:nvSpPr>
        <p:spPr bwMode="auto">
          <a:xfrm>
            <a:off x="8177103" y="39584685"/>
            <a:ext cx="8102077" cy="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3400" i="1" dirty="0" smtClean="0"/>
              <a:t>DVH </a:t>
            </a:r>
            <a:r>
              <a:rPr lang="en-US" sz="3400" i="1" dirty="0"/>
              <a:t>curves</a:t>
            </a:r>
            <a:r>
              <a:rPr lang="en-US" sz="3400" i="1" dirty="0" smtClean="0"/>
              <a:t> for different adaptations</a:t>
            </a:r>
            <a:endParaRPr lang="en-US" sz="34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17323296" y="8154026"/>
            <a:ext cx="8215652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4513" indent="-631825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400" b="1" dirty="0" smtClean="0"/>
              <a:t>Subject hierarchy</a:t>
            </a:r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Nice and intuitive way of organizing and handling </a:t>
            </a:r>
            <a:r>
              <a:rPr lang="en-US" sz="3400" dirty="0" smtClean="0"/>
              <a:t>data.</a:t>
            </a:r>
            <a:br>
              <a:rPr lang="en-US" sz="3400" dirty="0" smtClean="0"/>
            </a:br>
            <a:r>
              <a:rPr lang="en-US" sz="3400" dirty="0" smtClean="0"/>
              <a:t>Brings </a:t>
            </a:r>
            <a:r>
              <a:rPr lang="en-US" sz="3400" dirty="0"/>
              <a:t>basic features in a data-centered tree view, such </a:t>
            </a:r>
            <a:r>
              <a:rPr lang="en-US" sz="3400" dirty="0" smtClean="0"/>
              <a:t>as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Show/hide branch (for each type)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Transform branch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Create new nodes of any type</a:t>
            </a:r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Extendable through </a:t>
            </a:r>
            <a:r>
              <a:rPr lang="en-US" sz="3400" b="1" dirty="0" smtClean="0"/>
              <a:t>plugins</a:t>
            </a:r>
            <a:r>
              <a:rPr lang="en-US" sz="3400" dirty="0" smtClean="0"/>
              <a:t>.</a:t>
            </a:r>
            <a:br>
              <a:rPr lang="en-US" sz="3400" dirty="0" smtClean="0"/>
            </a:br>
            <a:r>
              <a:rPr lang="en-US" sz="3400" dirty="0" smtClean="0"/>
              <a:t>Broad API allowing many customizations, such as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DICOM export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Registration from the tree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Parse local data storage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Support for RT-specific features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Creation of contour objects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etc.</a:t>
            </a:r>
          </a:p>
          <a:p>
            <a:pPr marL="1202364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950" y="16653250"/>
            <a:ext cx="2880082" cy="28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60" y="22269636"/>
            <a:ext cx="12676909" cy="825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59" y="34230448"/>
            <a:ext cx="7792163" cy="535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7323295" y="17937244"/>
            <a:ext cx="1521775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4513" indent="-631825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3400" b="1" dirty="0" smtClean="0"/>
              <a:t>Contour conversions</a:t>
            </a:r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err="1" smtClean="0"/>
              <a:t>Rasterization</a:t>
            </a:r>
            <a:r>
              <a:rPr lang="en-US" sz="3400" dirty="0" smtClean="0"/>
              <a:t> (</a:t>
            </a:r>
            <a:r>
              <a:rPr lang="en-US" sz="3400" dirty="0" err="1" smtClean="0"/>
              <a:t>voxelization</a:t>
            </a:r>
            <a:r>
              <a:rPr lang="en-US" sz="3400" dirty="0" smtClean="0"/>
              <a:t>) of surface models to indexed labelmaps</a:t>
            </a:r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Direct creation of closed surface model from planar ROI contours</a:t>
            </a:r>
          </a:p>
          <a:p>
            <a:pPr marL="544513" indent="-631825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3400" b="1" dirty="0" smtClean="0"/>
              <a:t>External beam planning</a:t>
            </a:r>
            <a:endParaRPr lang="en-US" sz="3400" b="1" dirty="0"/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Module for basic photon and proton beam planning</a:t>
            </a:r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Import of RT plans with MLC beams, import of RT images</a:t>
            </a:r>
          </a:p>
          <a:p>
            <a:pPr marL="544513" indent="-631825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3400" b="1" dirty="0" smtClean="0"/>
              <a:t>Gel dosimetry evaluation</a:t>
            </a:r>
          </a:p>
          <a:p>
            <a:pPr marL="722313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dirty="0" smtClean="0"/>
              <a:t>“Slicelet” for step-by-step execution of a full gel dosimetry workflow</a:t>
            </a:r>
            <a:endParaRPr lang="en-US" sz="3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655" y="8058773"/>
            <a:ext cx="7224095" cy="97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Box 63"/>
          <p:cNvSpPr txBox="1">
            <a:spLocks noChangeArrowheads="1"/>
          </p:cNvSpPr>
          <p:nvPr/>
        </p:nvSpPr>
        <p:spPr bwMode="auto">
          <a:xfrm>
            <a:off x="25663380" y="17737152"/>
            <a:ext cx="6142642" cy="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3400" i="1" dirty="0" smtClean="0"/>
              <a:t>Subject hierarchy tree</a:t>
            </a:r>
            <a:endParaRPr lang="en-US" sz="3400" i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199" y="23133732"/>
            <a:ext cx="6451937" cy="40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92" y="23134006"/>
            <a:ext cx="5526219" cy="40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63"/>
          <p:cNvSpPr txBox="1">
            <a:spLocks noChangeArrowheads="1"/>
          </p:cNvSpPr>
          <p:nvPr/>
        </p:nvSpPr>
        <p:spPr bwMode="auto">
          <a:xfrm>
            <a:off x="17950659" y="27238188"/>
            <a:ext cx="7365525" cy="114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3400" i="1" dirty="0" smtClean="0"/>
              <a:t>Comparison of plan and calibration</a:t>
            </a:r>
            <a:endParaRPr lang="en-US" sz="3400" i="1" dirty="0"/>
          </a:p>
        </p:txBody>
      </p:sp>
      <p:sp>
        <p:nvSpPr>
          <p:cNvPr id="162" name="TextBox 63"/>
          <p:cNvSpPr txBox="1">
            <a:spLocks noChangeArrowheads="1"/>
          </p:cNvSpPr>
          <p:nvPr/>
        </p:nvSpPr>
        <p:spPr bwMode="auto">
          <a:xfrm>
            <a:off x="25100160" y="27238188"/>
            <a:ext cx="7365525" cy="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/>
            <a:r>
              <a:rPr lang="en-US" sz="3400" i="1" dirty="0" smtClean="0"/>
              <a:t>Curve alignment for calibration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13500</TotalTime>
  <Words>526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Computing</dc:creator>
  <cp:lastModifiedBy>Csaba Pinter</cp:lastModifiedBy>
  <cp:revision>352</cp:revision>
  <dcterms:created xsi:type="dcterms:W3CDTF">2004-06-15T16:27:29Z</dcterms:created>
  <dcterms:modified xsi:type="dcterms:W3CDTF">2014-03-21T15:15:18Z</dcterms:modified>
</cp:coreProperties>
</file>