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407" r:id="rId3"/>
    <p:sldId id="408" r:id="rId4"/>
    <p:sldId id="409" r:id="rId5"/>
    <p:sldId id="419" r:id="rId6"/>
    <p:sldId id="476" r:id="rId7"/>
    <p:sldId id="477" r:id="rId8"/>
    <p:sldId id="473" r:id="rId9"/>
    <p:sldId id="470" r:id="rId10"/>
    <p:sldId id="434" r:id="rId11"/>
    <p:sldId id="468" r:id="rId12"/>
    <p:sldId id="469" r:id="rId13"/>
    <p:sldId id="415" r:id="rId14"/>
    <p:sldId id="417" r:id="rId15"/>
    <p:sldId id="448" r:id="rId1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33889F"/>
    <a:srgbClr val="78953D"/>
    <a:srgbClr val="3389A1"/>
    <a:srgbClr val="399AB5"/>
    <a:srgbClr val="BF2E01"/>
    <a:srgbClr val="FF3300"/>
    <a:srgbClr val="F77547"/>
    <a:srgbClr val="F78247"/>
    <a:srgbClr val="70AC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38" autoAdjust="0"/>
    <p:restoredTop sz="83895" autoAdjust="0"/>
  </p:normalViewPr>
  <p:slideViewPr>
    <p:cSldViewPr showGuides="1">
      <p:cViewPr varScale="1">
        <p:scale>
          <a:sx n="73" d="100"/>
          <a:sy n="73" d="100"/>
        </p:scale>
        <p:origin x="-1770" y="-90"/>
      </p:cViewPr>
      <p:guideLst>
        <p:guide orient="horz" pos="816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31D9270-7B54-4D7C-8DD4-CF63D88EDDCF}" type="datetimeFigureOut">
              <a:rPr lang="en-US" smtClean="0"/>
              <a:t>3/22/2014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FDDC0B2-0EBF-4904-9EF4-D04E58D10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8136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291F084-C06D-49B0-B02F-18A6730B83F6}" type="datetimeFigureOut">
              <a:rPr lang="en-US"/>
              <a:pPr>
                <a:defRPr/>
              </a:pPr>
              <a:t>3/22/2014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D5EC535-FC31-4244-9C64-EE05A8ED5E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711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5EC535-FC31-4244-9C64-EE05A8ED5E60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5116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- Wide range of problems to solve here</a:t>
            </a:r>
          </a:p>
          <a:p>
            <a:r>
              <a:rPr lang="en-US" baseline="0" smtClean="0"/>
              <a:t>- Most plugins provide a role that the data nodes can assume, for example … other plugins provide only context menu actions (PLD)</a:t>
            </a:r>
          </a:p>
          <a:p>
            <a:r>
              <a:rPr lang="en-US" smtClean="0"/>
              <a:t>- Generally, these plugins provide the tree processing functionality to allow a more data-centric usage of Slicer instead of the operation and module centric approach</a:t>
            </a:r>
            <a:r>
              <a:rPr lang="en-US" baseline="0" smtClean="0"/>
              <a:t> </a:t>
            </a:r>
            <a:r>
              <a:rPr lang="en-US" smtClean="0"/>
              <a:t>… please keep this in mind when you use this module, and</a:t>
            </a:r>
            <a:r>
              <a:rPr lang="en-US" baseline="0" smtClean="0"/>
              <a:t> need only one or two small features to make your workflow more easy to perform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5EC535-FC31-4244-9C64-EE05A8ED5E6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2046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- basically </a:t>
            </a:r>
            <a:r>
              <a:rPr lang="en-US" smtClean="0"/>
              <a:t>a Slicer module that includes a full layout, and can be run separately from the main Slicer window, thus allowing a simplified, workflow-based interface, so that the user can focus on the task at </a:t>
            </a:r>
            <a:r>
              <a:rPr lang="en-US" smtClean="0"/>
              <a:t>hand.</a:t>
            </a:r>
          </a:p>
          <a:p>
            <a:r>
              <a:rPr lang="en-US" smtClean="0"/>
              <a:t>- Gel dosimetry … used in commissioning new radiation techniques</a:t>
            </a:r>
            <a:r>
              <a:rPr lang="en-US" baseline="0" smtClean="0"/>
              <a:t> and comparison of planned and delivered dosage, among other things</a:t>
            </a:r>
            <a:endParaRPr lang="en-US" smtClean="0"/>
          </a:p>
          <a:p>
            <a:r>
              <a:rPr lang="en-US" smtClean="0"/>
              <a:t>- wizard-like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5EC535-FC31-4244-9C64-EE05A8ED5E6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1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SlicerRT is distributed as a 3D Slicer extension. It can be easily found and installed from the </a:t>
            </a:r>
            <a:r>
              <a:rPr lang="en-US" smtClean="0"/>
              <a:t>Slicer </a:t>
            </a:r>
            <a:r>
              <a:rPr lang="en-US" smtClean="0"/>
              <a:t>Extension Manager.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5EC535-FC31-4244-9C64-EE05A8ED5E6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9896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Suggestions, comments and feature requests are warmly welcome! Our </a:t>
            </a:r>
            <a:r>
              <a:rPr lang="en-US" smtClean="0"/>
              <a:t>weekly </a:t>
            </a:r>
            <a:r>
              <a:rPr lang="en-US" smtClean="0"/>
              <a:t>meetings </a:t>
            </a:r>
            <a:r>
              <a:rPr lang="en-US" smtClean="0"/>
              <a:t>every </a:t>
            </a:r>
            <a:r>
              <a:rPr lang="en-US" smtClean="0"/>
              <a:t>Wednesday </a:t>
            </a:r>
            <a:r>
              <a:rPr lang="en-US" dirty="0" smtClean="0"/>
              <a:t>are also open to anybody to discuss any matter related to the toolkit.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5EC535-FC31-4244-9C64-EE05A8ED5E6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94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Runs under the umbrella project</a:t>
            </a:r>
            <a:r>
              <a:rPr lang="en-US" baseline="0" dirty="0" smtClean="0"/>
              <a:t> SparKit: </a:t>
            </a:r>
            <a:r>
              <a:rPr lang="en-US" dirty="0" smtClean="0"/>
              <a:t>Software Platform</a:t>
            </a:r>
            <a:r>
              <a:rPr lang="en-US" baseline="0" dirty="0" smtClean="0"/>
              <a:t> and Adaptive </a:t>
            </a:r>
            <a:r>
              <a:rPr lang="en-US"/>
              <a:t>Radiotherapy </a:t>
            </a:r>
            <a:r>
              <a:rPr lang="en-US" smtClean="0"/>
              <a:t>Kit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5EC535-FC31-4244-9C64-EE05A8ED5E6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36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smtClean="0"/>
              <a:t>Lack </a:t>
            </a:r>
            <a:r>
              <a:rPr lang="en-US" dirty="0" smtClean="0"/>
              <a:t>of a comprehensive</a:t>
            </a:r>
            <a:r>
              <a:rPr lang="en-US" baseline="0" dirty="0" smtClean="0"/>
              <a:t> and</a:t>
            </a:r>
            <a:r>
              <a:rPr lang="en-US" dirty="0" smtClean="0"/>
              <a:t> open radiation </a:t>
            </a:r>
            <a:r>
              <a:rPr lang="en-US" smtClean="0"/>
              <a:t>therapy toolkit</a:t>
            </a: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smtClean="0"/>
              <a:t>RT </a:t>
            </a:r>
            <a:r>
              <a:rPr lang="en-US" dirty="0" smtClean="0"/>
              <a:t>researchers use commercial TPSs along with existing research tools.</a:t>
            </a:r>
            <a:r>
              <a:rPr lang="en-US" baseline="0" dirty="0" smtClean="0"/>
              <a:t> Both categories have serious shortcomings when being used for research </a:t>
            </a:r>
            <a:r>
              <a:rPr lang="en-US" baseline="0" smtClean="0"/>
              <a:t>purposes</a:t>
            </a:r>
            <a:r>
              <a:rPr lang="en-US" baseline="0" smtClean="0"/>
              <a:t>.</a:t>
            </a:r>
          </a:p>
          <a:p>
            <a:pPr marL="171450" indent="-171450">
              <a:buFontTx/>
              <a:buChar char="-"/>
            </a:pPr>
            <a:r>
              <a:rPr lang="en-US" baseline="0" smtClean="0"/>
              <a:t>.. aspires to overcome these limitations, and also congregate their strong properties, such as …</a:t>
            </a:r>
            <a:endParaRPr lang="en-US" baseline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5EC535-FC31-4244-9C64-EE05A8ED5E6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800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… minimize </a:t>
            </a:r>
            <a:r>
              <a:rPr lang="en-US" dirty="0" smtClean="0"/>
              <a:t>parallel developments of for </a:t>
            </a:r>
            <a:r>
              <a:rPr lang="en-US" smtClean="0"/>
              <a:t>example </a:t>
            </a:r>
            <a:r>
              <a:rPr lang="en-US" smtClean="0"/>
              <a:t>visualization or registration tools, </a:t>
            </a:r>
            <a:r>
              <a:rPr lang="en-US" dirty="0" smtClean="0"/>
              <a:t>that are otherwise crucial parts of an RT research toolkit.</a:t>
            </a:r>
          </a:p>
          <a:p>
            <a:r>
              <a:rPr lang="en-US" smtClean="0"/>
              <a:t>hub…  </a:t>
            </a:r>
            <a:r>
              <a:rPr lang="en-US" dirty="0" smtClean="0"/>
              <a:t>SlicerRT cooperates with </a:t>
            </a:r>
            <a:r>
              <a:rPr lang="en-US" smtClean="0"/>
              <a:t>multiple </a:t>
            </a:r>
            <a:r>
              <a:rPr lang="en-US" smtClean="0"/>
              <a:t>TPSs</a:t>
            </a:r>
            <a:r>
              <a:rPr lang="en-US" baseline="0" smtClean="0"/>
              <a:t> </a:t>
            </a:r>
            <a:r>
              <a:rPr lang="en-US" smtClean="0"/>
              <a:t>and </a:t>
            </a:r>
            <a:r>
              <a:rPr lang="en-US" dirty="0" err="1" smtClean="0"/>
              <a:t>Matlab</a:t>
            </a:r>
            <a:r>
              <a:rPr lang="en-US" dirty="0" smtClean="0"/>
              <a:t>, using their native formats.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5EC535-FC31-4244-9C64-EE05A8ED5E6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984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- … </a:t>
            </a:r>
            <a:r>
              <a:rPr lang="en-US" smtClean="0"/>
              <a:t>main feature groups of SlicerRT</a:t>
            </a:r>
          </a:p>
          <a:p>
            <a:r>
              <a:rPr lang="en-US" smtClean="0"/>
              <a:t>- The </a:t>
            </a:r>
            <a:r>
              <a:rPr lang="en-US" dirty="0" smtClean="0"/>
              <a:t>first step of every RT research workflow </a:t>
            </a:r>
            <a:r>
              <a:rPr lang="en-US" smtClean="0"/>
              <a:t>… </a:t>
            </a:r>
            <a:r>
              <a:rPr lang="en-US" smtClean="0"/>
              <a:t>broad spectrum of data … </a:t>
            </a:r>
            <a:r>
              <a:rPr lang="en-US" dirty="0" smtClean="0"/>
              <a:t>seamless handling and loading of the data using only the DICOM browser in </a:t>
            </a:r>
            <a:r>
              <a:rPr lang="en-US" smtClean="0"/>
              <a:t>3D </a:t>
            </a:r>
            <a:r>
              <a:rPr lang="en-US" smtClean="0"/>
              <a:t>Slicer.</a:t>
            </a:r>
          </a:p>
          <a:p>
            <a:r>
              <a:rPr lang="en-US" smtClean="0"/>
              <a:t>- export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5EC535-FC31-4244-9C64-EE05A8ED5E6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511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smtClean="0"/>
              <a:t>easy </a:t>
            </a:r>
            <a:r>
              <a:rPr lang="en-US" dirty="0" smtClean="0"/>
              <a:t>handling of the imported structure set contours, by offering multiple representations and automatic conversions between those. The supported representations </a:t>
            </a:r>
            <a:r>
              <a:rPr lang="en-US" smtClean="0"/>
              <a:t>are</a:t>
            </a:r>
            <a:r>
              <a:rPr lang="en-US" smtClean="0"/>
              <a:t>…</a:t>
            </a:r>
          </a:p>
          <a:p>
            <a:pPr marL="171450" indent="-171450">
              <a:buFontTx/>
              <a:buChar char="-"/>
            </a:pPr>
            <a:r>
              <a:rPr lang="en-US" smtClean="0"/>
              <a:t>Improving this feature is one of our main focus:</a:t>
            </a:r>
            <a:r>
              <a:rPr lang="en-US" baseline="0" smtClean="0"/>
              <a:t> rasterize, closed surface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5EC535-FC31-4244-9C64-EE05A8ED5E6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53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module provide basic framework for RT planning and dose calculation.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Visualize 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RT 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plan, loaded or created.</a:t>
            </a:r>
            <a:r>
              <a:rPr lang="en-US" sz="120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1A. QA purposes   1B. IMRT optimization  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once they have a nice dose matrix, they want to show the beams overlaid with the dose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Dose calculation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5EC535-FC31-4244-9C64-EE05A8ED5E6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53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Spherical target at the center of a cylinder.</a:t>
            </a:r>
          </a:p>
          <a:p>
            <a:r>
              <a:rPr lang="en-US" dirty="0" smtClean="0"/>
              <a:t>Choose target in UI -&gt; Aperture, conform to the target</a:t>
            </a:r>
          </a:p>
          <a:p>
            <a:r>
              <a:rPr lang="en-US" dirty="0" smtClean="0"/>
              <a:t>Range compensator: black</a:t>
            </a:r>
            <a:r>
              <a:rPr lang="en-US" baseline="0" dirty="0" smtClean="0"/>
              <a:t>=thin, gray=thicker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5EC535-FC31-4244-9C64-EE05A8ED5E6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2249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other current focus of research and development is data management …</a:t>
            </a:r>
          </a:p>
          <a:p>
            <a:r>
              <a:rPr lang="en-US" dirty="0" smtClean="0"/>
              <a:t>many </a:t>
            </a:r>
            <a:r>
              <a:rPr lang="en-US" smtClean="0"/>
              <a:t>nice </a:t>
            </a:r>
            <a:r>
              <a:rPr lang="en-US" smtClean="0"/>
              <a:t>RT-related features, overviewing </a:t>
            </a:r>
            <a:r>
              <a:rPr lang="en-US" dirty="0" smtClean="0"/>
              <a:t>the loaded data inconvenient … familiar to TPS and </a:t>
            </a:r>
            <a:r>
              <a:rPr lang="en-US" dirty="0" err="1" smtClean="0"/>
              <a:t>eval</a:t>
            </a:r>
            <a:r>
              <a:rPr lang="en-US" smtClean="0"/>
              <a:t>. ws.</a:t>
            </a:r>
            <a:r>
              <a:rPr lang="en-US" baseline="0" smtClean="0"/>
              <a:t> </a:t>
            </a:r>
            <a:endParaRPr lang="en-US" baseline="0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5EC535-FC31-4244-9C64-EE05A8ED5E6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727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lasso\PerkFacilities\PerkWeb\images\logo-Queens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5568294"/>
            <a:ext cx="1447800" cy="983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lasso\My Dropbox\PerkWeb\PerkLogo2010-base-with-text-300dpi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718175"/>
            <a:ext cx="38862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97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6" name="Picture 2" descr="https://www.assembla.com/spaces/sparkit/documents/bgXSN-0nyr4kG7eJe5cbCb/download/bgXSN-0nyr4kG7eJe5cbCb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861" y="5474179"/>
            <a:ext cx="1738539" cy="117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lasso\PerkFacilities\PerkWeb\images\logo-Queens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3625" y="6270170"/>
            <a:ext cx="6889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lasso\My Dropbox\PerkWeb\PerkLogo2010-base-white-round-45dpi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248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7162800" y="6356350"/>
            <a:ext cx="533400" cy="365125"/>
          </a:xfrm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dirty="0" smtClean="0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‹#›</a:t>
            </a:fld>
            <a:r>
              <a:rPr lang="en-US" dirty="0" smtClean="0"/>
              <a:t> -</a:t>
            </a:r>
            <a:endParaRPr lang="en-US" dirty="0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5257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Laboratory for Percutaneous Surgery – Copyright © Queen’s University, 2013</a:t>
            </a:r>
            <a:endParaRPr lang="en-US" dirty="0"/>
          </a:p>
        </p:txBody>
      </p:sp>
      <p:pic>
        <p:nvPicPr>
          <p:cNvPr id="8" name="Picture 2" descr="https://www.assembla.com/spaces/sparkit/documents/bgXSN-0nyr4kG7eJe5cbCb/download/bgXSN-0nyr4kG7eJe5cbCb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211006"/>
            <a:ext cx="869270" cy="58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7" name="Picture 1" descr="C:\lasso\PerkFacilities\PerkWeb\images\logo-Queens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3625" y="6270170"/>
            <a:ext cx="6889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C:\lasso\My Dropbox\PerkWeb\PerkLogo2010-base-white-round-45dpi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248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7162800" y="6356350"/>
            <a:ext cx="533400" cy="365125"/>
          </a:xfrm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dirty="0" smtClean="0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‹#›</a:t>
            </a:fld>
            <a:r>
              <a:rPr lang="en-US" dirty="0" smtClean="0"/>
              <a:t> -</a:t>
            </a:r>
            <a:endParaRPr lang="en-US" dirty="0"/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5257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Laboratory for Percutaneous Surgery – Copyright © Queen’s University, 2013</a:t>
            </a:r>
            <a:endParaRPr lang="en-US" dirty="0"/>
          </a:p>
        </p:txBody>
      </p:sp>
      <p:pic>
        <p:nvPicPr>
          <p:cNvPr id="11" name="Picture 2" descr="https://www.assembla.com/spaces/sparkit/documents/bgXSN-0nyr4kG7eJe5cbCb/download/bgXSN-0nyr4kG7eJe5cbCb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211006"/>
            <a:ext cx="869270" cy="58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C:\lasso\PerkFacilities\PerkWeb\images\logo-Queens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3625" y="6270170"/>
            <a:ext cx="6889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C:\lasso\My Dropbox\PerkWeb\PerkLogo2010-base-white-round-45dpi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248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7162800" y="6356350"/>
            <a:ext cx="533400" cy="365125"/>
          </a:xfrm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dirty="0" smtClean="0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‹#›</a:t>
            </a:fld>
            <a:r>
              <a:rPr lang="en-US" dirty="0" smtClean="0"/>
              <a:t> -</a:t>
            </a:r>
            <a:endParaRPr lang="en-US" dirty="0"/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5257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Laboratory for Percutaneous Surgery – Copyright © Queen’s University, 2013</a:t>
            </a:r>
            <a:endParaRPr lang="en-US" dirty="0"/>
          </a:p>
        </p:txBody>
      </p:sp>
      <p:pic>
        <p:nvPicPr>
          <p:cNvPr id="10" name="Picture 2" descr="https://www.assembla.com/spaces/sparkit/documents/bgXSN-0nyr4kG7eJe5cbCb/download/bgXSN-0nyr4kG7eJe5cbCb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211006"/>
            <a:ext cx="869270" cy="58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3000" y="6356350"/>
            <a:ext cx="601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Laboratory for Percutaneous Surgery (The Perk Lab) – Copyright © Queen’s University,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390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- </a:t>
            </a:r>
            <a:fld id="{475D6290-06D0-4868-A6EB-0AF4BB68ED62}" type="slidenum">
              <a:rPr lang="en-US"/>
              <a:pPr>
                <a:defRPr/>
              </a:pPr>
              <a:t>‹#›</a:t>
            </a:fld>
            <a:r>
              <a:rPr lang="en-US"/>
              <a:t> -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4" r:id="rId3"/>
    <p:sldLayoutId id="2147483765" r:id="rId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slicerrt.org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554182" y="838200"/>
            <a:ext cx="8035636" cy="1905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Improvements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in SlicerRT, the radiation therapy research toolkit for 3D Slicer</a:t>
            </a:r>
            <a:endParaRPr lang="en-US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581400"/>
            <a:ext cx="8077200" cy="8382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u="sng" dirty="0" smtClean="0">
                <a:solidFill>
                  <a:schemeClr val="tx1"/>
                </a:solidFill>
              </a:rPr>
              <a:t>Csaba Pinter</a:t>
            </a:r>
            <a:r>
              <a:rPr lang="en-US" sz="2400" baseline="30000" dirty="0" smtClean="0">
                <a:solidFill>
                  <a:schemeClr val="tx1"/>
                </a:solidFill>
              </a:rPr>
              <a:t>1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>
                <a:solidFill>
                  <a:schemeClr val="tx1"/>
                </a:solidFill>
              </a:rPr>
              <a:t>Andras </a:t>
            </a:r>
            <a:r>
              <a:rPr lang="en-US" sz="2400" dirty="0" smtClean="0">
                <a:solidFill>
                  <a:schemeClr val="tx1"/>
                </a:solidFill>
              </a:rPr>
              <a:t>Lasso</a:t>
            </a:r>
            <a:r>
              <a:rPr lang="en-US" sz="2400" baseline="30000" dirty="0" smtClean="0">
                <a:solidFill>
                  <a:schemeClr val="tx1"/>
                </a:solidFill>
              </a:rPr>
              <a:t>1</a:t>
            </a:r>
            <a:r>
              <a:rPr lang="en-US" sz="2400" dirty="0" smtClean="0">
                <a:solidFill>
                  <a:schemeClr val="tx1"/>
                </a:solidFill>
              </a:rPr>
              <a:t>, An Wang</a:t>
            </a:r>
            <a:r>
              <a:rPr lang="en-US" sz="2400" baseline="30000" dirty="0" smtClean="0">
                <a:solidFill>
                  <a:schemeClr val="tx1"/>
                </a:solidFill>
              </a:rPr>
              <a:t>2</a:t>
            </a:r>
            <a:r>
              <a:rPr lang="en-US" sz="2400" dirty="0" smtClean="0">
                <a:solidFill>
                  <a:schemeClr val="tx1"/>
                </a:solidFill>
              </a:rPr>
              <a:t>, David Jaffray</a:t>
            </a:r>
            <a:r>
              <a:rPr lang="en-US" sz="2400" baseline="30000" dirty="0" smtClean="0">
                <a:solidFill>
                  <a:schemeClr val="tx1"/>
                </a:solidFill>
              </a:rPr>
              <a:t>2</a:t>
            </a:r>
            <a:r>
              <a:rPr lang="en-US" sz="2400" dirty="0" smtClean="0">
                <a:solidFill>
                  <a:schemeClr val="tx1"/>
                </a:solidFill>
              </a:rPr>
              <a:t>, and Gabor Fichtinger</a:t>
            </a:r>
            <a:r>
              <a:rPr lang="en-US" sz="2400" baseline="30000" dirty="0" smtClean="0">
                <a:solidFill>
                  <a:schemeClr val="tx1"/>
                </a:solidFill>
              </a:rPr>
              <a:t>1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457200" y="44196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1400" baseline="30000" dirty="0" smtClean="0"/>
              <a:t>1</a:t>
            </a:r>
            <a:r>
              <a:rPr lang="en-CA" dirty="0" smtClean="0">
                <a:latin typeface="+mn-lt"/>
              </a:rPr>
              <a:t>Laboratory </a:t>
            </a:r>
            <a:r>
              <a:rPr lang="en-CA" dirty="0">
                <a:latin typeface="+mn-lt"/>
              </a:rPr>
              <a:t>for Percutaneous </a:t>
            </a:r>
            <a:r>
              <a:rPr lang="en-CA" dirty="0" smtClean="0">
                <a:latin typeface="+mn-lt"/>
              </a:rPr>
              <a:t>Surgery, Queen’s </a:t>
            </a:r>
            <a:r>
              <a:rPr lang="en-CA" dirty="0">
                <a:latin typeface="+mn-lt"/>
              </a:rPr>
              <a:t>University, </a:t>
            </a:r>
            <a:r>
              <a:rPr lang="en-CA" dirty="0" smtClean="0">
                <a:latin typeface="+mn-lt"/>
              </a:rPr>
              <a:t>Canada</a:t>
            </a:r>
            <a:br>
              <a:rPr lang="en-CA" dirty="0" smtClean="0">
                <a:latin typeface="+mn-lt"/>
              </a:rPr>
            </a:br>
            <a:r>
              <a:rPr lang="en-US" sz="1400" baseline="30000" dirty="0" smtClean="0">
                <a:latin typeface="+mn-lt"/>
              </a:rPr>
              <a:t>2</a:t>
            </a:r>
            <a:r>
              <a:rPr lang="en-CA" dirty="0" smtClean="0">
                <a:latin typeface="+mn-lt"/>
              </a:rPr>
              <a:t>University Health Network, Toronto, ON, Canada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CA" dirty="0">
              <a:latin typeface="+mn-lt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14"/>
    </mc:Choice>
    <mc:Fallback xmlns="">
      <p:transition spd="slow" advTm="1381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10</a:t>
            </a:fld>
            <a:r>
              <a:rPr lang="en-US" dirty="0" smtClean="0"/>
              <a:t> -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Laboratory for Percutaneous Surgery – Copyright © Queen’s University, 2013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76200"/>
            <a:ext cx="9144000" cy="914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CA" b="1" dirty="0" smtClean="0">
                <a:solidFill>
                  <a:schemeClr val="tx2"/>
                </a:solidFill>
              </a:rPr>
              <a:t>Subject hierarchy</a:t>
            </a:r>
            <a:endParaRPr lang="en-CA" b="1" dirty="0">
              <a:solidFill>
                <a:schemeClr val="tx2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26066" y="990600"/>
            <a:ext cx="4398334" cy="5029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New concept for </a:t>
            </a:r>
            <a:r>
              <a:rPr lang="en-US" sz="2400" dirty="0"/>
              <a:t>organizing </a:t>
            </a:r>
            <a:r>
              <a:rPr lang="en-US" sz="2400" dirty="0" smtClean="0"/>
              <a:t>data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/>
              <a:t>Nice and intuitive way of organizing and handling </a:t>
            </a:r>
            <a:r>
              <a:rPr lang="en-US" sz="2400" dirty="0" smtClean="0"/>
              <a:t>data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000" dirty="0" smtClean="0"/>
              <a:t>Bring basic features in a data-centered tree view, such as</a:t>
            </a:r>
          </a:p>
          <a:p>
            <a:pPr lvl="1"/>
            <a:r>
              <a:rPr lang="en-US" sz="2000" dirty="0"/>
              <a:t>Show/hide</a:t>
            </a:r>
          </a:p>
          <a:p>
            <a:pPr lvl="1"/>
            <a:r>
              <a:rPr lang="en-US" sz="2000" dirty="0" smtClean="0"/>
              <a:t>Transform branch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  <a:p>
            <a:r>
              <a:rPr lang="en-US" sz="2400" dirty="0" smtClean="0"/>
              <a:t>Extendable through plugins</a:t>
            </a:r>
            <a:br>
              <a:rPr lang="en-US" sz="2400" dirty="0" smtClean="0"/>
            </a:br>
            <a:r>
              <a:rPr lang="en-US" sz="2000" dirty="0" smtClean="0"/>
              <a:t>Broad API allowing many customizations, such as</a:t>
            </a:r>
          </a:p>
          <a:p>
            <a:pPr lvl="1"/>
            <a:r>
              <a:rPr lang="en-US" sz="2000" dirty="0"/>
              <a:t>DICOM export</a:t>
            </a:r>
          </a:p>
          <a:p>
            <a:pPr lvl="1"/>
            <a:r>
              <a:rPr lang="en-US" sz="2000" dirty="0" smtClean="0"/>
              <a:t>Registration</a:t>
            </a:r>
            <a:endParaRPr lang="en-US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815058"/>
            <a:ext cx="4038600" cy="5594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391346" y="6263828"/>
            <a:ext cx="2938729" cy="30125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sz="1600" dirty="0" smtClean="0"/>
              <a:t>Subject hierarchy module widget</a:t>
            </a:r>
          </a:p>
        </p:txBody>
      </p:sp>
    </p:spTree>
    <p:extLst>
      <p:ext uri="{BB962C8B-B14F-4D97-AF65-F5344CB8AC3E}">
        <p14:creationId xmlns:p14="http://schemas.microsoft.com/office/powerpoint/2010/main" val="255688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805" y="899487"/>
            <a:ext cx="6764809" cy="5233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11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Laboratory for Percutaneous Surgery – Copyright © Queen’s University, 2013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76200"/>
            <a:ext cx="9144000" cy="914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CA" b="1" dirty="0" smtClean="0">
                <a:solidFill>
                  <a:schemeClr val="tx2"/>
                </a:solidFill>
              </a:rPr>
              <a:t>Subject hierarchy - </a:t>
            </a:r>
            <a:r>
              <a:rPr lang="en-CA" b="1" dirty="0">
                <a:solidFill>
                  <a:schemeClr val="tx2"/>
                </a:solidFill>
              </a:rPr>
              <a:t>p</a:t>
            </a:r>
            <a:r>
              <a:rPr lang="en-CA" b="1" dirty="0" smtClean="0">
                <a:solidFill>
                  <a:schemeClr val="tx2"/>
                </a:solidFill>
              </a:rPr>
              <a:t>lugins</a:t>
            </a:r>
            <a:endParaRPr lang="en-CA" b="1" dirty="0">
              <a:solidFill>
                <a:schemeClr val="tx2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66256" y="1066800"/>
            <a:ext cx="203555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CA" sz="2400" dirty="0" smtClean="0">
                <a:solidFill>
                  <a:schemeClr val="bg1">
                    <a:lumMod val="50000"/>
                  </a:schemeClr>
                </a:solidFill>
              </a:rPr>
              <a:t>Default</a:t>
            </a:r>
          </a:p>
          <a:p>
            <a:pPr>
              <a:spcBef>
                <a:spcPts val="1200"/>
              </a:spcBef>
            </a:pPr>
            <a:r>
              <a:rPr lang="en-CA" sz="2400" dirty="0" smtClean="0"/>
              <a:t>DICOM</a:t>
            </a:r>
          </a:p>
          <a:p>
            <a:pPr>
              <a:spcBef>
                <a:spcPts val="1200"/>
              </a:spcBef>
            </a:pPr>
            <a:r>
              <a:rPr lang="en-CA" sz="2400" smtClean="0"/>
              <a:t>Volumes</a:t>
            </a:r>
          </a:p>
          <a:p>
            <a:pPr>
              <a:spcBef>
                <a:spcPts val="1200"/>
              </a:spcBef>
            </a:pPr>
            <a:r>
              <a:rPr lang="en-CA" sz="2400" smtClean="0"/>
              <a:t>Registration</a:t>
            </a:r>
            <a:endParaRPr lang="en-CA" sz="2400" dirty="0" smtClean="0"/>
          </a:p>
          <a:p>
            <a:pPr>
              <a:spcBef>
                <a:spcPts val="1200"/>
              </a:spcBef>
            </a:pPr>
            <a:r>
              <a:rPr lang="en-CA" sz="2400" smtClean="0"/>
              <a:t>Parse local data</a:t>
            </a:r>
            <a:endParaRPr lang="en-CA" sz="2400" dirty="0" smtClean="0"/>
          </a:p>
          <a:p>
            <a:pPr>
              <a:spcBef>
                <a:spcPts val="1200"/>
              </a:spcBef>
            </a:pPr>
            <a:r>
              <a:rPr lang="en-CA" sz="2400" dirty="0" smtClean="0">
                <a:solidFill>
                  <a:srgbClr val="0070C0"/>
                </a:solidFill>
              </a:rPr>
              <a:t>Contours</a:t>
            </a:r>
          </a:p>
          <a:p>
            <a:pPr>
              <a:spcBef>
                <a:spcPts val="1200"/>
              </a:spcBef>
            </a:pPr>
            <a:r>
              <a:rPr lang="en-CA" sz="2400" smtClean="0">
                <a:solidFill>
                  <a:srgbClr val="0070C0"/>
                </a:solidFill>
              </a:rPr>
              <a:t>RT objects</a:t>
            </a:r>
            <a:endParaRPr lang="en-CA" sz="2400" dirty="0" smtClean="0">
              <a:solidFill>
                <a:srgbClr val="0070C0"/>
              </a:solidFill>
            </a:endParaRPr>
          </a:p>
          <a:p>
            <a:pPr>
              <a:spcBef>
                <a:spcPts val="1200"/>
              </a:spcBef>
            </a:pPr>
            <a:r>
              <a:rPr lang="en-CA" sz="2400" dirty="0" smtClean="0">
                <a:solidFill>
                  <a:srgbClr val="00B050"/>
                </a:solidFill>
              </a:rPr>
              <a:t>Many more to </a:t>
            </a:r>
            <a:r>
              <a:rPr lang="en-CA" sz="2400" smtClean="0">
                <a:solidFill>
                  <a:srgbClr val="00B050"/>
                </a:solidFill>
              </a:rPr>
              <a:t>come …</a:t>
            </a:r>
            <a:endParaRPr lang="en-CA" sz="2400" dirty="0" smtClean="0">
              <a:solidFill>
                <a:srgbClr val="00B05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353215" y="5944133"/>
            <a:ext cx="2763073" cy="30426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sz="1600" dirty="0" err="1" smtClean="0"/>
              <a:t>ParseLocalData</a:t>
            </a:r>
            <a:r>
              <a:rPr lang="en-CA" sz="1600" dirty="0" smtClean="0"/>
              <a:t> plugin in action</a:t>
            </a:r>
          </a:p>
        </p:txBody>
      </p:sp>
    </p:spTree>
    <p:extLst>
      <p:ext uri="{BB962C8B-B14F-4D97-AF65-F5344CB8AC3E}">
        <p14:creationId xmlns:p14="http://schemas.microsoft.com/office/powerpoint/2010/main" val="330950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86" y="2128059"/>
            <a:ext cx="6457314" cy="39679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Image:GelDosimetry_Logo_128x12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55542"/>
            <a:ext cx="1219200" cy="1219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12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Laboratory for Percutaneous Surgery – Copyright © Queen’s University, 2013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CA" b="1" dirty="0" smtClean="0">
                <a:solidFill>
                  <a:schemeClr val="tx2"/>
                </a:solidFill>
              </a:rPr>
              <a:t>Gel dosimetry analysis</a:t>
            </a:r>
            <a:endParaRPr lang="en-CA" b="1" dirty="0">
              <a:solidFill>
                <a:schemeClr val="tx2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914400"/>
            <a:ext cx="8229600" cy="1137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800" dirty="0" smtClean="0"/>
              <a:t>“Slicelet” for gel dosimetry analysis workflow</a:t>
            </a:r>
          </a:p>
          <a:p>
            <a:r>
              <a:rPr lang="en-CA" sz="2800" dirty="0" smtClean="0"/>
              <a:t>Wizard-like simplified user interface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989" y="1981200"/>
            <a:ext cx="4227211" cy="3117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993" y="3962152"/>
            <a:ext cx="3202890" cy="2350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845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839" y="2206371"/>
            <a:ext cx="5506161" cy="3786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948068"/>
            <a:ext cx="8610600" cy="5029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200" dirty="0" smtClean="0"/>
              <a:t>Collection of RT-specific modules, includes</a:t>
            </a:r>
          </a:p>
          <a:p>
            <a:r>
              <a:rPr lang="en-CA" sz="2200" dirty="0" smtClean="0"/>
              <a:t>Distributed as a 3D Slicer extension: can be downloaded, installed, upgraded using the extension manager in Slicer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13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Laboratory for Percutaneous Surgery – Copyright © Queen’s University, 2013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47626"/>
            <a:ext cx="8686800" cy="990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CA" b="1" dirty="0" smtClean="0">
                <a:solidFill>
                  <a:schemeClr val="tx2"/>
                </a:solidFill>
              </a:rPr>
              <a:t>SlicerRT extension for 3D Slicer</a:t>
            </a:r>
            <a:endParaRPr lang="en-CA" b="1" dirty="0">
              <a:solidFill>
                <a:schemeClr val="tx2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391751" y="5867400"/>
            <a:ext cx="4328857" cy="3148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CA" sz="1600" dirty="0" err="1" smtClean="0"/>
              <a:t>SlicerRT</a:t>
            </a:r>
            <a:r>
              <a:rPr lang="en-CA" sz="1600" dirty="0" smtClean="0"/>
              <a:t> extension in the 3D Slicer app store (free)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622" y="1066547"/>
            <a:ext cx="1493044" cy="281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08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14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Laboratory for Percutaneous Surgery – Copyright © Queen’s University, 2013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CA" b="1" smtClean="0">
                <a:solidFill>
                  <a:schemeClr val="tx2"/>
                </a:solidFill>
              </a:rPr>
              <a:t>Next steps</a:t>
            </a:r>
            <a:endParaRPr lang="en-CA" b="1" dirty="0">
              <a:solidFill>
                <a:schemeClr val="tx2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62000" y="1143000"/>
            <a:ext cx="7315200" cy="4191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CA" sz="2400" dirty="0" smtClean="0"/>
              <a:t>Planned for the next 6 months:</a:t>
            </a:r>
          </a:p>
          <a:p>
            <a:r>
              <a:rPr lang="en-CA" sz="2400" dirty="0" smtClean="0"/>
              <a:t>Subject hierarchy – integration to 3D Slicer core</a:t>
            </a:r>
          </a:p>
          <a:p>
            <a:r>
              <a:rPr lang="en-CA" sz="2400" dirty="0" smtClean="0"/>
              <a:t>DICOM-RT export</a:t>
            </a:r>
          </a:p>
          <a:p>
            <a:r>
              <a:rPr lang="en-CA" sz="2400" dirty="0" smtClean="0"/>
              <a:t>External beam planning</a:t>
            </a:r>
          </a:p>
          <a:p>
            <a:r>
              <a:rPr lang="en-CA" sz="2400" dirty="0" smtClean="0"/>
              <a:t>Contour mechanism – integration to 3D Slicer core</a:t>
            </a:r>
          </a:p>
          <a:p>
            <a:r>
              <a:rPr lang="en-CA" sz="2400" dirty="0" smtClean="0"/>
              <a:t>Digitally reconstructed radiograph</a:t>
            </a:r>
          </a:p>
          <a:p>
            <a:r>
              <a:rPr lang="en-CA" sz="2400" dirty="0" smtClean="0"/>
              <a:t>Support CERR </a:t>
            </a:r>
            <a:r>
              <a:rPr lang="en-CA" sz="2400" dirty="0" err="1" smtClean="0"/>
              <a:t>PlanC</a:t>
            </a:r>
            <a:r>
              <a:rPr lang="en-CA" sz="2400" dirty="0" smtClean="0"/>
              <a:t> format</a:t>
            </a:r>
          </a:p>
          <a:p>
            <a:r>
              <a:rPr lang="en-CA" sz="2400" dirty="0" smtClean="0"/>
              <a:t>Scripting examples</a:t>
            </a:r>
          </a:p>
          <a:p>
            <a:r>
              <a:rPr lang="en-CA" sz="2400" dirty="0" smtClean="0"/>
              <a:t>More testing and validation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097159" y="5486400"/>
            <a:ext cx="661875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CA" sz="2400" smtClean="0"/>
              <a:t>More information: </a:t>
            </a:r>
            <a:r>
              <a:rPr lang="en-CA" sz="2400" smtClean="0">
                <a:hlinkClick r:id="rId3"/>
              </a:rPr>
              <a:t>http://SlicerRT.org</a:t>
            </a:r>
            <a:endParaRPr lang="en-CA" sz="2400" dirty="0" smtClean="0"/>
          </a:p>
        </p:txBody>
      </p:sp>
    </p:spTree>
    <p:extLst>
      <p:ext uri="{BB962C8B-B14F-4D97-AF65-F5344CB8AC3E}">
        <p14:creationId xmlns:p14="http://schemas.microsoft.com/office/powerpoint/2010/main" val="277395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15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Laboratory for Percutaneous Surgery – Copyright © Queen’s University, 2013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04800"/>
            <a:ext cx="8229600" cy="167640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CA" sz="5400" b="1" dirty="0" smtClean="0">
                <a:solidFill>
                  <a:schemeClr val="tx2"/>
                </a:solidFill>
              </a:rPr>
              <a:t>Thank you for your attention!</a:t>
            </a:r>
            <a:endParaRPr lang="en-CA" sz="5400" b="1" dirty="0">
              <a:solidFill>
                <a:schemeClr val="tx2"/>
              </a:solidFill>
            </a:endParaRPr>
          </a:p>
        </p:txBody>
      </p:sp>
      <p:pic>
        <p:nvPicPr>
          <p:cNvPr id="2050" name="Picture 2" descr="http://www.theemployable.com/wp-content/uploads/2012/01/questionstoas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2371725"/>
            <a:ext cx="2857500" cy="35718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26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2</a:t>
            </a:fld>
            <a:r>
              <a:rPr lang="en-US" dirty="0" smtClean="0"/>
              <a:t> -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Laboratory for Percutaneous Surgery – Copyright © Queen’s University, 2013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04800" y="1262063"/>
            <a:ext cx="85344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Goal: provide open-source platform for translational clinical research, mainly cancer</a:t>
            </a:r>
          </a:p>
          <a:p>
            <a:r>
              <a:rPr lang="en-CA" dirty="0" smtClean="0"/>
              <a:t>Themes:</a:t>
            </a:r>
          </a:p>
          <a:p>
            <a:pPr lvl="1"/>
            <a:r>
              <a:rPr lang="en-CA" b="1" dirty="0" smtClean="0"/>
              <a:t>SlicerRT: radiotherapy toolkit for 3D Slicer</a:t>
            </a:r>
          </a:p>
          <a:p>
            <a:pPr lvl="1"/>
            <a:r>
              <a:rPr lang="en-CA" dirty="0" err="1" smtClean="0"/>
              <a:t>SlicerIGT</a:t>
            </a:r>
            <a:r>
              <a:rPr lang="en-CA" dirty="0" smtClean="0"/>
              <a:t>: Image-guided therapy with 3D Slicer</a:t>
            </a:r>
          </a:p>
          <a:p>
            <a:r>
              <a:rPr lang="en-CA" dirty="0" smtClean="0"/>
              <a:t>Funding by Cancer Care Ontario till 2016</a:t>
            </a:r>
          </a:p>
          <a:p>
            <a:r>
              <a:rPr lang="en-CA" dirty="0" smtClean="0"/>
              <a:t>PI &amp; co-PIs: Gabor Fichtinger (Queen’s), David </a:t>
            </a:r>
            <a:r>
              <a:rPr lang="en-CA" dirty="0" err="1" smtClean="0"/>
              <a:t>Jaffray</a:t>
            </a:r>
            <a:r>
              <a:rPr lang="en-CA" dirty="0" smtClean="0"/>
              <a:t> (Toronto UHN), Terry Peters (Robarts)</a:t>
            </a:r>
          </a:p>
          <a:p>
            <a:pPr marL="0" indent="0">
              <a:buFont typeface="Arial" charset="0"/>
              <a:buNone/>
            </a:pPr>
            <a:endParaRPr lang="en-CA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CA" b="1" dirty="0" smtClean="0">
                <a:solidFill>
                  <a:schemeClr val="tx2"/>
                </a:solidFill>
              </a:rPr>
              <a:t>SparKit project overview</a:t>
            </a:r>
            <a:endParaRPr lang="en-CA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77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58"/>
    </mc:Choice>
    <mc:Fallback xmlns="">
      <p:transition spd="slow" advTm="7158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Oval 59"/>
          <p:cNvSpPr/>
          <p:nvPr/>
        </p:nvSpPr>
        <p:spPr>
          <a:xfrm>
            <a:off x="4114800" y="762000"/>
            <a:ext cx="4800600" cy="4310017"/>
          </a:xfrm>
          <a:prstGeom prst="ellipse">
            <a:avLst/>
          </a:prstGeom>
          <a:solidFill>
            <a:schemeClr val="accent1">
              <a:alpha val="3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3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Laboratory for Percutaneous Surgery – Copyright © Queen’s University, 2013</a:t>
            </a:r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161926" y="762000"/>
            <a:ext cx="4301976" cy="4310017"/>
          </a:xfrm>
          <a:prstGeom prst="ellipse">
            <a:avLst/>
          </a:prstGeom>
          <a:solidFill>
            <a:schemeClr val="accent1">
              <a:alpha val="3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2158044" y="2819400"/>
            <a:ext cx="4301976" cy="3624217"/>
          </a:xfrm>
          <a:prstGeom prst="ellipse">
            <a:avLst/>
          </a:prstGeom>
          <a:solidFill>
            <a:schemeClr val="accent1">
              <a:alpha val="3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457200" y="-38100"/>
            <a:ext cx="8229600" cy="838200"/>
          </a:xfrm>
        </p:spPr>
        <p:txBody>
          <a:bodyPr/>
          <a:lstStyle/>
          <a:p>
            <a:r>
              <a:rPr lang="en-CA" b="1" dirty="0" smtClean="0">
                <a:solidFill>
                  <a:schemeClr val="tx2"/>
                </a:solidFill>
              </a:rPr>
              <a:t>Motivation behind SlicerRT</a:t>
            </a:r>
            <a:endParaRPr lang="en-CA" b="1" dirty="0">
              <a:solidFill>
                <a:schemeClr val="tx2"/>
              </a:solidFill>
            </a:endParaRPr>
          </a:p>
        </p:txBody>
      </p:sp>
      <p:sp>
        <p:nvSpPr>
          <p:cNvPr id="36" name="Content Placeholder 2"/>
          <p:cNvSpPr>
            <a:spLocks noGrp="1"/>
          </p:cNvSpPr>
          <p:nvPr>
            <p:ph idx="1"/>
          </p:nvPr>
        </p:nvSpPr>
        <p:spPr>
          <a:xfrm>
            <a:off x="438379" y="1077501"/>
            <a:ext cx="3752621" cy="75129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</a:pPr>
            <a:r>
              <a:rPr lang="en-CA" sz="2200" b="1" dirty="0" smtClean="0">
                <a:solidFill>
                  <a:schemeClr val="tx1"/>
                </a:solidFill>
              </a:rPr>
              <a:t>Commercial treatment planning systems (TPS)</a:t>
            </a:r>
            <a:endParaRPr lang="en-CA" sz="2200" b="1" dirty="0">
              <a:solidFill>
                <a:schemeClr val="tx1"/>
              </a:solidFill>
            </a:endParaRPr>
          </a:p>
        </p:txBody>
      </p:sp>
      <p:sp>
        <p:nvSpPr>
          <p:cNvPr id="37" name="Content Placeholder 2"/>
          <p:cNvSpPr txBox="1">
            <a:spLocks/>
          </p:cNvSpPr>
          <p:nvPr/>
        </p:nvSpPr>
        <p:spPr bwMode="auto">
          <a:xfrm>
            <a:off x="4509655" y="1068733"/>
            <a:ext cx="3948545" cy="760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eaLnBrk="1" fontAlgn="auto" hangingPunct="1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 sz="2400">
                <a:solidFill>
                  <a:schemeClr val="tx1"/>
                </a:solidFill>
              </a:defRPr>
            </a:lvl1pPr>
            <a:lvl2pPr indent="0" algn="ctr" eaLnBrk="0" hangingPunct="0">
              <a:spcBef>
                <a:spcPct val="20000"/>
              </a:spcBef>
              <a:buFont typeface="Arial" charset="0"/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indent="0" algn="ctr" eaLnBrk="0" hangingPunct="0">
              <a:spcBef>
                <a:spcPct val="20000"/>
              </a:spcBef>
              <a:buFont typeface="Arial" charset="0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 eaLnBrk="0" hangingPunct="0">
              <a:spcBef>
                <a:spcPct val="20000"/>
              </a:spcBef>
              <a:buFont typeface="Arial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 eaLnBrk="0" hangingPunct="0">
              <a:spcBef>
                <a:spcPct val="20000"/>
              </a:spcBef>
              <a:buFont typeface="Arial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z="2200" b="1" dirty="0">
                <a:latin typeface="+mn-lt"/>
              </a:rPr>
              <a:t>Existing research tools</a:t>
            </a:r>
            <a:br>
              <a:rPr lang="en-CA" sz="2200" b="1" dirty="0">
                <a:latin typeface="+mn-lt"/>
              </a:rPr>
            </a:br>
            <a:r>
              <a:rPr lang="en-CA" sz="2200" b="1" dirty="0" smtClean="0">
                <a:latin typeface="+mn-lt"/>
              </a:rPr>
              <a:t>CERR</a:t>
            </a:r>
            <a:r>
              <a:rPr lang="en-CA" sz="2200" b="1" dirty="0">
                <a:latin typeface="+mn-lt"/>
              </a:rPr>
              <a:t>, PLUNC, </a:t>
            </a:r>
            <a:r>
              <a:rPr lang="en-CA" sz="2200" b="1" dirty="0" err="1">
                <a:latin typeface="+mn-lt"/>
              </a:rPr>
              <a:t>dicompyler</a:t>
            </a:r>
            <a:r>
              <a:rPr lang="en-CA" sz="2200" b="1" dirty="0">
                <a:latin typeface="+mn-lt"/>
              </a:rPr>
              <a:t>, etc</a:t>
            </a:r>
            <a:r>
              <a:rPr lang="en-CA" sz="2200" b="1" dirty="0" smtClean="0">
                <a:latin typeface="+mn-lt"/>
              </a:rPr>
              <a:t>.</a:t>
            </a:r>
            <a:endParaRPr lang="en-CA" sz="2200" b="1" dirty="0">
              <a:latin typeface="+mn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25572" y="1959459"/>
            <a:ext cx="1248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smtClean="0">
                <a:solidFill>
                  <a:srgbClr val="FF3300"/>
                </a:solidFill>
                <a:latin typeface="+mj-lt"/>
              </a:rPr>
              <a:t>Expensive</a:t>
            </a:r>
            <a:endParaRPr lang="en-CA" b="1" dirty="0">
              <a:solidFill>
                <a:srgbClr val="FF3300"/>
              </a:solidFill>
              <a:latin typeface="+mj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819400" y="2209800"/>
            <a:ext cx="8915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rgbClr val="FF3300"/>
                </a:solidFill>
                <a:latin typeface="+mj-lt"/>
              </a:defRPr>
            </a:lvl1pPr>
          </a:lstStyle>
          <a:p>
            <a:r>
              <a:rPr lang="en-CA" dirty="0"/>
              <a:t>Closed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22706" y="2636399"/>
            <a:ext cx="2168094" cy="564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rgbClr val="FF3300"/>
                </a:solidFill>
                <a:latin typeface="+mj-lt"/>
              </a:defRPr>
            </a:lvl1pPr>
          </a:lstStyle>
          <a:p>
            <a:pPr algn="ctr">
              <a:lnSpc>
                <a:spcPts val="1800"/>
              </a:lnSpc>
            </a:pPr>
            <a:r>
              <a:rPr lang="en-CA" dirty="0"/>
              <a:t>Cover only routine</a:t>
            </a:r>
            <a:br>
              <a:rPr lang="en-CA" dirty="0"/>
            </a:br>
            <a:r>
              <a:rPr lang="en-CA" dirty="0"/>
              <a:t>clinical procedures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565687" y="4406451"/>
            <a:ext cx="8490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smtClean="0">
                <a:solidFill>
                  <a:srgbClr val="009644"/>
                </a:solidFill>
                <a:latin typeface="+mj-lt"/>
              </a:rPr>
              <a:t>Stable</a:t>
            </a:r>
            <a:endParaRPr lang="en-CA" b="1" dirty="0">
              <a:solidFill>
                <a:srgbClr val="009644"/>
              </a:solidFill>
              <a:latin typeface="+mj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579816" y="4417755"/>
            <a:ext cx="11314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rgbClr val="FF3300"/>
                </a:solidFill>
                <a:latin typeface="+mj-lt"/>
              </a:defRPr>
            </a:lvl1pPr>
          </a:lstStyle>
          <a:p>
            <a:pPr algn="ctr"/>
            <a:r>
              <a:rPr lang="en-CA" dirty="0"/>
              <a:t>Unstable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421148" y="3835878"/>
            <a:ext cx="15792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smtClean="0">
                <a:solidFill>
                  <a:srgbClr val="009644"/>
                </a:solidFill>
                <a:latin typeface="+mj-lt"/>
              </a:rPr>
              <a:t>User-friendly</a:t>
            </a:r>
            <a:endParaRPr lang="en-CA" b="1" dirty="0">
              <a:solidFill>
                <a:srgbClr val="009644"/>
              </a:solidFill>
              <a:latin typeface="+mj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46105" y="3409890"/>
            <a:ext cx="17291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rgbClr val="FF3300"/>
                </a:solidFill>
                <a:latin typeface="+mj-lt"/>
              </a:defRPr>
            </a:lvl1pPr>
          </a:lstStyle>
          <a:p>
            <a:r>
              <a:rPr lang="en-CA" dirty="0"/>
              <a:t>Not extensible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46613" y="4019490"/>
            <a:ext cx="14181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rgbClr val="FF3300"/>
                </a:solidFill>
                <a:latin typeface="+mj-lt"/>
              </a:defRPr>
            </a:lvl1pPr>
          </a:lstStyle>
          <a:p>
            <a:r>
              <a:rPr lang="en-CA" dirty="0"/>
              <a:t>Not flexible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237963" y="3105090"/>
            <a:ext cx="23726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rgbClr val="FF3300"/>
                </a:solidFill>
                <a:latin typeface="+mj-lt"/>
              </a:defRPr>
            </a:lvl1pPr>
          </a:lstStyle>
          <a:p>
            <a:pPr algn="ctr"/>
            <a:r>
              <a:rPr lang="en-CA" dirty="0" smtClean="0"/>
              <a:t>Poor documentation</a:t>
            </a:r>
            <a:endParaRPr lang="en-CA" dirty="0"/>
          </a:p>
        </p:txBody>
      </p:sp>
      <p:sp>
        <p:nvSpPr>
          <p:cNvPr id="47" name="TextBox 46"/>
          <p:cNvSpPr txBox="1"/>
          <p:nvPr/>
        </p:nvSpPr>
        <p:spPr>
          <a:xfrm>
            <a:off x="6334977" y="3703199"/>
            <a:ext cx="2275623" cy="564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lnSpc>
                <a:spcPts val="1800"/>
              </a:lnSpc>
              <a:defRPr sz="2000" b="1">
                <a:solidFill>
                  <a:srgbClr val="FF3300"/>
                </a:solidFill>
                <a:latin typeface="+mj-lt"/>
              </a:defRPr>
            </a:lvl1pPr>
          </a:lstStyle>
          <a:p>
            <a:r>
              <a:rPr lang="en-CA" dirty="0"/>
              <a:t>Large, non-modular</a:t>
            </a:r>
            <a:br>
              <a:rPr lang="en-CA" dirty="0"/>
            </a:br>
            <a:r>
              <a:rPr lang="en-CA" dirty="0"/>
              <a:t>code base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612369" y="2363634"/>
            <a:ext cx="236077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lnSpc>
                <a:spcPts val="1800"/>
              </a:lnSpc>
              <a:defRPr sz="2000" b="1">
                <a:solidFill>
                  <a:srgbClr val="FF3300"/>
                </a:solidFill>
                <a:latin typeface="+mj-lt"/>
              </a:defRPr>
            </a:lvl1pPr>
          </a:lstStyle>
          <a:p>
            <a:r>
              <a:rPr lang="en-CA" dirty="0"/>
              <a:t>Insufficient </a:t>
            </a:r>
            <a:r>
              <a:rPr lang="en-CA" dirty="0" smtClean="0"/>
              <a:t>user and</a:t>
            </a:r>
            <a:br>
              <a:rPr lang="en-CA" dirty="0" smtClean="0"/>
            </a:br>
            <a:r>
              <a:rPr lang="en-CA" dirty="0" smtClean="0"/>
              <a:t>developer </a:t>
            </a:r>
            <a:r>
              <a:rPr lang="en-CA" dirty="0"/>
              <a:t>support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648200" y="1809690"/>
            <a:ext cx="1572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rgbClr val="FF3300"/>
                </a:solidFill>
                <a:latin typeface="+mj-lt"/>
              </a:defRPr>
            </a:lvl1pPr>
          </a:lstStyle>
          <a:p>
            <a:pPr algn="ctr"/>
            <a:r>
              <a:rPr lang="en-CA" dirty="0"/>
              <a:t>Inconvenient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2658914" y="3200400"/>
            <a:ext cx="1532086" cy="564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CA" sz="2000" b="1" dirty="0" smtClean="0">
                <a:solidFill>
                  <a:srgbClr val="009644"/>
                </a:solidFill>
                <a:latin typeface="+mj-lt"/>
              </a:rPr>
              <a:t>Well</a:t>
            </a:r>
            <a:br>
              <a:rPr lang="en-CA" sz="2000" b="1" dirty="0" smtClean="0">
                <a:solidFill>
                  <a:srgbClr val="009644"/>
                </a:solidFill>
                <a:latin typeface="+mj-lt"/>
              </a:rPr>
            </a:br>
            <a:r>
              <a:rPr lang="en-CA" sz="2000" b="1" dirty="0" smtClean="0">
                <a:solidFill>
                  <a:srgbClr val="009644"/>
                </a:solidFill>
                <a:latin typeface="+mj-lt"/>
              </a:rPr>
              <a:t>documented</a:t>
            </a:r>
            <a:endParaRPr lang="en-CA" b="1" dirty="0">
              <a:solidFill>
                <a:srgbClr val="009644"/>
              </a:solidFill>
              <a:latin typeface="+mj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098337" y="1893295"/>
            <a:ext cx="1336968" cy="564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lnSpc>
                <a:spcPts val="1800"/>
              </a:lnSpc>
              <a:defRPr sz="2000" b="1">
                <a:solidFill>
                  <a:srgbClr val="FF3300"/>
                </a:solidFill>
                <a:latin typeface="+mj-lt"/>
              </a:defRPr>
            </a:lvl1pPr>
          </a:lstStyle>
          <a:p>
            <a:r>
              <a:rPr lang="en-CA" dirty="0"/>
              <a:t>Limited</a:t>
            </a:r>
            <a:br>
              <a:rPr lang="en-CA" dirty="0"/>
            </a:br>
            <a:r>
              <a:rPr lang="en-CA" dirty="0"/>
              <a:t>feature set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181600" y="4248090"/>
            <a:ext cx="1001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smtClean="0">
                <a:solidFill>
                  <a:srgbClr val="009644"/>
                </a:solidFill>
                <a:latin typeface="+mj-lt"/>
              </a:rPr>
              <a:t>Flexible</a:t>
            </a:r>
            <a:endParaRPr lang="en-CA" b="1" dirty="0">
              <a:solidFill>
                <a:srgbClr val="009644"/>
              </a:solidFill>
              <a:latin typeface="+mj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667225" y="3703199"/>
            <a:ext cx="12763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smtClean="0">
                <a:solidFill>
                  <a:srgbClr val="009644"/>
                </a:solidFill>
                <a:latin typeface="+mj-lt"/>
              </a:rPr>
              <a:t>Extensible</a:t>
            </a:r>
            <a:endParaRPr lang="en-CA" b="1" dirty="0">
              <a:solidFill>
                <a:srgbClr val="009644"/>
              </a:solidFill>
              <a:latin typeface="+mj-lt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 flipH="1" flipV="1">
            <a:off x="489415" y="1787104"/>
            <a:ext cx="3657600" cy="1052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 flipV="1">
            <a:off x="4467740" y="1795730"/>
            <a:ext cx="4104230" cy="1052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ontent Placeholder 2"/>
          <p:cNvSpPr txBox="1">
            <a:spLocks/>
          </p:cNvSpPr>
          <p:nvPr/>
        </p:nvSpPr>
        <p:spPr bwMode="auto">
          <a:xfrm>
            <a:off x="2365995" y="6019800"/>
            <a:ext cx="3948545" cy="380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eaLnBrk="1" fontAlgn="auto" hangingPunct="1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 sz="2400">
                <a:solidFill>
                  <a:schemeClr val="tx1"/>
                </a:solidFill>
              </a:defRPr>
            </a:lvl1pPr>
            <a:lvl2pPr indent="0" algn="ctr" eaLnBrk="0" hangingPunct="0">
              <a:spcBef>
                <a:spcPct val="20000"/>
              </a:spcBef>
              <a:buFont typeface="Arial" charset="0"/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indent="0" algn="ctr" eaLnBrk="0" hangingPunct="0">
              <a:spcBef>
                <a:spcPct val="20000"/>
              </a:spcBef>
              <a:buFont typeface="Arial" charset="0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 eaLnBrk="0" hangingPunct="0">
              <a:spcBef>
                <a:spcPct val="20000"/>
              </a:spcBef>
              <a:buFont typeface="Arial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 eaLnBrk="0" hangingPunct="0">
              <a:spcBef>
                <a:spcPct val="20000"/>
              </a:spcBef>
              <a:buFont typeface="Arial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z="2200" b="1" dirty="0" smtClean="0">
                <a:latin typeface="+mn-lt"/>
              </a:rPr>
              <a:t>SlicerRT</a:t>
            </a:r>
            <a:endParaRPr lang="en-CA" sz="2200" b="1" dirty="0">
              <a:latin typeface="+mn-lt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 flipH="1" flipV="1">
            <a:off x="2947388" y="6026528"/>
            <a:ext cx="2720801" cy="1052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3535204" y="4805197"/>
            <a:ext cx="15451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smtClean="0">
                <a:solidFill>
                  <a:srgbClr val="009644"/>
                </a:solidFill>
                <a:latin typeface="+mj-lt"/>
              </a:rPr>
              <a:t>Open-source</a:t>
            </a:r>
            <a:endParaRPr lang="en-CA" b="1" dirty="0">
              <a:solidFill>
                <a:srgbClr val="009644"/>
              </a:solidFill>
              <a:latin typeface="+mj-lt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030748" y="5314890"/>
            <a:ext cx="2554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smtClean="0">
                <a:solidFill>
                  <a:srgbClr val="009644"/>
                </a:solidFill>
                <a:latin typeface="+mj-lt"/>
              </a:rPr>
              <a:t>Platform-independent</a:t>
            </a:r>
            <a:endParaRPr lang="en-CA" b="1" dirty="0">
              <a:solidFill>
                <a:srgbClr val="009644"/>
              </a:solidFill>
              <a:latin typeface="+mj-lt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098337" y="2590065"/>
            <a:ext cx="16637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smtClean="0">
                <a:latin typeface="+mj-lt"/>
              </a:rPr>
              <a:t>Open-source?</a:t>
            </a:r>
            <a:endParaRPr lang="en-CA" b="1" dirty="0">
              <a:latin typeface="+mj-l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495800" y="3200400"/>
            <a:ext cx="6498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smtClean="0">
                <a:solidFill>
                  <a:srgbClr val="009644"/>
                </a:solidFill>
                <a:latin typeface="+mj-lt"/>
              </a:rPr>
              <a:t>Free</a:t>
            </a:r>
            <a:endParaRPr lang="en-CA" b="1" dirty="0">
              <a:solidFill>
                <a:srgbClr val="00964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9543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500"/>
    </mc:Choice>
    <mc:Fallback xmlns="">
      <p:transition spd="slow" advTm="245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4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Laboratory for Percutaneous Surgery – Copyright © Queen’s University, 2013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0"/>
            <a:ext cx="8229600" cy="1066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CA" b="1" dirty="0" smtClean="0">
                <a:solidFill>
                  <a:schemeClr val="tx2"/>
                </a:solidFill>
              </a:rPr>
              <a:t>Development principles</a:t>
            </a:r>
            <a:endParaRPr lang="en-CA" b="1" dirty="0">
              <a:solidFill>
                <a:schemeClr val="tx2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28600" y="838200"/>
            <a:ext cx="5486400" cy="5410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400" dirty="0" smtClean="0"/>
              <a:t>Leverage existing tools and parallel efforts</a:t>
            </a:r>
            <a:r>
              <a:rPr lang="en-CA" sz="2400" dirty="0"/>
              <a:t>: 3D </a:t>
            </a:r>
            <a:r>
              <a:rPr lang="en-CA" sz="2400" dirty="0" smtClean="0"/>
              <a:t>Slicer</a:t>
            </a:r>
            <a:r>
              <a:rPr lang="en-CA" sz="2400" baseline="30000" dirty="0" smtClean="0"/>
              <a:t>1</a:t>
            </a:r>
            <a:r>
              <a:rPr lang="en-CA" sz="2400" dirty="0" smtClean="0"/>
              <a:t>, Plastimatch</a:t>
            </a:r>
            <a:r>
              <a:rPr lang="en-CA" sz="2400" baseline="30000" dirty="0" smtClean="0"/>
              <a:t>2</a:t>
            </a:r>
            <a:endParaRPr lang="en-US" sz="2400" baseline="30000" dirty="0"/>
          </a:p>
          <a:p>
            <a:r>
              <a:rPr lang="en-US" sz="2400" dirty="0" smtClean="0"/>
              <a:t>“Hub” for RT data analysis and comparison</a:t>
            </a:r>
          </a:p>
          <a:p>
            <a:r>
              <a:rPr lang="en-US" sz="2400" dirty="0" smtClean="0"/>
              <a:t>Cover most common RT research workflows</a:t>
            </a:r>
          </a:p>
          <a:p>
            <a:r>
              <a:rPr lang="en-US" sz="2400" dirty="0" smtClean="0"/>
              <a:t>Free, open-source license (BSD)</a:t>
            </a:r>
          </a:p>
          <a:p>
            <a:r>
              <a:rPr lang="en-US" sz="2400" dirty="0" smtClean="0"/>
              <a:t>Open to integrate algorithms</a:t>
            </a:r>
          </a:p>
          <a:p>
            <a:r>
              <a:rPr lang="en-CA" sz="2400" dirty="0" smtClean="0"/>
              <a:t>Extensive documentation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5166" y="4817900"/>
            <a:ext cx="8773668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baseline="30000" dirty="0" smtClean="0"/>
              <a:t>1</a:t>
            </a:r>
            <a:r>
              <a:rPr lang="en-US" sz="1400" baseline="30000" dirty="0" smtClean="0"/>
              <a:t> </a:t>
            </a:r>
            <a:r>
              <a:rPr lang="en-US" sz="1400" dirty="0" smtClean="0"/>
              <a:t>S</a:t>
            </a:r>
            <a:r>
              <a:rPr lang="en-US" sz="1400" dirty="0"/>
              <a:t>. Pieper, M. Halle, and R. </a:t>
            </a:r>
            <a:r>
              <a:rPr lang="en-US" sz="1400" dirty="0" err="1"/>
              <a:t>Kikinis</a:t>
            </a:r>
            <a:r>
              <a:rPr lang="en-US" sz="1400" dirty="0"/>
              <a:t>, 3D SLICER. </a:t>
            </a:r>
            <a:r>
              <a:rPr lang="en-US" sz="1400" i="1" dirty="0"/>
              <a:t>Proceedings </a:t>
            </a:r>
            <a:r>
              <a:rPr lang="en-US" sz="1400" i="1" dirty="0" smtClean="0"/>
              <a:t>of the </a:t>
            </a:r>
            <a:r>
              <a:rPr lang="en-US" sz="1400" i="1" dirty="0"/>
              <a:t>1st IEEE International Symposium on Biomedical Imaging: </a:t>
            </a:r>
            <a:r>
              <a:rPr lang="en-US" sz="1400" i="1" dirty="0" smtClean="0"/>
              <a:t>From Nano </a:t>
            </a:r>
            <a:r>
              <a:rPr lang="en-US" sz="1400" i="1" dirty="0"/>
              <a:t>to Macro </a:t>
            </a:r>
            <a:r>
              <a:rPr lang="en-US" sz="1400" dirty="0"/>
              <a:t>(Brigham and Women’s Hospital, Boston, MA, 2004</a:t>
            </a:r>
            <a:r>
              <a:rPr lang="en-US" sz="1400" dirty="0" smtClean="0"/>
              <a:t>), pp</a:t>
            </a:r>
            <a:r>
              <a:rPr lang="en-US" sz="1400" dirty="0"/>
              <a:t>. </a:t>
            </a:r>
            <a:r>
              <a:rPr lang="en-US" sz="1400" dirty="0" smtClean="0"/>
              <a:t>632–635.</a:t>
            </a:r>
          </a:p>
          <a:p>
            <a:pPr>
              <a:spcAft>
                <a:spcPts val="600"/>
              </a:spcAft>
            </a:pPr>
            <a:r>
              <a:rPr lang="en-US" sz="1400" b="1" baseline="30000" dirty="0" smtClean="0"/>
              <a:t>2</a:t>
            </a:r>
            <a:r>
              <a:rPr lang="en-US" sz="1400" baseline="30000" dirty="0" smtClean="0"/>
              <a:t> </a:t>
            </a:r>
            <a:r>
              <a:rPr lang="en-US" sz="1400" dirty="0" smtClean="0"/>
              <a:t>G. C</a:t>
            </a:r>
            <a:r>
              <a:rPr lang="en-US" sz="1400" dirty="0"/>
              <a:t>. Sharp</a:t>
            </a:r>
            <a:r>
              <a:rPr lang="en-US" sz="1400" dirty="0" smtClean="0"/>
              <a:t>, R</a:t>
            </a:r>
            <a:r>
              <a:rPr lang="en-US" sz="1400" dirty="0"/>
              <a:t>. Li, J. Wolfgang</a:t>
            </a:r>
            <a:r>
              <a:rPr lang="en-US" sz="1400" dirty="0" smtClean="0"/>
              <a:t>, G. Chen</a:t>
            </a:r>
            <a:r>
              <a:rPr lang="en-US" sz="1400" dirty="0"/>
              <a:t>, M. </a:t>
            </a:r>
            <a:r>
              <a:rPr lang="en-US" sz="1400" dirty="0" err="1"/>
              <a:t>Peroni</a:t>
            </a:r>
            <a:r>
              <a:rPr lang="en-US" sz="1400" dirty="0"/>
              <a:t>, M. F. </a:t>
            </a:r>
            <a:r>
              <a:rPr lang="en-US" sz="1400" dirty="0" err="1"/>
              <a:t>Spadea</a:t>
            </a:r>
            <a:r>
              <a:rPr lang="en-US" sz="1400" dirty="0"/>
              <a:t>, </a:t>
            </a:r>
            <a:r>
              <a:rPr lang="en-US" sz="1400" dirty="0" smtClean="0"/>
              <a:t>S. Mori, J</a:t>
            </a:r>
            <a:r>
              <a:rPr lang="en-US" sz="1400" dirty="0"/>
              <a:t>. Zhang, J. </a:t>
            </a:r>
            <a:r>
              <a:rPr lang="en-US" sz="1400" dirty="0" err="1" smtClean="0"/>
              <a:t>Shackleford</a:t>
            </a:r>
            <a:r>
              <a:rPr lang="en-US" sz="1400" dirty="0"/>
              <a:t>, and N. </a:t>
            </a:r>
            <a:r>
              <a:rPr lang="en-US" sz="1400" dirty="0" err="1"/>
              <a:t>Kandasamy</a:t>
            </a:r>
            <a:r>
              <a:rPr lang="en-US" sz="1400" dirty="0"/>
              <a:t>, “Plastimatch: An open </a:t>
            </a:r>
            <a:r>
              <a:rPr lang="en-US" sz="1400" dirty="0" smtClean="0"/>
              <a:t>source software </a:t>
            </a:r>
            <a:r>
              <a:rPr lang="en-US" sz="1400" dirty="0"/>
              <a:t>suite for radiotherapy image processing,” in </a:t>
            </a:r>
            <a:r>
              <a:rPr lang="en-US" sz="1400" i="1" dirty="0"/>
              <a:t>Proceedings of </a:t>
            </a:r>
            <a:r>
              <a:rPr lang="en-US" sz="1400" i="1" dirty="0" smtClean="0"/>
              <a:t>the </a:t>
            </a:r>
            <a:r>
              <a:rPr lang="en-US" sz="1400" i="1" dirty="0" err="1" smtClean="0"/>
              <a:t>XVIth</a:t>
            </a:r>
            <a:r>
              <a:rPr lang="en-US" sz="1400" i="1" dirty="0" smtClean="0"/>
              <a:t> </a:t>
            </a:r>
            <a:r>
              <a:rPr lang="en-US" sz="1400" i="1" dirty="0"/>
              <a:t>International Conference on the Use of Computers in </a:t>
            </a:r>
            <a:r>
              <a:rPr lang="en-US" sz="1400" i="1" dirty="0" smtClean="0"/>
              <a:t>Radiotherapy (ICCR</a:t>
            </a:r>
            <a:r>
              <a:rPr lang="en-US" sz="1400" i="1" dirty="0"/>
              <a:t>) </a:t>
            </a:r>
            <a:r>
              <a:rPr lang="en-US" sz="1400" dirty="0"/>
              <a:t>(Amsterdam, the Netherlands, 2010).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281227" y="990600"/>
            <a:ext cx="1338773" cy="609600"/>
          </a:xfrm>
          <a:prstGeom prst="rect">
            <a:avLst/>
          </a:prstGeom>
          <a:solidFill>
            <a:srgbClr val="F77547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Pinnacle³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712068" y="990600"/>
            <a:ext cx="1246748" cy="609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Eclipse™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344717" y="2819400"/>
            <a:ext cx="1217066" cy="609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SlicerRT</a:t>
            </a:r>
            <a:endParaRPr lang="en-US" sz="2400" dirty="0"/>
          </a:p>
        </p:txBody>
      </p:sp>
      <p:sp>
        <p:nvSpPr>
          <p:cNvPr id="15" name="Flowchart: Magnetic Disk 14"/>
          <p:cNvSpPr/>
          <p:nvPr/>
        </p:nvSpPr>
        <p:spPr>
          <a:xfrm>
            <a:off x="6371615" y="1912192"/>
            <a:ext cx="1157996" cy="612648"/>
          </a:xfrm>
          <a:prstGeom prst="flowChartMagneticDisk">
            <a:avLst/>
          </a:prstGeom>
          <a:solidFill>
            <a:srgbClr val="F77547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DICOM-RT</a:t>
            </a:r>
            <a:endParaRPr lang="en-US" dirty="0"/>
          </a:p>
        </p:txBody>
      </p:sp>
      <p:sp>
        <p:nvSpPr>
          <p:cNvPr id="16" name="Flowchart: Magnetic Disk 15"/>
          <p:cNvSpPr/>
          <p:nvPr/>
        </p:nvSpPr>
        <p:spPr>
          <a:xfrm>
            <a:off x="7756444" y="1912192"/>
            <a:ext cx="1157996" cy="612648"/>
          </a:xfrm>
          <a:prstGeom prst="flowChartMagneticDisk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DICOM-RT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11" idx="2"/>
          </p:cNvCxnSpPr>
          <p:nvPr/>
        </p:nvCxnSpPr>
        <p:spPr>
          <a:xfrm>
            <a:off x="6950614" y="1600200"/>
            <a:ext cx="0" cy="3119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2" idx="2"/>
            <a:endCxn id="16" idx="1"/>
          </p:cNvCxnSpPr>
          <p:nvPr/>
        </p:nvCxnSpPr>
        <p:spPr>
          <a:xfrm>
            <a:off x="8335442" y="1600200"/>
            <a:ext cx="0" cy="3119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5" idx="3"/>
            <a:endCxn id="13" idx="0"/>
          </p:cNvCxnSpPr>
          <p:nvPr/>
        </p:nvCxnSpPr>
        <p:spPr>
          <a:xfrm>
            <a:off x="6950613" y="2524840"/>
            <a:ext cx="2637" cy="2945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6" idx="3"/>
          </p:cNvCxnSpPr>
          <p:nvPr/>
        </p:nvCxnSpPr>
        <p:spPr>
          <a:xfrm flipH="1">
            <a:off x="7580833" y="2524840"/>
            <a:ext cx="754609" cy="2945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5448300" y="3810000"/>
            <a:ext cx="1217066" cy="609600"/>
          </a:xfrm>
          <a:prstGeom prst="rect">
            <a:avLst/>
          </a:prstGeom>
          <a:solidFill>
            <a:srgbClr val="70AC2E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MATLAB</a:t>
            </a:r>
            <a:endParaRPr lang="en-US" sz="2400" dirty="0"/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6248400" y="3429000"/>
            <a:ext cx="3048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2" idx="0"/>
          </p:cNvCxnSpPr>
          <p:nvPr/>
        </p:nvCxnSpPr>
        <p:spPr>
          <a:xfrm flipV="1">
            <a:off x="6056833" y="3429000"/>
            <a:ext cx="306934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Flowchart: Magnetic Disk 38"/>
          <p:cNvSpPr/>
          <p:nvPr/>
        </p:nvSpPr>
        <p:spPr>
          <a:xfrm>
            <a:off x="7181850" y="3806952"/>
            <a:ext cx="1217066" cy="612648"/>
          </a:xfrm>
          <a:prstGeom prst="flowChartMagneticDisk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DICOM-RT</a:t>
            </a:r>
            <a:endParaRPr lang="en-US" dirty="0"/>
          </a:p>
        </p:txBody>
      </p:sp>
      <p:cxnSp>
        <p:nvCxnSpPr>
          <p:cNvPr id="40" name="Straight Arrow Connector 39"/>
          <p:cNvCxnSpPr>
            <a:endCxn id="39" idx="1"/>
          </p:cNvCxnSpPr>
          <p:nvPr/>
        </p:nvCxnSpPr>
        <p:spPr>
          <a:xfrm>
            <a:off x="7485583" y="3429000"/>
            <a:ext cx="304800" cy="3779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207240" y="990600"/>
            <a:ext cx="774133" cy="609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XiO</a:t>
            </a:r>
            <a:r>
              <a:rPr lang="en-US" sz="2400" dirty="0"/>
              <a:t>®</a:t>
            </a:r>
          </a:p>
        </p:txBody>
      </p:sp>
      <p:sp>
        <p:nvSpPr>
          <p:cNvPr id="26" name="Flowchart: Magnetic Disk 25"/>
          <p:cNvSpPr/>
          <p:nvPr/>
        </p:nvSpPr>
        <p:spPr>
          <a:xfrm>
            <a:off x="5014204" y="1912192"/>
            <a:ext cx="1157996" cy="612648"/>
          </a:xfrm>
          <a:prstGeom prst="flowChartMagneticDis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DICOM-RT</a:t>
            </a:r>
            <a:endParaRPr lang="en-US" dirty="0"/>
          </a:p>
        </p:txBody>
      </p:sp>
      <p:cxnSp>
        <p:nvCxnSpPr>
          <p:cNvPr id="27" name="Straight Arrow Connector 26"/>
          <p:cNvCxnSpPr>
            <a:stCxn id="23" idx="2"/>
            <a:endCxn id="26" idx="1"/>
          </p:cNvCxnSpPr>
          <p:nvPr/>
        </p:nvCxnSpPr>
        <p:spPr>
          <a:xfrm flipH="1">
            <a:off x="5593202" y="1600200"/>
            <a:ext cx="1105" cy="3119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6" idx="3"/>
          </p:cNvCxnSpPr>
          <p:nvPr/>
        </p:nvCxnSpPr>
        <p:spPr>
          <a:xfrm>
            <a:off x="5593202" y="2524840"/>
            <a:ext cx="778413" cy="2945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57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393"/>
    </mc:Choice>
    <mc:Fallback xmlns="">
      <p:transition spd="slow" advTm="32393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181" y="1110820"/>
            <a:ext cx="5447041" cy="4758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5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Laboratory for Percutaneous Surgery – Copyright © Queen’s University, 2013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76200"/>
            <a:ext cx="9144000" cy="914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CA" b="1" dirty="0" smtClean="0">
                <a:solidFill>
                  <a:schemeClr val="tx2"/>
                </a:solidFill>
              </a:rPr>
              <a:t>DICOM-RT import/export</a:t>
            </a:r>
            <a:endParaRPr lang="en-CA" b="1" dirty="0">
              <a:solidFill>
                <a:schemeClr val="tx2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33546" y="904973"/>
            <a:ext cx="3352800" cy="519102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200" dirty="0" smtClean="0"/>
              <a:t>Import integrated into core DICOM import plugin mechanism</a:t>
            </a:r>
          </a:p>
          <a:p>
            <a:r>
              <a:rPr lang="en-CA" sz="2200" dirty="0" smtClean="0"/>
              <a:t>Supported data types:</a:t>
            </a:r>
          </a:p>
          <a:p>
            <a:pPr lvl="1"/>
            <a:r>
              <a:rPr lang="en-CA" sz="2200" dirty="0" smtClean="0"/>
              <a:t>RT structure sets</a:t>
            </a:r>
            <a:br>
              <a:rPr lang="en-CA" sz="2200" dirty="0" smtClean="0"/>
            </a:br>
            <a:r>
              <a:rPr lang="en-CA" sz="2200" dirty="0" smtClean="0"/>
              <a:t>→ Contours</a:t>
            </a:r>
            <a:br>
              <a:rPr lang="en-CA" sz="2200" dirty="0" smtClean="0"/>
            </a:br>
            <a:r>
              <a:rPr lang="en-CA" sz="2200" dirty="0" smtClean="0"/>
              <a:t>→ Fiducial point</a:t>
            </a:r>
          </a:p>
          <a:p>
            <a:pPr lvl="1"/>
            <a:r>
              <a:rPr lang="en-CA" sz="2200" dirty="0" smtClean="0"/>
              <a:t>RT dose map</a:t>
            </a:r>
          </a:p>
          <a:p>
            <a:pPr lvl="1"/>
            <a:r>
              <a:rPr lang="en-CA" sz="2200" dirty="0" smtClean="0"/>
              <a:t>RT image</a:t>
            </a:r>
          </a:p>
          <a:p>
            <a:pPr lvl="1"/>
            <a:r>
              <a:rPr lang="en-CA" sz="2200" dirty="0" smtClean="0"/>
              <a:t>RT plan</a:t>
            </a:r>
            <a:br>
              <a:rPr lang="en-CA" sz="2200" dirty="0" smtClean="0"/>
            </a:br>
            <a:r>
              <a:rPr lang="en-CA" sz="2200" dirty="0" err="1" smtClean="0"/>
              <a:t>isocenter</a:t>
            </a:r>
            <a:r>
              <a:rPr lang="en-CA" sz="2200" dirty="0" smtClean="0"/>
              <a:t>, beams</a:t>
            </a:r>
          </a:p>
          <a:p>
            <a:pPr lvl="1"/>
            <a:r>
              <a:rPr lang="en-CA" sz="2200" dirty="0" smtClean="0"/>
              <a:t>Planning CT, MR, etc. </a:t>
            </a:r>
          </a:p>
          <a:p>
            <a:r>
              <a:rPr lang="en-CA" sz="2200" dirty="0"/>
              <a:t>Basic </a:t>
            </a:r>
            <a:r>
              <a:rPr lang="en-CA" sz="2200" dirty="0" smtClean="0"/>
              <a:t>DICOM-RT export is implemented</a:t>
            </a:r>
            <a:endParaRPr lang="en-CA" sz="2200" dirty="0"/>
          </a:p>
          <a:p>
            <a:pPr lvl="1"/>
            <a:endParaRPr lang="en-CA" sz="2200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267200" y="5715000"/>
            <a:ext cx="4060916" cy="30426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sz="1600" dirty="0" smtClean="0"/>
              <a:t>Standard layout after loading phantom dataset</a:t>
            </a:r>
          </a:p>
        </p:txBody>
      </p:sp>
    </p:spTree>
    <p:extLst>
      <p:ext uri="{BB962C8B-B14F-4D97-AF65-F5344CB8AC3E}">
        <p14:creationId xmlns:p14="http://schemas.microsoft.com/office/powerpoint/2010/main" val="191919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011"/>
    </mc:Choice>
    <mc:Fallback xmlns="">
      <p:transition spd="slow" advTm="3301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360" y="990600"/>
            <a:ext cx="2515286" cy="301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3" r="9615"/>
          <a:stretch/>
        </p:blipFill>
        <p:spPr bwMode="auto">
          <a:xfrm>
            <a:off x="3086986" y="4114800"/>
            <a:ext cx="1104014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6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Laboratory for Percutaneous Surgery – Copyright © Queen’s University, 2013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CA" b="1" dirty="0" smtClean="0">
                <a:solidFill>
                  <a:schemeClr val="tx2"/>
                </a:solidFill>
              </a:rPr>
              <a:t>Contour analysis</a:t>
            </a:r>
            <a:endParaRPr lang="en-CA" b="1" dirty="0">
              <a:solidFill>
                <a:schemeClr val="tx2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990600"/>
            <a:ext cx="4267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200" dirty="0" smtClean="0"/>
              <a:t>Multiple representations</a:t>
            </a:r>
            <a:br>
              <a:rPr lang="en-CA" sz="2200" dirty="0" smtClean="0"/>
            </a:br>
            <a:r>
              <a:rPr lang="en-CA" sz="2200" dirty="0" smtClean="0"/>
              <a:t>(automatic conversion)</a:t>
            </a:r>
          </a:p>
          <a:p>
            <a:pPr lvl="1"/>
            <a:r>
              <a:rPr lang="en-CA" sz="2200" dirty="0" smtClean="0"/>
              <a:t>Ribbon model</a:t>
            </a:r>
          </a:p>
          <a:p>
            <a:pPr lvl="1"/>
            <a:r>
              <a:rPr lang="en-CA" sz="2200" dirty="0" smtClean="0"/>
              <a:t>Rasterized volume</a:t>
            </a:r>
          </a:p>
          <a:p>
            <a:pPr lvl="1"/>
            <a:r>
              <a:rPr lang="en-CA" sz="2200" dirty="0" smtClean="0"/>
              <a:t>Closed surface model</a:t>
            </a:r>
          </a:p>
          <a:p>
            <a:r>
              <a:rPr lang="en-CA" sz="2200" dirty="0" smtClean="0"/>
              <a:t>Contour comparison</a:t>
            </a:r>
          </a:p>
          <a:p>
            <a:pPr lvl="1"/>
            <a:r>
              <a:rPr lang="en-CA" sz="2200" dirty="0" smtClean="0"/>
              <a:t>Dice coefficient</a:t>
            </a:r>
            <a:endParaRPr lang="en-CA" sz="2200" dirty="0"/>
          </a:p>
          <a:p>
            <a:pPr lvl="1"/>
            <a:r>
              <a:rPr lang="en-CA" sz="2200" dirty="0" err="1" smtClean="0"/>
              <a:t>Hausdorff</a:t>
            </a:r>
            <a:r>
              <a:rPr lang="en-CA" sz="2200" dirty="0" smtClean="0"/>
              <a:t> distance</a:t>
            </a:r>
            <a:endParaRPr lang="en-CA" sz="2200" dirty="0"/>
          </a:p>
          <a:p>
            <a:r>
              <a:rPr lang="en-CA" sz="2200" dirty="0" smtClean="0"/>
              <a:t>Contour morphology</a:t>
            </a:r>
          </a:p>
          <a:p>
            <a:pPr lvl="1"/>
            <a:r>
              <a:rPr lang="en-CA" sz="2200" dirty="0"/>
              <a:t>Expand, </a:t>
            </a:r>
            <a:r>
              <a:rPr lang="en-CA" sz="2200" dirty="0" smtClean="0"/>
              <a:t>shrink</a:t>
            </a:r>
          </a:p>
          <a:p>
            <a:pPr lvl="1"/>
            <a:r>
              <a:rPr lang="en-CA" sz="2200" dirty="0" smtClean="0"/>
              <a:t>Combine using</a:t>
            </a:r>
            <a:br>
              <a:rPr lang="en-CA" sz="2200" dirty="0" smtClean="0"/>
            </a:br>
            <a:r>
              <a:rPr lang="en-CA" sz="2200" dirty="0" smtClean="0"/>
              <a:t>logical operators</a:t>
            </a:r>
            <a:endParaRPr lang="en-CA" sz="22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2" r="21252" b="16928"/>
          <a:stretch/>
        </p:blipFill>
        <p:spPr bwMode="auto">
          <a:xfrm>
            <a:off x="3733800" y="990600"/>
            <a:ext cx="2524271" cy="301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7" r="21392" b="17542"/>
          <a:stretch/>
        </p:blipFill>
        <p:spPr bwMode="auto">
          <a:xfrm>
            <a:off x="5048250" y="3163444"/>
            <a:ext cx="2615439" cy="3108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6840809" y="857693"/>
            <a:ext cx="1722227" cy="2658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algn="ctr" eaLnBrk="0" hangingPunct="0">
              <a:spcBef>
                <a:spcPct val="20000"/>
              </a:spcBef>
              <a:buFont typeface="Arial" charset="0"/>
              <a:buNone/>
              <a:defRPr sz="1800">
                <a:solidFill>
                  <a:schemeClr val="tx1"/>
                </a:solidFill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9pPr>
          </a:lstStyle>
          <a:p>
            <a:r>
              <a:rPr lang="en-CA" sz="1600" dirty="0"/>
              <a:t>Rasterized volume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4284271" y="864030"/>
            <a:ext cx="1423327" cy="2658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algn="ctr" eaLnBrk="0" hangingPunct="0">
              <a:spcBef>
                <a:spcPct val="20000"/>
              </a:spcBef>
              <a:buFont typeface="Arial" charset="0"/>
              <a:buNone/>
              <a:defRPr sz="1800">
                <a:solidFill>
                  <a:schemeClr val="tx1"/>
                </a:solidFill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9pPr>
          </a:lstStyle>
          <a:p>
            <a:r>
              <a:rPr lang="en-CA" sz="1600" dirty="0"/>
              <a:t>Ribbon model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5644586" y="3035730"/>
            <a:ext cx="1423327" cy="2658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algn="ctr" eaLnBrk="0" hangingPunct="0">
              <a:spcBef>
                <a:spcPct val="20000"/>
              </a:spcBef>
              <a:buFont typeface="Arial" charset="0"/>
              <a:buNone/>
              <a:defRPr sz="1800">
                <a:solidFill>
                  <a:schemeClr val="tx1"/>
                </a:solidFill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9pPr>
          </a:lstStyle>
          <a:p>
            <a:r>
              <a:rPr lang="en-CA" sz="1600" dirty="0"/>
              <a:t>Closed surface</a:t>
            </a:r>
          </a:p>
        </p:txBody>
      </p:sp>
    </p:spTree>
    <p:extLst>
      <p:ext uri="{BB962C8B-B14F-4D97-AF65-F5344CB8AC3E}">
        <p14:creationId xmlns:p14="http://schemas.microsoft.com/office/powerpoint/2010/main" val="151302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36"/>
    </mc:Choice>
    <mc:Fallback xmlns="">
      <p:transition spd="slow" advTm="167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092" y="838200"/>
            <a:ext cx="4723508" cy="3146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5417647" y="3838738"/>
            <a:ext cx="2315204" cy="29239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algn="ctr" eaLnBrk="0" hangingPunct="0">
              <a:spcBef>
                <a:spcPct val="20000"/>
              </a:spcBef>
              <a:buFont typeface="Arial" charset="0"/>
              <a:buNone/>
              <a:defRPr sz="1800">
                <a:solidFill>
                  <a:schemeClr val="tx1"/>
                </a:solidFill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9pPr>
          </a:lstStyle>
          <a:p>
            <a:r>
              <a:rPr lang="en-CA" sz="1600" dirty="0"/>
              <a:t>Dose volume histogram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7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Laboratory for Percutaneous Surgery – Copyright © Queen’s University, 2013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0"/>
            <a:ext cx="8229600" cy="879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CA" b="1" smtClean="0">
                <a:solidFill>
                  <a:schemeClr val="tx2"/>
                </a:solidFill>
              </a:rPr>
              <a:t>Dose analysis</a:t>
            </a:r>
            <a:endParaRPr lang="en-CA" b="1" dirty="0">
              <a:solidFill>
                <a:schemeClr val="tx2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52400" y="1185862"/>
            <a:ext cx="3962400" cy="506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200" dirty="0" smtClean="0"/>
              <a:t>Dose volume histogram</a:t>
            </a:r>
            <a:br>
              <a:rPr lang="en-CA" sz="2200" dirty="0" smtClean="0"/>
            </a:br>
            <a:r>
              <a:rPr lang="en-CA" sz="2200" dirty="0" smtClean="0"/>
              <a:t>(plot visualization + metrics)</a:t>
            </a:r>
          </a:p>
          <a:p>
            <a:r>
              <a:rPr lang="en-CA" sz="2200" dirty="0" smtClean="0"/>
              <a:t>Dose accumulation</a:t>
            </a:r>
          </a:p>
          <a:p>
            <a:r>
              <a:rPr lang="en-CA" sz="2200" dirty="0" smtClean="0"/>
              <a:t>Dose comparison (gamma)</a:t>
            </a:r>
          </a:p>
          <a:p>
            <a:r>
              <a:rPr lang="en-CA" sz="2200" dirty="0" smtClean="0"/>
              <a:t>Isodose contours / surfaces</a:t>
            </a:r>
          </a:p>
          <a:p>
            <a:r>
              <a:rPr lang="en-CA" sz="2200" dirty="0"/>
              <a:t>External beam planning (photon, proton)</a:t>
            </a:r>
          </a:p>
          <a:p>
            <a:r>
              <a:rPr lang="en-CA" sz="2200" dirty="0" smtClean="0"/>
              <a:t>Registration</a:t>
            </a:r>
          </a:p>
          <a:p>
            <a:pPr lvl="1"/>
            <a:r>
              <a:rPr lang="en-CA" sz="2200" dirty="0" err="1"/>
              <a:t>BSpline</a:t>
            </a:r>
            <a:r>
              <a:rPr lang="en-CA" sz="2200" dirty="0"/>
              <a:t> </a:t>
            </a:r>
            <a:r>
              <a:rPr lang="en-CA" sz="2200" dirty="0" smtClean="0"/>
              <a:t>registration</a:t>
            </a:r>
            <a:endParaRPr lang="en-CA" sz="1400" dirty="0"/>
          </a:p>
          <a:p>
            <a:pPr lvl="1"/>
            <a:r>
              <a:rPr lang="en-CA" sz="2200" dirty="0" err="1"/>
              <a:t>Landwarp</a:t>
            </a:r>
            <a:r>
              <a:rPr lang="en-CA" sz="2200" dirty="0"/>
              <a:t> </a:t>
            </a:r>
            <a:r>
              <a:rPr lang="en-CA" sz="2200" dirty="0" smtClean="0"/>
              <a:t>registration</a:t>
            </a:r>
            <a:endParaRPr lang="en-CA" sz="1400" b="1" i="1" baseline="30000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713052"/>
            <a:ext cx="3264675" cy="3191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5208486" y="4744720"/>
            <a:ext cx="2521509" cy="29239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algn="ctr" eaLnBrk="0" hangingPunct="0">
              <a:spcBef>
                <a:spcPct val="20000"/>
              </a:spcBef>
              <a:buFont typeface="Arial" charset="0"/>
              <a:buNone/>
              <a:defRPr sz="1800">
                <a:solidFill>
                  <a:schemeClr val="tx1"/>
                </a:solidFill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9pPr>
          </a:lstStyle>
          <a:p>
            <a:r>
              <a:rPr lang="en-CA" sz="1600" dirty="0" smtClean="0"/>
              <a:t>Gamma dose comparison</a:t>
            </a:r>
            <a:endParaRPr lang="en-CA" sz="16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240" y="3124200"/>
            <a:ext cx="4695692" cy="301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5041933" y="5962752"/>
            <a:ext cx="2734708" cy="29827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algn="ctr" eaLnBrk="0" hangingPunct="0">
              <a:spcBef>
                <a:spcPct val="20000"/>
              </a:spcBef>
              <a:buFont typeface="Arial" charset="0"/>
              <a:buNone/>
              <a:defRPr sz="1800">
                <a:solidFill>
                  <a:schemeClr val="tx1"/>
                </a:solidFill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9pPr>
          </a:lstStyle>
          <a:p>
            <a:r>
              <a:rPr lang="en-CA" sz="1600" dirty="0"/>
              <a:t>Isodose contours and surfaces</a:t>
            </a:r>
          </a:p>
        </p:txBody>
      </p:sp>
    </p:spTree>
    <p:extLst>
      <p:ext uri="{BB962C8B-B14F-4D97-AF65-F5344CB8AC3E}">
        <p14:creationId xmlns:p14="http://schemas.microsoft.com/office/powerpoint/2010/main" val="34489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90" y="2029119"/>
            <a:ext cx="8640756" cy="4009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8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Laboratory for Percutaneous Surgery – Copyright © Queen’s University, 2013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76200"/>
            <a:ext cx="9144000" cy="914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CA" b="1" dirty="0" smtClean="0">
                <a:solidFill>
                  <a:schemeClr val="tx2"/>
                </a:solidFill>
              </a:rPr>
              <a:t>External beam planning</a:t>
            </a:r>
            <a:endParaRPr lang="en-CA" b="1" dirty="0">
              <a:solidFill>
                <a:schemeClr val="tx2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93325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/>
              <a:t>This module provide basic framework for RT planning and dose </a:t>
            </a:r>
            <a:r>
              <a:rPr lang="en-US" sz="2800" dirty="0" smtClean="0"/>
              <a:t>calculation for photon and proton</a:t>
            </a:r>
            <a:endParaRPr lang="en-CA" sz="28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906431" y="6020066"/>
            <a:ext cx="5331136" cy="30426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sz="1600" dirty="0"/>
              <a:t>Photon MLC beam </a:t>
            </a:r>
            <a:r>
              <a:rPr lang="en-CA" sz="1600" dirty="0" smtClean="0"/>
              <a:t>created in external beam planning module</a:t>
            </a:r>
          </a:p>
        </p:txBody>
      </p:sp>
    </p:spTree>
    <p:extLst>
      <p:ext uri="{BB962C8B-B14F-4D97-AF65-F5344CB8AC3E}">
        <p14:creationId xmlns:p14="http://schemas.microsoft.com/office/powerpoint/2010/main" val="177802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76920"/>
            <a:ext cx="4160192" cy="3891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068" y="4356760"/>
            <a:ext cx="1854932" cy="1967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9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Laboratory for Percutaneous Surgery – Copyright © Queen’s University, 2013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76200"/>
            <a:ext cx="9144000" cy="914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CA" b="1" dirty="0" smtClean="0">
                <a:solidFill>
                  <a:schemeClr val="tx2"/>
                </a:solidFill>
              </a:rPr>
              <a:t>External beam planning - proton</a:t>
            </a:r>
            <a:endParaRPr lang="en-CA" b="1" dirty="0">
              <a:solidFill>
                <a:schemeClr val="tx2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321" y="1044019"/>
            <a:ext cx="3789079" cy="30538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012414" y="894883"/>
            <a:ext cx="1275761" cy="29827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algn="ctr" eaLnBrk="0" hangingPunct="0">
              <a:spcBef>
                <a:spcPct val="20000"/>
              </a:spcBef>
              <a:buFont typeface="Arial" charset="0"/>
              <a:buNone/>
              <a:defRPr sz="1800">
                <a:solidFill>
                  <a:schemeClr val="tx1"/>
                </a:solidFill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9pPr>
          </a:lstStyle>
          <a:p>
            <a:r>
              <a:rPr lang="en-CA" sz="1600" dirty="0" smtClean="0"/>
              <a:t>Aperture</a:t>
            </a:r>
            <a:endParaRPr lang="en-CA" sz="16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745321" y="3969700"/>
            <a:ext cx="1867842" cy="29827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algn="ctr" eaLnBrk="0" hangingPunct="0">
              <a:spcBef>
                <a:spcPct val="20000"/>
              </a:spcBef>
              <a:buFont typeface="Arial" charset="0"/>
              <a:buNone/>
              <a:defRPr sz="1800">
                <a:solidFill>
                  <a:schemeClr val="tx1"/>
                </a:solidFill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9pPr>
          </a:lstStyle>
          <a:p>
            <a:r>
              <a:rPr lang="en-CA" sz="1600" dirty="0" smtClean="0"/>
              <a:t>Range compensator</a:t>
            </a:r>
            <a:endParaRPr lang="en-CA" sz="16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955121" y="3969700"/>
            <a:ext cx="1275761" cy="29827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algn="ctr" eaLnBrk="0" hangingPunct="0">
              <a:spcBef>
                <a:spcPct val="20000"/>
              </a:spcBef>
              <a:buFont typeface="Arial" charset="0"/>
              <a:buNone/>
              <a:defRPr sz="1800">
                <a:solidFill>
                  <a:schemeClr val="tx1"/>
                </a:solidFill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9pPr>
          </a:lstStyle>
          <a:p>
            <a:r>
              <a:rPr lang="en-CA" sz="1600" dirty="0" smtClean="0"/>
              <a:t>Target</a:t>
            </a:r>
            <a:endParaRPr lang="en-CA" sz="16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5571011" y="6132096"/>
            <a:ext cx="2260089" cy="29827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algn="ctr" eaLnBrk="0" hangingPunct="0">
              <a:spcBef>
                <a:spcPct val="20000"/>
              </a:spcBef>
              <a:buFont typeface="Arial" charset="0"/>
              <a:buNone/>
              <a:defRPr sz="1800">
                <a:solidFill>
                  <a:schemeClr val="tx1"/>
                </a:solidFill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9pPr>
          </a:lstStyle>
          <a:p>
            <a:r>
              <a:rPr lang="en-CA" sz="1600" smtClean="0"/>
              <a:t>Beam dose distribution</a:t>
            </a:r>
            <a:endParaRPr lang="en-CA" sz="16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850574" y="5304434"/>
            <a:ext cx="3068644" cy="29827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algn="ctr" eaLnBrk="0" hangingPunct="0">
              <a:spcBef>
                <a:spcPct val="20000"/>
              </a:spcBef>
              <a:buFont typeface="Arial" charset="0"/>
              <a:buNone/>
              <a:defRPr sz="1800">
                <a:solidFill>
                  <a:schemeClr val="tx1"/>
                </a:solidFill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9pPr>
          </a:lstStyle>
          <a:p>
            <a:r>
              <a:rPr lang="en-CA" sz="1600" dirty="0" smtClean="0"/>
              <a:t>External beam planning module UI</a:t>
            </a: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21040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22469</TotalTime>
  <Words>1272</Words>
  <Application>Microsoft Office PowerPoint</Application>
  <PresentationFormat>On-screen Show (4:3)</PresentationFormat>
  <Paragraphs>204</Paragraphs>
  <Slides>15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Improvements in SlicerRT, the radiation therapy research toolkit for 3D Slicer</vt:lpstr>
      <vt:lpstr>PowerPoint Presentation</vt:lpstr>
      <vt:lpstr>Motivation behind SlicerRT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Queen's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Andras Lasso</dc:creator>
  <cp:lastModifiedBy>Csaba Pinter</cp:lastModifiedBy>
  <cp:revision>461</cp:revision>
  <cp:lastPrinted>2013-02-02T23:26:38Z</cp:lastPrinted>
  <dcterms:created xsi:type="dcterms:W3CDTF">2010-01-28T18:12:58Z</dcterms:created>
  <dcterms:modified xsi:type="dcterms:W3CDTF">2014-03-25T00:39:39Z</dcterms:modified>
</cp:coreProperties>
</file>